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4"/>
  </p:sldMasterIdLst>
  <p:notesMasterIdLst>
    <p:notesMasterId r:id="rId6"/>
  </p:notesMasterIdLst>
  <p:sldIdLst>
    <p:sldId id="260" r:id="rId5"/>
  </p:sldIdLst>
  <p:sldSz cx="32918400" cy="21945600"/>
  <p:notesSz cx="6858000" cy="9144000"/>
  <p:defaultTextStyle>
    <a:defPPr>
      <a:defRPr lang="en-US"/>
    </a:defPPr>
    <a:lvl1pPr marL="0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5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2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5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2" algn="l" defTabSz="4571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D80F21-7D93-8669-416A-836E49F96DA0}" name="Yang, Yiqun" initials="YY" userId="S::YYang@geron.com::81698679-23db-4fad-a811-916e7ad34e22" providerId="AD"/>
  <p188:author id="{4753E037-4CA2-A950-1DBD-2FEEE5990181}" name="Chris Moriarty" initials="CM" userId="S::cmoriarty@thelockwoodgrp.com::4c53b598-1dbf-4d7c-9053-50b117528520" providerId="AD"/>
  <p188:author id="{D8E2FB37-C603-DC44-92E7-576E9F96F86F}" name="Casandra M Monzon, PhD, CMPP™" initials="CM" userId="S::cmonzon@thelockwoodgrp.com::5c796989-3330-4275-a753-fb34be1f1fd5" providerId="AD"/>
  <p188:author id="{0EA6C541-D4F8-3D68-B46E-83A39D7E594F}" name="Nunes, Andreina" initials="NA" userId="S::andreina.nunes@parexel.com::8d487fa2-dc31-40c0-a437-b1fcbfeeb22d" providerId="AD"/>
  <p188:author id="{10F83050-E554-5799-34BF-7B9F16673C6D}" name="Meredith Rogers, MS, CMPP™" initials="MR" userId="S::mrogers@thelockwoodgrp.com::af6b849c-5c64-4d88-8a50-1e0818df8240" providerId="AD"/>
  <p188:author id="{8B55DC68-4D57-80A2-3CE7-D44053AB5CE9}" name="Jeremy Henriques, PhD, CMPP™" initials="JH" userId="S::jeremy@thelockwoodgrp.com::29a34c70-2f8d-4b4d-93b0-4398da81a87c" providerId="AD"/>
  <p188:author id="{5626F270-6905-8CE4-D0C6-A9B30FF6FC58}" name="Neilson, Lynn" initials="NL" userId="S::lneilson@geron.com::db2265cd-32eb-4904-90a7-97a7de140ee2" providerId="AD"/>
  <p188:author id="{2B64C282-4523-1375-1948-5782967B6E41}" name="Sun, Libo" initials="SL" userId="S::lsun@geron.com::1ec37f48-60e0-4eda-abd8-e01e2b737204" providerId="AD"/>
  <p188:author id="{7CC4FA8B-7C71-CFFA-16EB-D6E2D5103FE5}" name="Meletta, Lisa" initials="LM" userId="S::lmeletta@geron.com::24dcb50a-d8b0-43b4-ad32-c85c1b8aee20" providerId="AD"/>
  <p188:author id="{A7B2339F-E396-1C39-D5C0-0DDE1C487BE1}" name="Shpresa Karameti" initials="SK" userId="S::skarameti@thelockwoodgrp.com::3f00b78f-2360-4ff6-aa72-6721d423dd92" providerId="AD"/>
  <p188:author id="{58A742A9-F9EC-AE0E-E778-5279A8F2F74D}" name="Pak, Caroline" initials="PC" userId="S::cpak@geron.com::940ae8bb-c4a0-47af-b7fe-061fe5d97e67" providerId="AD"/>
  <p188:author id="{56C3C0AA-A10D-9CFA-86D6-977155C5BFA8}" name="Jessica Deckman, PhD, CMPP™" initials="JDPC" userId="S::jdeckman@thelockwoodgrp.com::e7974161-81ed-43e2-b178-78e6428f2304" providerId="AD"/>
  <p188:author id="{8AA065C4-E9CD-2E0A-F17A-C3D4993B0608}" name="Meredith Rogers, MS, CMPP™" initials="MR" userId="Meredith Rogers, MS, CMPP™" providerId="None"/>
  <p188:author id="{4E2C64D3-7AB5-D269-31CB-638232092626}" name="Navada, Shyamala" initials="SN" userId="S::snavada@geron.com::69e1a76c-a9fb-45c8-9610-ebfb02581ff2" providerId="AD"/>
  <p188:author id="{B82CE3D9-D50A-4C7F-675A-4EDE82FC9C4F}" name="Berry, Tymara" initials="BT" userId="S::tberry@geron.com::d047e0d5-0de1-43b5-a543-a4e2aeb556c1" providerId="AD"/>
  <p188:author id="{50BBA6E1-2D4B-738F-ECFF-2C8155CEDC40}" name="Mohamed Abdelmegeed, MD, PhD, CMPP™" initials="MA" userId="S::mabdelmegeed@thelockwoodgrp.com::18dcb3fe-56dc-4186-84be-98bb8c374ce8" providerId="AD"/>
  <p188:author id="{2FF4F8E4-DA99-A989-B43D-D0FCA517F8EB}" name="Feingold, Aron" initials="FA" userId="S::afeingold@geron.com::cf96835a-4b64-4b69-947f-0334a421dbfd" providerId="AD"/>
  <p188:author id="{31884DE5-DCC0-79EC-7436-D6C6D97549AE}" name="Feller, Faye" initials="FF" userId="S::ffeller@geron.com::4ed8c8d4-ad90-4c8b-a9d2-4def82b9050d" providerId="AD"/>
  <p188:author id="{9C6D5FE6-6BD9-B25B-2B45-C6BA4AA2AF20}" name="Lauren Connor, ELS" initials="LC" userId="S::lconnor@thelockwoodgrp.com::41fa464b-9e18-49e0-a0b5-e3c46315c2a7" providerId="AD"/>
  <p188:author id="{7A61C2E8-6807-6043-E0FD-48EF2EC3B7CE}" name="Jeremy J Henriques, PhD, CMPP" initials="JH" userId="Jeremy J Henriques, PhD, CMPP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7"/>
    <a:srgbClr val="92D050"/>
    <a:srgbClr val="628000"/>
    <a:srgbClr val="DDE6F2"/>
    <a:srgbClr val="003B5C"/>
    <a:srgbClr val="CCCCCA"/>
    <a:srgbClr val="155F82"/>
    <a:srgbClr val="FFFFFF"/>
    <a:srgbClr val="1010FF"/>
    <a:srgbClr val="DA54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5" autoAdjust="0"/>
    <p:restoredTop sz="95386" autoAdjust="0"/>
  </p:normalViewPr>
  <p:slideViewPr>
    <p:cSldViewPr snapToGrid="0" snapToObjects="1" showGuides="1">
      <p:cViewPr>
        <p:scale>
          <a:sx n="36" d="100"/>
          <a:sy n="36" d="100"/>
        </p:scale>
        <p:origin x="-548" y="-1196"/>
      </p:cViewPr>
      <p:guideLst/>
    </p:cSldViewPr>
  </p:slideViewPr>
  <p:notesTextViewPr>
    <p:cViewPr>
      <p:scale>
        <a:sx n="3" d="2"/>
        <a:sy n="3" d="2"/>
      </p:scale>
      <p:origin x="0" y="-28"/>
    </p:cViewPr>
  </p:notesTextViewPr>
  <p:notesViewPr>
    <p:cSldViewPr snapToGrid="0" snapToObjects="1" showGuides="1">
      <p:cViewPr varScale="1">
        <p:scale>
          <a:sx n="75" d="100"/>
          <a:sy n="75" d="100"/>
        </p:scale>
        <p:origin x="3918" y="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83407508844003"/>
          <c:y val="3.6555882351589325E-2"/>
          <c:w val="0.86888090075697055"/>
          <c:h val="0.641659644406682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8.9 mg/kg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Overall</c:v>
                </c:pt>
                <c:pt idx="1">
                  <c:v>RBC-TD</c:v>
                </c:pt>
                <c:pt idx="2">
                  <c:v>High RBC-TD</c:v>
                </c:pt>
                <c:pt idx="3">
                  <c:v>Low RBC-TD</c:v>
                </c:pt>
                <c:pt idx="4">
                  <c:v>Non-RBC-TD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24.6</c:v>
                </c:pt>
                <c:pt idx="1">
                  <c:v>62.5</c:v>
                </c:pt>
                <c:pt idx="2">
                  <c:v>50</c:v>
                </c:pt>
                <c:pt idx="3">
                  <c:v>83.3</c:v>
                </c:pt>
                <c:pt idx="4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68-E647-84FC-81D18CFDE3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4.4 mg/kg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Overall</c:v>
                </c:pt>
                <c:pt idx="1">
                  <c:v>RBC-TD</c:v>
                </c:pt>
                <c:pt idx="2">
                  <c:v>High RBC-TD</c:v>
                </c:pt>
                <c:pt idx="3">
                  <c:v>Low RBC-TD</c:v>
                </c:pt>
                <c:pt idx="4">
                  <c:v>Non-RBC-TD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17.8</c:v>
                </c:pt>
                <c:pt idx="1">
                  <c:v>31.3</c:v>
                </c:pt>
                <c:pt idx="2">
                  <c:v>23.1</c:v>
                </c:pt>
                <c:pt idx="3">
                  <c:v>66.7</c:v>
                </c:pt>
                <c:pt idx="4">
                  <c:v>10.3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68-E647-84FC-81D18CFDE3E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57366303"/>
        <c:axId val="1852987759"/>
      </c:barChart>
      <c:catAx>
        <c:axId val="1857366303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noFill/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1852987759"/>
        <c:crosses val="autoZero"/>
        <c:auto val="1"/>
        <c:lblAlgn val="ctr"/>
        <c:lblOffset val="975"/>
        <c:noMultiLvlLbl val="0"/>
      </c:catAx>
      <c:valAx>
        <c:axId val="18529877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00206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  <a:cs typeface="+mn-cs"/>
                  </a:defRPr>
                </a:pPr>
                <a:r>
                  <a:rPr lang="en-US" sz="1200" b="1"/>
                  <a:t>Patients, %</a:t>
                </a:r>
              </a:p>
            </c:rich>
          </c:tx>
          <c:layout>
            <c:manualLayout>
              <c:xMode val="edge"/>
              <c:yMode val="edge"/>
              <c:x val="2.5277310540606054E-2"/>
              <c:y val="0.208488345369835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pPr>
            <a:endParaRPr lang="en-US"/>
          </a:p>
        </c:txPr>
        <c:crossAx val="18573663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002060"/>
          </a:solidFill>
          <a:latin typeface="Source Sans Pro" panose="020B0503030403020204" pitchFamily="34" charset="0"/>
          <a:ea typeface="Source Sans Pro" panose="020B0503030403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E23DC-9284-C24D-8B9B-81DB5F528096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58DA4C-4F48-C945-B48D-B0786872A2A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71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1pPr>
    <a:lvl2pPr marL="449363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2pPr>
    <a:lvl3pPr marL="898726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3pPr>
    <a:lvl4pPr marL="1348089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4pPr>
    <a:lvl5pPr marL="1797452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5pPr>
    <a:lvl6pPr marL="2246814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6pPr>
    <a:lvl7pPr marL="2696178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7pPr>
    <a:lvl8pPr marL="3145542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8pPr>
    <a:lvl9pPr marL="3594904" algn="l" defTabSz="898726" rtl="0" eaLnBrk="1" latinLnBrk="0" hangingPunct="1">
      <a:defRPr sz="117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92A64-D533-EB10-95EA-860BB60DE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3B0146-0258-4111-4E04-A012FF7800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14425" y="1143000"/>
            <a:ext cx="462915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014B9-1940-92C8-09D2-41AA1AB22C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F0259-1A20-AE4D-F369-C51D96E39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58DA4C-4F48-C945-B48D-B0786872A2A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413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A96114-CC34-DE59-A4B0-8855BB539938}"/>
              </a:ext>
            </a:extLst>
          </p:cNvPr>
          <p:cNvSpPr/>
          <p:nvPr userDrawn="1"/>
        </p:nvSpPr>
        <p:spPr>
          <a:xfrm>
            <a:off x="0" y="0"/>
            <a:ext cx="32918400" cy="365760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CB432D-F55B-2968-1753-1C9EA6EDC983}"/>
              </a:ext>
            </a:extLst>
          </p:cNvPr>
          <p:cNvSpPr/>
          <p:nvPr userDrawn="1"/>
        </p:nvSpPr>
        <p:spPr>
          <a:xfrm>
            <a:off x="0" y="21214080"/>
            <a:ext cx="32918400" cy="73152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6D8DCD-1C09-AFC5-F061-69CC1E9D53CD}"/>
              </a:ext>
            </a:extLst>
          </p:cNvPr>
          <p:cNvSpPr/>
          <p:nvPr userDrawn="1"/>
        </p:nvSpPr>
        <p:spPr>
          <a:xfrm>
            <a:off x="8267307" y="3955923"/>
            <a:ext cx="24098643" cy="16977744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8" dirty="0"/>
          </a:p>
        </p:txBody>
      </p:sp>
    </p:spTree>
    <p:extLst>
      <p:ext uri="{BB962C8B-B14F-4D97-AF65-F5344CB8AC3E}">
        <p14:creationId xmlns:p14="http://schemas.microsoft.com/office/powerpoint/2010/main" val="480140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04" userDrawn="1">
          <p15:clr>
            <a:srgbClr val="FBAE40"/>
          </p15:clr>
        </p15:guide>
        <p15:guide id="2" orient="horz" pos="2640" userDrawn="1">
          <p15:clr>
            <a:srgbClr val="FBAE40"/>
          </p15:clr>
        </p15:guide>
        <p15:guide id="3" orient="horz" pos="13368" userDrawn="1">
          <p15:clr>
            <a:srgbClr val="FBAE40"/>
          </p15:clr>
        </p15:guide>
        <p15:guide id="4" orient="horz" pos="13008" userDrawn="1">
          <p15:clr>
            <a:srgbClr val="FBAE40"/>
          </p15:clr>
        </p15:guide>
        <p15:guide id="5" pos="356" userDrawn="1">
          <p15:clr>
            <a:srgbClr val="FBAE40"/>
          </p15:clr>
        </p15:guide>
        <p15:guide id="6" pos="20380" userDrawn="1">
          <p15:clr>
            <a:srgbClr val="FBAE40"/>
          </p15:clr>
        </p15:guide>
        <p15:guide id="7" pos="5082" userDrawn="1">
          <p15:clr>
            <a:srgbClr val="FBAE40"/>
          </p15:clr>
        </p15:guide>
        <p15:guide id="8" pos="15654" userDrawn="1">
          <p15:clr>
            <a:srgbClr val="FBAE40"/>
          </p15:clr>
        </p15:guide>
        <p15:guide id="9" pos="15272" userDrawn="1">
          <p15:clr>
            <a:srgbClr val="FBAE40"/>
          </p15:clr>
        </p15:guide>
        <p15:guide id="10" pos="5464" userDrawn="1">
          <p15:clr>
            <a:srgbClr val="FBAE40"/>
          </p15:clr>
        </p15:guide>
        <p15:guide id="11" pos="10190" userDrawn="1">
          <p15:clr>
            <a:srgbClr val="FBAE40"/>
          </p15:clr>
        </p15:guide>
        <p15:guide id="12" pos="1054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A96114-CC34-DE59-A4B0-8855BB539938}"/>
              </a:ext>
            </a:extLst>
          </p:cNvPr>
          <p:cNvSpPr/>
          <p:nvPr userDrawn="1"/>
        </p:nvSpPr>
        <p:spPr>
          <a:xfrm>
            <a:off x="0" y="0"/>
            <a:ext cx="32918400" cy="365760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CB432D-F55B-2968-1753-1C9EA6EDC983}"/>
              </a:ext>
            </a:extLst>
          </p:cNvPr>
          <p:cNvSpPr/>
          <p:nvPr userDrawn="1"/>
        </p:nvSpPr>
        <p:spPr>
          <a:xfrm>
            <a:off x="0" y="21214080"/>
            <a:ext cx="32918400" cy="731520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5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8BFA08-DA6B-BC61-10E6-162C79EA9922}"/>
              </a:ext>
            </a:extLst>
          </p:cNvPr>
          <p:cNvSpPr/>
          <p:nvPr userDrawn="1"/>
        </p:nvSpPr>
        <p:spPr>
          <a:xfrm>
            <a:off x="6696635" y="3892423"/>
            <a:ext cx="25947445" cy="17099280"/>
          </a:xfrm>
          <a:prstGeom prst="rect">
            <a:avLst/>
          </a:prstGeom>
          <a:solidFill>
            <a:srgbClr val="F8F2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38" dirty="0"/>
          </a:p>
        </p:txBody>
      </p:sp>
    </p:spTree>
    <p:extLst>
      <p:ext uri="{BB962C8B-B14F-4D97-AF65-F5344CB8AC3E}">
        <p14:creationId xmlns:p14="http://schemas.microsoft.com/office/powerpoint/2010/main" val="1868501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04" userDrawn="1">
          <p15:clr>
            <a:srgbClr val="FBAE40"/>
          </p15:clr>
        </p15:guide>
        <p15:guide id="2" orient="horz" pos="2640" userDrawn="1">
          <p15:clr>
            <a:srgbClr val="FBAE40"/>
          </p15:clr>
        </p15:guide>
        <p15:guide id="3" orient="horz" pos="13368" userDrawn="1">
          <p15:clr>
            <a:srgbClr val="FBAE40"/>
          </p15:clr>
        </p15:guide>
        <p15:guide id="4" orient="horz" pos="13008" userDrawn="1">
          <p15:clr>
            <a:srgbClr val="FBAE40"/>
          </p15:clr>
        </p15:guide>
        <p15:guide id="5" pos="356" userDrawn="1">
          <p15:clr>
            <a:srgbClr val="FBAE40"/>
          </p15:clr>
        </p15:guide>
        <p15:guide id="6" pos="20380" userDrawn="1">
          <p15:clr>
            <a:srgbClr val="FBAE40"/>
          </p15:clr>
        </p15:guide>
        <p15:guide id="7" pos="4066" userDrawn="1">
          <p15:clr>
            <a:srgbClr val="FBAE40"/>
          </p15:clr>
        </p15:guide>
        <p15:guide id="8" pos="16670" userDrawn="1">
          <p15:clr>
            <a:srgbClr val="FBAE40"/>
          </p15:clr>
        </p15:guide>
        <p15:guide id="9" pos="16289" userDrawn="1">
          <p15:clr>
            <a:srgbClr val="FBAE40"/>
          </p15:clr>
        </p15:guide>
        <p15:guide id="10" pos="4447" userDrawn="1">
          <p15:clr>
            <a:srgbClr val="FBAE40"/>
          </p15:clr>
        </p15:guide>
        <p15:guide id="11" pos="8157" userDrawn="1">
          <p15:clr>
            <a:srgbClr val="FBAE40"/>
          </p15:clr>
        </p15:guide>
        <p15:guide id="12" pos="12579" userDrawn="1">
          <p15:clr>
            <a:srgbClr val="FBAE40"/>
          </p15:clr>
        </p15:guide>
        <p15:guide id="13" pos="8513" userDrawn="1">
          <p15:clr>
            <a:srgbClr val="FBAE40"/>
          </p15:clr>
        </p15:guide>
        <p15:guide id="14" pos="12223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1" y="1168402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1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1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1" y="20340321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1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70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</p:sldLayoutIdLst>
  <p:hf hdr="0"/>
  <p:txStyles>
    <p:titleStyle>
      <a:lvl1pPr algn="l" defTabSz="2468573" rtl="0" eaLnBrk="1" latinLnBrk="0" hangingPunct="1">
        <a:lnSpc>
          <a:spcPct val="90000"/>
        </a:lnSpc>
        <a:spcBef>
          <a:spcPct val="0"/>
        </a:spcBef>
        <a:buNone/>
        <a:defRPr sz="118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7143" indent="-617143" algn="l" defTabSz="2468573" rtl="0" eaLnBrk="1" latinLnBrk="0" hangingPunct="1">
        <a:lnSpc>
          <a:spcPct val="90000"/>
        </a:lnSpc>
        <a:spcBef>
          <a:spcPts val="2700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1pPr>
      <a:lvl2pPr marL="1851429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085716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002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5554289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788576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8022862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9257149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10491435" indent="-617143" algn="l" defTabSz="2468573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1pPr>
      <a:lvl2pPr marL="1234287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2pPr>
      <a:lvl3pPr marL="2468573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3pPr>
      <a:lvl4pPr marL="3702860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4937146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171432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7405718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8640005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9874292" algn="l" defTabSz="2468573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edinfo@geron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E3D72-BDBA-4E04-D44A-D76D0B81F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E3875EB1-E014-2DEF-E78B-3B851A3D73D9}"/>
              </a:ext>
            </a:extLst>
          </p:cNvPr>
          <p:cNvSpPr txBox="1"/>
          <p:nvPr/>
        </p:nvSpPr>
        <p:spPr>
          <a:xfrm>
            <a:off x="30909843" y="489652"/>
            <a:ext cx="1452282" cy="48968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r"/>
            <a:r>
              <a:rPr lang="en-US" sz="2118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158</a:t>
            </a:r>
          </a:p>
        </p:txBody>
      </p:sp>
      <p:sp>
        <p:nvSpPr>
          <p:cNvPr id="4" name="Title 429">
            <a:extLst>
              <a:ext uri="{FF2B5EF4-FFF2-40B4-BE49-F238E27FC236}">
                <a16:creationId xmlns:a16="http://schemas.microsoft.com/office/drawing/2014/main" id="{7550CC78-FDFD-2347-D2C7-476327150C25}"/>
              </a:ext>
            </a:extLst>
          </p:cNvPr>
          <p:cNvSpPr txBox="1">
            <a:spLocks/>
          </p:cNvSpPr>
          <p:nvPr/>
        </p:nvSpPr>
        <p:spPr>
          <a:xfrm>
            <a:off x="523999" y="477777"/>
            <a:ext cx="31055212" cy="250063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378013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158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298583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Anemia Response With </a:t>
            </a:r>
            <a:r>
              <a:rPr lang="en-US" sz="5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5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in Patients With Myelofibrosis From </a:t>
            </a:r>
            <a:r>
              <a:rPr lang="en-US" sz="58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IMbark</a:t>
            </a:r>
            <a:r>
              <a:rPr lang="en-US" sz="5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</a:p>
          <a:p>
            <a:pPr defTabSz="298583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8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per Updated Clinical Criteria</a:t>
            </a:r>
          </a:p>
          <a:p>
            <a:pPr>
              <a:spcBef>
                <a:spcPts val="0"/>
              </a:spcBef>
            </a:pP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Aaron T. Gerds,</a:t>
            </a:r>
            <a:r>
              <a:rPr lang="en-US" sz="28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 </a:t>
            </a: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Rami S. Komrokji,</a:t>
            </a:r>
            <a:r>
              <a:rPr lang="en-US" sz="28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2800" b="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Yiqun</a:t>
            </a: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Yang,</a:t>
            </a:r>
            <a:r>
              <a:rPr lang="en-US" sz="28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</a:t>
            </a: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Libo Sun,</a:t>
            </a:r>
            <a:r>
              <a:rPr lang="en-US" sz="28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</a:t>
            </a: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Michelle Mudge-Riley,</a:t>
            </a:r>
            <a:r>
              <a:rPr lang="en-US" sz="28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</a:t>
            </a: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Jeff Braziunas,</a:t>
            </a:r>
            <a:r>
              <a:rPr lang="en-US" sz="28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3</a:t>
            </a:r>
            <a:r>
              <a:rPr lang="en-US" sz="2800" b="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John O. Mascarenhas</a:t>
            </a:r>
            <a:r>
              <a:rPr lang="en-US" sz="28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4</a:t>
            </a:r>
            <a:endParaRPr lang="en-US" sz="2800" b="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400" b="0" baseline="30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  <a:r>
              <a:rPr lang="en-US" sz="24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Cleveland Clinic Taussig Cancer Institute and Case Comprehensive Cancer Center, Cleveland, OH, USA;</a:t>
            </a:r>
            <a:r>
              <a:rPr lang="en-US" sz="24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 2</a:t>
            </a:r>
            <a:r>
              <a:rPr lang="en-US" sz="24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Moffitt Cancer Center, Tampa, FL, USA; </a:t>
            </a:r>
            <a:r>
              <a:rPr lang="en-US" sz="24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3</a:t>
            </a:r>
            <a:r>
              <a:rPr lang="en-US" sz="24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Geron Corporation, Foster City, CA, USA; </a:t>
            </a:r>
            <a:r>
              <a:rPr lang="en-US" sz="2400" b="0" baseline="3000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4</a:t>
            </a:r>
            <a:r>
              <a:rPr lang="en-US" sz="2400" b="0" dirty="0">
                <a:latin typeface="Source Sans Pro" panose="020B0503030403020204" pitchFamily="34" charset="0"/>
                <a:ea typeface="Source Sans Pro" panose="020B0503030403020204" pitchFamily="34" charset="0"/>
                <a:cs typeface="Times New Roman" panose="02020603050405020304" pitchFamily="18" charset="0"/>
              </a:rPr>
              <a:t>Tisch Cancer Institute, Icahn School of Medicine at Mount Sinai, New York, NY, USA</a:t>
            </a:r>
            <a:endParaRPr lang="en-US" sz="2400" b="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825" name="Content Placeholder 86">
            <a:extLst>
              <a:ext uri="{FF2B5EF4-FFF2-40B4-BE49-F238E27FC236}">
                <a16:creationId xmlns:a16="http://schemas.microsoft.com/office/drawing/2014/main" id="{7DDBFAB9-4D18-3A9B-04F3-D521FA5F9CC1}"/>
              </a:ext>
            </a:extLst>
          </p:cNvPr>
          <p:cNvSpPr txBox="1">
            <a:spLocks/>
          </p:cNvSpPr>
          <p:nvPr/>
        </p:nvSpPr>
        <p:spPr>
          <a:xfrm>
            <a:off x="571499" y="4810867"/>
            <a:ext cx="7334251" cy="6832323"/>
          </a:xfrm>
          <a:prstGeom prst="rect">
            <a:avLst/>
          </a:prstGeom>
        </p:spPr>
        <p:txBody>
          <a:bodyPr vert="horz" wrap="square" lIns="0" tIns="100987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65100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Myelofibrosis (MF) is characterized by bone marrow fibrosis, splenomegaly, and constitutional symptoms, as well as ineffective hematopoiesis, which often manifests as symptomatic anemia</a:t>
            </a:r>
            <a:r>
              <a:rPr lang="en-US" sz="160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</a:t>
            </a:r>
          </a:p>
          <a:p>
            <a:pPr marL="171450" indent="-165100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 is a first-in-class, direct, and competitive inhibitor of telomerase enzymatic activity approved for the treatment of certain patients with lower-risk myelodysplastic syndromes with red blood cell (RBC) transfusion-dependent (TD) anemia who are relapsed/refractory (R/R) to, or ineligible for, erythropoiesis-stimulating agents</a:t>
            </a:r>
            <a:r>
              <a:rPr lang="en-US" sz="160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2,3</a:t>
            </a:r>
          </a:p>
          <a:p>
            <a:pPr marL="171450" indent="-165100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the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IMbark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Phase 2 trial (NCT02426086), single-agent imetelstat showed clinically meaningful improvement in symptom response and improved overall survival (OS) in patients with intermediate</a:t>
            </a:r>
            <a:r>
              <a:rPr lang="en-US" sz="1600" strike="sngStrike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-2–risk or high-risk MF relapsed or refractory to a Janus kinase inhibitor (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JAKi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  <a:r>
              <a:rPr lang="en-US" sz="160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</a:t>
            </a:r>
          </a:p>
          <a:p>
            <a:pPr marL="406400" indent="-2349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spc="-1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Spleen response at week 24 with an active dose of 8.9 mg/kg imetelstat (equivalent to 9.4 mg/kg imetelstat sodium) was modest, but clinically meaningful for patients with high disease burden who were R/R to </a:t>
            </a:r>
            <a:r>
              <a:rPr lang="en-US" sz="1600" spc="-1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JAKi</a:t>
            </a:r>
            <a:r>
              <a:rPr lang="en-US" sz="1600" spc="-1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Specifically, 37% of these patients experienced a spleen volume reduction of at least 10%</a:t>
            </a:r>
            <a:r>
              <a:rPr lang="en-US" sz="1600" spc="-1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</a:t>
            </a:r>
          </a:p>
          <a:p>
            <a:pPr marL="406400" indent="-2349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With 46.2 months’ follow-up, median OS was 30.7 months in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IMbark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patients treated with 8.9 mg/kg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compared with 15.4 months in a closely matched real-world cohort treated with best available therapy</a:t>
            </a:r>
            <a:r>
              <a:rPr lang="en-US" sz="160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5</a:t>
            </a:r>
          </a:p>
          <a:p>
            <a:pPr marL="406400" indent="-2349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spc="-1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Clinical improvement per modified 2013 International Working Group (IWG)‑Myeloproliferative Neoplasms Research and Treatment criteria was achieved with imetelstat 8.9 mg/kg and 4.4 mg/kg in 25.4% and 16.7% of patients who were RBC-TD, respectively</a:t>
            </a:r>
            <a:r>
              <a:rPr lang="en-US" sz="1600" spc="-1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</a:t>
            </a:r>
          </a:p>
          <a:p>
            <a:pPr marL="171450" indent="-165100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line with the evolving treatment landscape and lack of uniformity among clinical trial readouts, the IWG updated the definitions of transfusion status and anemia response in myelofibrosis in 2024</a:t>
            </a:r>
            <a:r>
              <a:rPr lang="en-US" sz="1600" spc="-1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</a:t>
            </a:r>
            <a:endParaRPr lang="en-US" sz="1600" dirty="0">
              <a:solidFill>
                <a:srgbClr val="00206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826" name="Content Placeholder 9">
            <a:extLst>
              <a:ext uri="{FF2B5EF4-FFF2-40B4-BE49-F238E27FC236}">
                <a16:creationId xmlns:a16="http://schemas.microsoft.com/office/drawing/2014/main" id="{5B017407-1ABB-3241-6F1F-0CBFC1CA9E8B}"/>
              </a:ext>
            </a:extLst>
          </p:cNvPr>
          <p:cNvSpPr txBox="1">
            <a:spLocks/>
          </p:cNvSpPr>
          <p:nvPr/>
        </p:nvSpPr>
        <p:spPr>
          <a:xfrm>
            <a:off x="571501" y="4222623"/>
            <a:ext cx="7353300" cy="580913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193638" tIns="0" rIns="0" bIns="0" rtlCol="0" anchor="ctr">
            <a:noAutofit/>
          </a:bodyPr>
          <a:lstStyle>
            <a:lvl1pPr marL="179388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Aft>
                <a:spcPts val="0"/>
              </a:spcAft>
            </a:pPr>
            <a:r>
              <a:rPr lang="en-GB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Background</a:t>
            </a:r>
          </a:p>
        </p:txBody>
      </p:sp>
      <p:sp>
        <p:nvSpPr>
          <p:cNvPr id="2853" name="Rectangle: Rounded Corners 481">
            <a:extLst>
              <a:ext uri="{FF2B5EF4-FFF2-40B4-BE49-F238E27FC236}">
                <a16:creationId xmlns:a16="http://schemas.microsoft.com/office/drawing/2014/main" id="{326E5A79-2A23-F061-2DE1-828F2FE88B06}"/>
              </a:ext>
            </a:extLst>
          </p:cNvPr>
          <p:cNvSpPr/>
          <p:nvPr/>
        </p:nvSpPr>
        <p:spPr>
          <a:xfrm>
            <a:off x="571499" y="11538990"/>
            <a:ext cx="7357656" cy="74914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>
            <a:spAutoFit/>
          </a:bodyPr>
          <a:lstStyle/>
          <a:p>
            <a:pPr algn="ctr"/>
            <a:r>
              <a:rPr lang="en-US" sz="1600" b="1" dirty="0">
                <a:latin typeface="Source Sans Pro" panose="020B0503030403020204" pitchFamily="34" charset="0"/>
                <a:cs typeface="Arial" panose="020B0604020202020204" pitchFamily="34" charset="0"/>
              </a:rPr>
              <a:t>This post hoc analysis evaluated anemia response with single-agent </a:t>
            </a:r>
            <a:r>
              <a:rPr lang="en-US" sz="1600" b="1" dirty="0" err="1">
                <a:latin typeface="Source Sans Pro" panose="020B0503030403020204" pitchFamily="34" charset="0"/>
                <a:cs typeface="Arial" panose="020B0604020202020204" pitchFamily="34" charset="0"/>
              </a:rPr>
              <a:t>imetelstat</a:t>
            </a:r>
            <a:r>
              <a:rPr lang="en-US" sz="1600" b="1" dirty="0">
                <a:latin typeface="Source Sans Pro" panose="020B0503030403020204" pitchFamily="34" charset="0"/>
                <a:cs typeface="Arial" panose="020B0604020202020204" pitchFamily="34" charset="0"/>
              </a:rPr>
              <a:t> in the </a:t>
            </a:r>
            <a:r>
              <a:rPr lang="en-US" sz="1600" b="1" dirty="0" err="1">
                <a:latin typeface="Source Sans Pro" panose="020B0503030403020204" pitchFamily="34" charset="0"/>
                <a:cs typeface="Arial" panose="020B0604020202020204" pitchFamily="34" charset="0"/>
              </a:rPr>
              <a:t>IMbark</a:t>
            </a:r>
            <a:r>
              <a:rPr lang="en-US" sz="1600" b="1" dirty="0">
                <a:latin typeface="Source Sans Pro" panose="020B0503030403020204" pitchFamily="34" charset="0"/>
                <a:cs typeface="Arial" panose="020B0604020202020204" pitchFamily="34" charset="0"/>
              </a:rPr>
              <a:t> trial using the revised IWG 2024 criteria</a:t>
            </a:r>
          </a:p>
        </p:txBody>
      </p:sp>
      <p:sp>
        <p:nvSpPr>
          <p:cNvPr id="220" name="Content Placeholder 86">
            <a:extLst>
              <a:ext uri="{FF2B5EF4-FFF2-40B4-BE49-F238E27FC236}">
                <a16:creationId xmlns:a16="http://schemas.microsoft.com/office/drawing/2014/main" id="{7E2FE6B9-A2CE-C652-5751-3B126AC3F828}"/>
              </a:ext>
            </a:extLst>
          </p:cNvPr>
          <p:cNvSpPr txBox="1">
            <a:spLocks/>
          </p:cNvSpPr>
          <p:nvPr/>
        </p:nvSpPr>
        <p:spPr>
          <a:xfrm>
            <a:off x="571499" y="12965028"/>
            <a:ext cx="7334251" cy="976874"/>
          </a:xfrm>
          <a:prstGeom prst="rect">
            <a:avLst/>
          </a:prstGeom>
        </p:spPr>
        <p:txBody>
          <a:bodyPr vert="horz" wrap="square" lIns="0" tIns="100987" rIns="0" bIns="96819" rtlCol="0">
            <a:spAutoFit/>
          </a:bodyPr>
          <a:lstStyle>
            <a:defPPr>
              <a:defRPr lang="en-US"/>
            </a:defPPr>
            <a:lvl1pPr marL="193633" indent="-193633" defTabSz="2503170">
              <a:lnSpc>
                <a:spcPct val="100000"/>
              </a:lnSpc>
              <a:spcBef>
                <a:spcPts val="0"/>
              </a:spcBef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tabLst/>
              <a:defRPr sz="127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4767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/>
            </a:lvl2pPr>
            <a:lvl3pPr marL="66992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/>
            </a:lvl3pPr>
            <a:lvl4pPr marL="89217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/>
            </a:lvl4pPr>
            <a:lvl5pPr marL="111442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/>
            </a:lvl5pPr>
            <a:lvl6pPr marL="6883718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6pPr>
            <a:lvl7pPr marL="8135303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7pPr>
            <a:lvl8pPr marL="9386888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8pPr>
            <a:lvl9pPr marL="10638473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9pPr>
          </a:lstStyle>
          <a:p>
            <a:pPr marL="141288" indent="-141288"/>
            <a:r>
              <a:rPr lang="en-US" sz="1600" dirty="0" err="1"/>
              <a:t>IMbark</a:t>
            </a:r>
            <a:r>
              <a:rPr lang="en-US" sz="1600" dirty="0"/>
              <a:t> was a global, multicenter, single-blind, randomized Phase 2 study (</a:t>
            </a:r>
            <a:r>
              <a:rPr lang="en-US" sz="1600" b="1" dirty="0"/>
              <a:t>Figure 1</a:t>
            </a:r>
            <a:r>
              <a:rPr lang="en-US" sz="1600" dirty="0"/>
              <a:t>)</a:t>
            </a:r>
          </a:p>
          <a:p>
            <a:pPr marL="141288" indent="-141288"/>
            <a:r>
              <a:rPr lang="en-US" sz="1600" dirty="0"/>
              <a:t>Baseline RBC-TD status and overall, major, and minor anemia responses were analyzed according to the IWG 2024 criteria (</a:t>
            </a:r>
            <a:r>
              <a:rPr lang="en-US" sz="1600" b="1" dirty="0"/>
              <a:t>Table 1</a:t>
            </a:r>
            <a:r>
              <a:rPr lang="en-US" sz="1600" dirty="0"/>
              <a:t>)</a:t>
            </a:r>
          </a:p>
        </p:txBody>
      </p:sp>
      <p:sp>
        <p:nvSpPr>
          <p:cNvPr id="221" name="Content Placeholder 9">
            <a:extLst>
              <a:ext uri="{FF2B5EF4-FFF2-40B4-BE49-F238E27FC236}">
                <a16:creationId xmlns:a16="http://schemas.microsoft.com/office/drawing/2014/main" id="{41DA5231-2AF9-7AC4-D401-2697E9D5CD72}"/>
              </a:ext>
            </a:extLst>
          </p:cNvPr>
          <p:cNvSpPr txBox="1">
            <a:spLocks/>
          </p:cNvSpPr>
          <p:nvPr/>
        </p:nvSpPr>
        <p:spPr>
          <a:xfrm>
            <a:off x="571501" y="12395834"/>
            <a:ext cx="7353300" cy="580913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182880" tIns="0" rIns="0" bIns="0" rtlCol="0" anchor="ctr">
            <a:noAutofit/>
          </a:bodyPr>
          <a:lstStyle>
            <a:defPPr>
              <a:defRPr lang="en-US"/>
            </a:defPPr>
            <a:lvl1pPr indent="0" defTabSz="250317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2800" b="1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4767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050"/>
            </a:lvl2pPr>
            <a:lvl3pPr marL="66992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/>
            </a:lvl3pPr>
            <a:lvl4pPr marL="89217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/>
            </a:lvl4pPr>
            <a:lvl5pPr marL="1114425" indent="-222250" defTabSz="250317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/>
            </a:lvl5pPr>
            <a:lvl6pPr marL="6883718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6pPr>
            <a:lvl7pPr marL="8135303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7pPr>
            <a:lvl8pPr marL="9386888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8pPr>
            <a:lvl9pPr marL="10638473" indent="-625793" defTabSz="2503170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/>
            </a:lvl9pPr>
          </a:lstStyle>
          <a:p>
            <a:r>
              <a:rPr lang="en-GB" sz="2400" dirty="0"/>
              <a:t>Methods</a:t>
            </a:r>
          </a:p>
        </p:txBody>
      </p:sp>
      <p:sp>
        <p:nvSpPr>
          <p:cNvPr id="225" name="Content Placeholder 123">
            <a:extLst>
              <a:ext uri="{FF2B5EF4-FFF2-40B4-BE49-F238E27FC236}">
                <a16:creationId xmlns:a16="http://schemas.microsoft.com/office/drawing/2014/main" id="{3D193285-9C76-AD40-D0C6-66F17E030C44}"/>
              </a:ext>
            </a:extLst>
          </p:cNvPr>
          <p:cNvSpPr txBox="1">
            <a:spLocks/>
          </p:cNvSpPr>
          <p:nvPr/>
        </p:nvSpPr>
        <p:spPr>
          <a:xfrm>
            <a:off x="584206" y="16251700"/>
            <a:ext cx="7344949" cy="374763"/>
          </a:xfrm>
          <a:prstGeom prst="rect">
            <a:avLst/>
          </a:prstGeom>
        </p:spPr>
        <p:txBody>
          <a:bodyPr vert="horz" wrap="square" lIns="0" tIns="96819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ANC, absolute neutrophil count; CR, complete remission; IWG, International Working Group; 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JAKi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Janus kinase inhibitor; MF, myelofibrosis; OS, overall survival; PR, partial remission; R, randomized; R/R, relapsed or refractory; SVR, spleen volume reduction; TSS, total symptom score.</a:t>
            </a:r>
          </a:p>
        </p:txBody>
      </p:sp>
      <p:sp>
        <p:nvSpPr>
          <p:cNvPr id="235" name="Content Placeholder 86">
            <a:extLst>
              <a:ext uri="{FF2B5EF4-FFF2-40B4-BE49-F238E27FC236}">
                <a16:creationId xmlns:a16="http://schemas.microsoft.com/office/drawing/2014/main" id="{60F26DA5-A69D-49F8-13DB-F275166173D0}"/>
              </a:ext>
            </a:extLst>
          </p:cNvPr>
          <p:cNvSpPr txBox="1">
            <a:spLocks/>
          </p:cNvSpPr>
          <p:nvPr/>
        </p:nvSpPr>
        <p:spPr>
          <a:xfrm>
            <a:off x="571499" y="13939890"/>
            <a:ext cx="7344949" cy="374763"/>
          </a:xfrm>
          <a:prstGeom prst="rect">
            <a:avLst/>
          </a:prstGeom>
        </p:spPr>
        <p:txBody>
          <a:bodyPr vert="horz" wrap="square" lIns="0" tIns="0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18"/>
              </a:spcAft>
              <a:buClr>
                <a:schemeClr val="accent4"/>
              </a:buClr>
              <a:buNone/>
            </a:pP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1. </a:t>
            </a:r>
            <a:r>
              <a:rPr lang="en-US" sz="1800" b="1" spc="-1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IMbark</a:t>
            </a: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Study Design</a:t>
            </a:r>
          </a:p>
        </p:txBody>
      </p:sp>
      <p:sp>
        <p:nvSpPr>
          <p:cNvPr id="2945" name="Content Placeholder 86">
            <a:extLst>
              <a:ext uri="{FF2B5EF4-FFF2-40B4-BE49-F238E27FC236}">
                <a16:creationId xmlns:a16="http://schemas.microsoft.com/office/drawing/2014/main" id="{85C147B6-C42D-A51F-7139-C6F3BB6ABD2B}"/>
              </a:ext>
            </a:extLst>
          </p:cNvPr>
          <p:cNvSpPr txBox="1">
            <a:spLocks/>
          </p:cNvSpPr>
          <p:nvPr/>
        </p:nvSpPr>
        <p:spPr>
          <a:xfrm>
            <a:off x="8613305" y="4810867"/>
            <a:ext cx="7334251" cy="2492673"/>
          </a:xfrm>
          <a:prstGeom prst="rect">
            <a:avLst/>
          </a:prstGeom>
        </p:spPr>
        <p:txBody>
          <a:bodyPr vert="horz" wrap="square" lIns="0" tIns="100987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Baseline characteristics are presented in 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2</a:t>
            </a:r>
          </a:p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Median baseline hemoglobin was relatively high in patients from both cohorts </a:t>
            </a:r>
            <a:b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(9.7 g/dL and 9.9 g/dL in patients randomized to imetelstat 8.9 mg/kg and </a:t>
            </a:r>
            <a:b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4.4 mg/kg, respectively)</a:t>
            </a:r>
          </a:p>
          <a:p>
            <a:pPr marL="350838" indent="-158750">
              <a:spcAft>
                <a:spcPts val="0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Hemoglobin levels at baseline were not routinely assessed in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IMbark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resulting in limited data in some of the patient subgroups</a:t>
            </a:r>
          </a:p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Among patients who were RBC-TD at baseline, median transfusion burden at baseline was 7 (3-19) and 8 (3-21) in patients randomized to imetelstat 8.9 mg/kg </a:t>
            </a:r>
            <a:b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4.4 mg/kg, respectively </a:t>
            </a:r>
          </a:p>
        </p:txBody>
      </p:sp>
      <p:sp>
        <p:nvSpPr>
          <p:cNvPr id="2946" name="Content Placeholder 9">
            <a:extLst>
              <a:ext uri="{FF2B5EF4-FFF2-40B4-BE49-F238E27FC236}">
                <a16:creationId xmlns:a16="http://schemas.microsoft.com/office/drawing/2014/main" id="{15AFDBCD-FEF3-7D94-B57E-5C369570959D}"/>
              </a:ext>
            </a:extLst>
          </p:cNvPr>
          <p:cNvSpPr txBox="1">
            <a:spLocks/>
          </p:cNvSpPr>
          <p:nvPr/>
        </p:nvSpPr>
        <p:spPr>
          <a:xfrm>
            <a:off x="8613307" y="4222623"/>
            <a:ext cx="7353300" cy="580913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193638" tIns="0" rIns="0" bIns="0" rtlCol="0" anchor="ctr">
            <a:noAutofit/>
          </a:bodyPr>
          <a:lstStyle>
            <a:lvl1pPr marL="179388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Aft>
                <a:spcPts val="0"/>
              </a:spcAft>
            </a:pPr>
            <a:r>
              <a:rPr lang="en-GB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Results</a:t>
            </a:r>
          </a:p>
        </p:txBody>
      </p:sp>
      <p:sp>
        <p:nvSpPr>
          <p:cNvPr id="2996" name="Content Placeholder 123">
            <a:extLst>
              <a:ext uri="{FF2B5EF4-FFF2-40B4-BE49-F238E27FC236}">
                <a16:creationId xmlns:a16="http://schemas.microsoft.com/office/drawing/2014/main" id="{5E72D523-16CF-DB1A-B217-97D27BF334E6}"/>
              </a:ext>
            </a:extLst>
          </p:cNvPr>
          <p:cNvSpPr txBox="1">
            <a:spLocks/>
          </p:cNvSpPr>
          <p:nvPr/>
        </p:nvSpPr>
        <p:spPr>
          <a:xfrm>
            <a:off x="8613305" y="13782792"/>
            <a:ext cx="7344949" cy="471713"/>
          </a:xfrm>
          <a:prstGeom prst="rect">
            <a:avLst/>
          </a:prstGeom>
        </p:spPr>
        <p:txBody>
          <a:bodyPr vert="horz" wrap="square" lIns="0" tIns="96819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Hb, hemoglobin; IWG, International Working Group; RBC, red blood cell; TD, transfusion dependent.</a:t>
            </a:r>
          </a:p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Patients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with missing baseline Hb were excluded. </a:t>
            </a: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Patients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who had no transfusion within 28 days prior to the first dose are considered non-RBC-TD patients regardless of the total number of transfusion units in 12 weeks.</a:t>
            </a:r>
          </a:p>
        </p:txBody>
      </p:sp>
      <p:sp>
        <p:nvSpPr>
          <p:cNvPr id="2997" name="Content Placeholder 86">
            <a:extLst>
              <a:ext uri="{FF2B5EF4-FFF2-40B4-BE49-F238E27FC236}">
                <a16:creationId xmlns:a16="http://schemas.microsoft.com/office/drawing/2014/main" id="{FF1B1F2A-CCCC-D56B-E8F3-9CCB93232E8B}"/>
              </a:ext>
            </a:extLst>
          </p:cNvPr>
          <p:cNvSpPr txBox="1">
            <a:spLocks/>
          </p:cNvSpPr>
          <p:nvPr/>
        </p:nvSpPr>
        <p:spPr>
          <a:xfrm>
            <a:off x="8613305" y="7480387"/>
            <a:ext cx="7344949" cy="374763"/>
          </a:xfrm>
          <a:prstGeom prst="rect">
            <a:avLst/>
          </a:prstGeom>
        </p:spPr>
        <p:txBody>
          <a:bodyPr vert="horz" wrap="square" lIns="0" tIns="0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18"/>
              </a:spcAft>
              <a:buClr>
                <a:schemeClr val="accent4"/>
              </a:buClr>
              <a:buNone/>
            </a:pP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2. Baseline Disease Characteristics per IWG 2024</a:t>
            </a:r>
          </a:p>
        </p:txBody>
      </p:sp>
      <p:sp>
        <p:nvSpPr>
          <p:cNvPr id="3115" name="Content Placeholder 123">
            <a:extLst>
              <a:ext uri="{FF2B5EF4-FFF2-40B4-BE49-F238E27FC236}">
                <a16:creationId xmlns:a16="http://schemas.microsoft.com/office/drawing/2014/main" id="{32FA17CE-FCCE-A90F-5BBF-AE431B71B4F2}"/>
              </a:ext>
            </a:extLst>
          </p:cNvPr>
          <p:cNvSpPr txBox="1">
            <a:spLocks/>
          </p:cNvSpPr>
          <p:nvPr/>
        </p:nvSpPr>
        <p:spPr>
          <a:xfrm>
            <a:off x="16702367" y="11916044"/>
            <a:ext cx="7344949" cy="347064"/>
          </a:xfrm>
          <a:prstGeom prst="rect">
            <a:avLst/>
          </a:prstGeom>
        </p:spPr>
        <p:txBody>
          <a:bodyPr vert="horz" wrap="square" lIns="0" tIns="96819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Hb, hemoglobin; IWG, International Working Group; RBC, red blood cell; TD, transfusion dependent; TI, transfusion independence.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Patients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with missing baseline Hb were excluded.</a:t>
            </a:r>
          </a:p>
        </p:txBody>
      </p:sp>
      <p:sp>
        <p:nvSpPr>
          <p:cNvPr id="3116" name="Content Placeholder 86">
            <a:extLst>
              <a:ext uri="{FF2B5EF4-FFF2-40B4-BE49-F238E27FC236}">
                <a16:creationId xmlns:a16="http://schemas.microsoft.com/office/drawing/2014/main" id="{DC3B7352-CC6E-9D25-1600-0C2BC3F4C0A2}"/>
              </a:ext>
            </a:extLst>
          </p:cNvPr>
          <p:cNvSpPr txBox="1">
            <a:spLocks/>
          </p:cNvSpPr>
          <p:nvPr/>
        </p:nvSpPr>
        <p:spPr>
          <a:xfrm>
            <a:off x="16692238" y="7298374"/>
            <a:ext cx="7344949" cy="374763"/>
          </a:xfrm>
          <a:prstGeom prst="rect">
            <a:avLst/>
          </a:prstGeom>
        </p:spPr>
        <p:txBody>
          <a:bodyPr vert="horz" wrap="square" lIns="0" tIns="0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18"/>
              </a:spcAft>
              <a:buClr>
                <a:schemeClr val="accent4"/>
              </a:buClr>
              <a:buNone/>
            </a:pP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3. Major and Minor Anemia Response per IWG 2024</a:t>
            </a:r>
            <a:endParaRPr lang="en-US" sz="1800" b="1" strike="sngStrike" spc="-11" dirty="0">
              <a:solidFill>
                <a:srgbClr val="00206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CFB1D602-D08B-A467-A0B8-8FDC33330DF5}"/>
              </a:ext>
            </a:extLst>
          </p:cNvPr>
          <p:cNvGrpSpPr/>
          <p:nvPr/>
        </p:nvGrpSpPr>
        <p:grpSpPr>
          <a:xfrm>
            <a:off x="24679856" y="13293965"/>
            <a:ext cx="7351775" cy="5303545"/>
            <a:chOff x="24679856" y="16699734"/>
            <a:chExt cx="7351775" cy="5303545"/>
          </a:xfrm>
        </p:grpSpPr>
        <p:sp>
          <p:nvSpPr>
            <p:cNvPr id="3162" name="Content Placeholder 339">
              <a:extLst>
                <a:ext uri="{FF2B5EF4-FFF2-40B4-BE49-F238E27FC236}">
                  <a16:creationId xmlns:a16="http://schemas.microsoft.com/office/drawing/2014/main" id="{26EF2EE8-5956-3F57-1F05-E1CD2BA4A944}"/>
                </a:ext>
              </a:extLst>
            </p:cNvPr>
            <p:cNvSpPr txBox="1">
              <a:spLocks/>
            </p:cNvSpPr>
            <p:nvPr/>
          </p:nvSpPr>
          <p:spPr>
            <a:xfrm>
              <a:off x="24679856" y="17194270"/>
              <a:ext cx="7351775" cy="4809009"/>
            </a:xfrm>
            <a:prstGeom prst="rect">
              <a:avLst/>
            </a:prstGeom>
            <a:solidFill>
              <a:srgbClr val="FEE7E6"/>
            </a:solidFill>
          </p:spPr>
          <p:txBody>
            <a:bodyPr vert="horz" wrap="square" lIns="91440" tIns="91440" rIns="91440" bIns="91440" rtlCol="0">
              <a:spAutoFit/>
            </a:bodyPr>
            <a:lstStyle>
              <a:lvl1pPr marL="0" indent="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  <a:buFont typeface="Arial" panose="020B0604020202020204" pitchFamily="34" charset="0"/>
                <a:buNone/>
                <a:tabLst/>
                <a:defRPr sz="2400" b="1" kern="120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227013" indent="-227013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49263" indent="-22225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9263" indent="-22225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449263" indent="-22225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883718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8135303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386888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638473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41288" lvl="1" indent="-141288">
                <a:spcAft>
                  <a:spcPts val="318"/>
                </a:spcAft>
                <a:buClr>
                  <a:schemeClr val="accent4"/>
                </a:buClr>
              </a:pP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In this updated post hoc analysis of </a:t>
              </a:r>
              <a:r>
                <a:rPr lang="en-US" sz="1600" dirty="0" err="1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IMbark</a:t>
              </a: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, 24.6% of all patients and a majority (62.5%) of patients with RBC-TD anemia who received </a:t>
              </a:r>
              <a:r>
                <a:rPr lang="en-US" sz="1600" b="1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single-agent </a:t>
              </a:r>
              <a:r>
                <a:rPr lang="en-US" sz="1600" b="1" dirty="0" err="1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imetelstat</a:t>
              </a: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</a:t>
              </a:r>
              <a:b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</a:b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8.9 mg/kg achieved an anemia response, despite relatively high baseline Hb levels</a:t>
              </a:r>
            </a:p>
            <a:p>
              <a:pPr marL="141288" lvl="1" indent="-141288">
                <a:spcAft>
                  <a:spcPts val="318"/>
                </a:spcAft>
                <a:buClr>
                  <a:schemeClr val="accent4"/>
                </a:buClr>
              </a:pP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Achievement of an anemia response was associated with a trend toward reduced symptom burden and improved bone marrow fibrosis </a:t>
              </a:r>
            </a:p>
            <a:p>
              <a:pPr marL="141288" lvl="1" indent="-141288">
                <a:spcAft>
                  <a:spcPts val="318"/>
                </a:spcAft>
                <a:buClr>
                  <a:schemeClr val="accent4"/>
                </a:buClr>
              </a:pP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Approximately 44% of patients who were RBC-TD at baseline (median transfusion burden: 7 units/12 weeks) achieved 12-week RBC-TI with </a:t>
              </a:r>
              <a:r>
                <a:rPr lang="en-US" sz="1600" b="1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single-agent </a:t>
              </a:r>
              <a:r>
                <a:rPr lang="en-US" sz="1600" b="1" dirty="0" err="1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imetelstat</a:t>
              </a: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8.9 mg/kg</a:t>
              </a:r>
            </a:p>
            <a:p>
              <a:pPr marL="141288" lvl="1" indent="-141288">
                <a:spcAft>
                  <a:spcPts val="318"/>
                </a:spcAft>
                <a:buClr>
                  <a:schemeClr val="accent4"/>
                </a:buClr>
              </a:pP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Higher rates of cytopenias were observed among patients who were RBC-TD at baseline, corresponding with higher rates of anemia response compared with </a:t>
              </a:r>
              <a:b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</a:b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non-RBC-TD patients</a:t>
              </a:r>
            </a:p>
            <a:p>
              <a:pPr marL="350838" lvl="1" indent="-158750">
                <a:spcAft>
                  <a:spcPts val="318"/>
                </a:spcAft>
                <a:buClr>
                  <a:schemeClr val="accent4"/>
                </a:buClr>
                <a:buFont typeface="Arial" panose="020B0604020202020204" pitchFamily="34" charset="0"/>
                <a:buChar char="–"/>
              </a:pP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These results are in line with previous reports in myelodysplastic syndromes suggesting that cytopenias with imetelstat may be predictive of therapeutic benefit</a:t>
              </a:r>
              <a:r>
                <a:rPr lang="en-US" sz="1600" baseline="300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7</a:t>
              </a:r>
            </a:p>
            <a:p>
              <a:pPr marL="141288" lvl="1" indent="-141288">
                <a:spcAft>
                  <a:spcPts val="318"/>
                </a:spcAft>
                <a:buClr>
                  <a:schemeClr val="accent4"/>
                </a:buClr>
              </a:pP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These findings support the clinically meaningful benefit of </a:t>
              </a:r>
              <a:r>
                <a:rPr lang="en-US" sz="1600" dirty="0" err="1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imetelstat</a:t>
              </a: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in myelofibrosis and establish a benchmark for evaluating the effects of </a:t>
              </a:r>
              <a:r>
                <a:rPr lang="en-US" sz="1600" dirty="0" err="1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imetelstat</a:t>
              </a:r>
              <a:r>
                <a:rPr lang="en-US" sz="1600" dirty="0">
                  <a:solidFill>
                    <a:srgbClr val="00206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rPr>
                <a:t> on anemia in myelofibrosis studies using contemporary response criteria that complement the assessment of overall survival and other efficacy endpoints</a:t>
              </a:r>
            </a:p>
          </p:txBody>
        </p:sp>
        <p:sp>
          <p:nvSpPr>
            <p:cNvPr id="3164" name="Content Placeholder 11">
              <a:extLst>
                <a:ext uri="{FF2B5EF4-FFF2-40B4-BE49-F238E27FC236}">
                  <a16:creationId xmlns:a16="http://schemas.microsoft.com/office/drawing/2014/main" id="{D878AABF-4FFE-7210-2D22-0F9FE37979B8}"/>
                </a:ext>
              </a:extLst>
            </p:cNvPr>
            <p:cNvSpPr txBox="1">
              <a:spLocks/>
            </p:cNvSpPr>
            <p:nvPr/>
          </p:nvSpPr>
          <p:spPr>
            <a:xfrm>
              <a:off x="24679856" y="16699734"/>
              <a:ext cx="7351775" cy="501693"/>
            </a:xfrm>
            <a:prstGeom prst="rect">
              <a:avLst/>
            </a:prstGeom>
            <a:solidFill>
              <a:schemeClr val="accent6"/>
            </a:solidFill>
          </p:spPr>
          <p:txBody>
            <a:bodyPr vert="horz" wrap="square" lIns="0" tIns="40376" rIns="0" bIns="40376" rtlCol="0" anchor="ctr">
              <a:noAutofit/>
            </a:bodyPr>
            <a:lstStyle>
              <a:lvl1pPr marL="179388" indent="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tabLst/>
                <a:defRPr sz="2000" b="1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47675" indent="-22225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pple Symbols" panose="02000000000000000000" pitchFamily="2" charset="-79"/>
                <a:buChar char="⎻"/>
                <a:tabLst/>
                <a:defRPr sz="10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69925" indent="-22225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tabLst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92175" indent="-22225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14425" indent="-222250" algn="l" defTabSz="250317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tabLst/>
                <a:defRPr sz="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6883718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8135303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9386888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0638473" indent="-625793" algn="l" defTabSz="2503170" rtl="0" eaLnBrk="1" latinLnBrk="0" hangingPunct="1">
                <a:lnSpc>
                  <a:spcPct val="90000"/>
                </a:lnSpc>
                <a:spcBef>
                  <a:spcPts val="1369"/>
                </a:spcBef>
                <a:buFont typeface="Arial" panose="020B0604020202020204" pitchFamily="34" charset="0"/>
                <a:buChar char="•"/>
                <a:defRPr sz="4928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649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Conclusions</a:t>
              </a:r>
            </a:p>
          </p:txBody>
        </p:sp>
      </p:grpSp>
      <p:sp>
        <p:nvSpPr>
          <p:cNvPr id="3165" name="Content Placeholder 377">
            <a:extLst>
              <a:ext uri="{FF2B5EF4-FFF2-40B4-BE49-F238E27FC236}">
                <a16:creationId xmlns:a16="http://schemas.microsoft.com/office/drawing/2014/main" id="{D30DE291-9C39-4AF1-A64E-76082148E43C}"/>
              </a:ext>
            </a:extLst>
          </p:cNvPr>
          <p:cNvSpPr txBox="1">
            <a:spLocks/>
          </p:cNvSpPr>
          <p:nvPr/>
        </p:nvSpPr>
        <p:spPr>
          <a:xfrm>
            <a:off x="28328353" y="18529737"/>
            <a:ext cx="2760985" cy="2054409"/>
          </a:xfrm>
          <a:prstGeom prst="rect">
            <a:avLst/>
          </a:prstGeom>
        </p:spPr>
        <p:txBody>
          <a:bodyPr vert="horz" wrap="square" lIns="0" tIns="91440" rIns="0" bIns="0" rtlCol="0" anchor="t">
            <a:spAutoFit/>
          </a:bodyPr>
          <a:lstStyle>
            <a:lvl1pPr marL="0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tabLst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Acknowledgments</a:t>
            </a:r>
          </a:p>
          <a:p>
            <a:pPr marL="117475" lvl="1" indent="-112713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 authors thank all the patients and caregivers 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for their participation, and acknowledge the collaboration and commitment of all investigators 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their research support staff</a:t>
            </a:r>
          </a:p>
          <a:p>
            <a:pPr marL="117475" lvl="1" indent="-112713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This study was funded by 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Geron Corporation</a:t>
            </a:r>
          </a:p>
          <a:p>
            <a:pPr marL="117475" lvl="1" indent="-112713">
              <a:spcBef>
                <a:spcPts val="300"/>
              </a:spcBef>
              <a:spcAft>
                <a:spcPts val="0"/>
              </a:spcAft>
              <a:buClr>
                <a:schemeClr val="accent4"/>
              </a:buClr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All authors contributed to and approved the presentation; writing and editorial support were provided by Meredith Rogers, MS, CMPP, of The Lockwood Group (Stamford, CT, USA), funded by 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Geron Corporation</a:t>
            </a:r>
          </a:p>
        </p:txBody>
      </p:sp>
      <p:sp>
        <p:nvSpPr>
          <p:cNvPr id="3167" name="TextBox 3166">
            <a:extLst>
              <a:ext uri="{FF2B5EF4-FFF2-40B4-BE49-F238E27FC236}">
                <a16:creationId xmlns:a16="http://schemas.microsoft.com/office/drawing/2014/main" id="{D0DFE84D-7A68-B7D3-1104-E3ABBE037652}"/>
              </a:ext>
            </a:extLst>
          </p:cNvPr>
          <p:cNvSpPr txBox="1"/>
          <p:nvPr/>
        </p:nvSpPr>
        <p:spPr>
          <a:xfrm>
            <a:off x="31036591" y="19899243"/>
            <a:ext cx="11102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" b="1" dirty="0">
                <a:solidFill>
                  <a:schemeClr val="accent4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Copies of this poster obtained through the Quick Response (QR) code are for personal use only and may not be reproduced without permission from the author of this poster.</a:t>
            </a:r>
          </a:p>
        </p:txBody>
      </p:sp>
      <p:sp>
        <p:nvSpPr>
          <p:cNvPr id="3189" name="Date Placeholder 3">
            <a:extLst>
              <a:ext uri="{FF2B5EF4-FFF2-40B4-BE49-F238E27FC236}">
                <a16:creationId xmlns:a16="http://schemas.microsoft.com/office/drawing/2014/main" id="{112C678B-27A6-7908-3145-0ABD387B9FC5}"/>
              </a:ext>
            </a:extLst>
          </p:cNvPr>
          <p:cNvSpPr txBox="1">
            <a:spLocks/>
          </p:cNvSpPr>
          <p:nvPr/>
        </p:nvSpPr>
        <p:spPr>
          <a:xfrm>
            <a:off x="571499" y="21487507"/>
            <a:ext cx="82296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Presented at the 18th International Congress on Myeloproliferative Neoplasms (MPN); October 29-30, 2026; Brooklyn, NY, USA</a:t>
            </a:r>
          </a:p>
        </p:txBody>
      </p:sp>
      <p:sp>
        <p:nvSpPr>
          <p:cNvPr id="3190" name="Date Placeholder 3">
            <a:extLst>
              <a:ext uri="{FF2B5EF4-FFF2-40B4-BE49-F238E27FC236}">
                <a16:creationId xmlns:a16="http://schemas.microsoft.com/office/drawing/2014/main" id="{6A0C4B2C-96A4-A13B-E569-03B6D1C87A0B}"/>
              </a:ext>
            </a:extLst>
          </p:cNvPr>
          <p:cNvSpPr txBox="1">
            <a:spLocks/>
          </p:cNvSpPr>
          <p:nvPr/>
        </p:nvSpPr>
        <p:spPr>
          <a:xfrm>
            <a:off x="12344400" y="21487507"/>
            <a:ext cx="822960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ClinicalTrials.gov</a:t>
            </a: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https://</a:t>
            </a:r>
            <a:r>
              <a:rPr lang="en-US" sz="1200" dirty="0" err="1">
                <a:latin typeface="Source Sans Pro" panose="020B0503030403020204" pitchFamily="34" charset="0"/>
                <a:ea typeface="Source Sans Pro" panose="020B0503030403020204" pitchFamily="34" charset="0"/>
              </a:rPr>
              <a:t>clinicaltrials.gov</a:t>
            </a: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/study/NCT02426086</a:t>
            </a:r>
          </a:p>
        </p:txBody>
      </p:sp>
      <p:sp>
        <p:nvSpPr>
          <p:cNvPr id="384" name="Date Placeholder 3">
            <a:extLst>
              <a:ext uri="{FF2B5EF4-FFF2-40B4-BE49-F238E27FC236}">
                <a16:creationId xmlns:a16="http://schemas.microsoft.com/office/drawing/2014/main" id="{3792192D-6814-22E1-C973-71971BD112F2}"/>
              </a:ext>
            </a:extLst>
          </p:cNvPr>
          <p:cNvSpPr txBox="1">
            <a:spLocks/>
          </p:cNvSpPr>
          <p:nvPr/>
        </p:nvSpPr>
        <p:spPr>
          <a:xfrm>
            <a:off x="24125482" y="21487507"/>
            <a:ext cx="822960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Contact information: </a:t>
            </a:r>
            <a:r>
              <a:rPr lang="en-US" sz="1200" dirty="0">
                <a:latin typeface="Source Sans Pro" panose="020B0503030403020204" pitchFamily="34" charset="0"/>
                <a:ea typeface="Source Sans Pro" panose="020B0503030403020204" pitchFamily="34" charset="0"/>
                <a:hlinkClick r:id="rId3" tooltip="mailto:medinfo@geron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Medinfo@geron.com</a:t>
            </a:r>
            <a:endParaRPr lang="en-US" sz="12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390" name="Content Placeholder 378">
            <a:extLst>
              <a:ext uri="{FF2B5EF4-FFF2-40B4-BE49-F238E27FC236}">
                <a16:creationId xmlns:a16="http://schemas.microsoft.com/office/drawing/2014/main" id="{1A2120F0-F6F8-5738-7A61-DACDDAFD293E}"/>
              </a:ext>
            </a:extLst>
          </p:cNvPr>
          <p:cNvSpPr txBox="1">
            <a:spLocks/>
          </p:cNvSpPr>
          <p:nvPr/>
        </p:nvSpPr>
        <p:spPr>
          <a:xfrm>
            <a:off x="24679856" y="18529737"/>
            <a:ext cx="3642481" cy="2023631"/>
          </a:xfrm>
          <a:prstGeom prst="rect">
            <a:avLst/>
          </a:prstGeom>
        </p:spPr>
        <p:txBody>
          <a:bodyPr vert="horz" wrap="square" lIns="0" tIns="91440" rIns="0" bIns="91440" rtlCol="0" anchor="t">
            <a:spAutoFit/>
          </a:bodyPr>
          <a:lstStyle>
            <a:lvl1pPr marL="0" indent="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79388" indent="-179388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  <a:tabLst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References</a:t>
            </a:r>
            <a:endParaRPr lang="en-GB" sz="1400" b="1" dirty="0">
              <a:solidFill>
                <a:srgbClr val="00206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17475" indent="-117475">
              <a:spcBef>
                <a:spcPts val="300"/>
              </a:spcBef>
              <a:spcAft>
                <a:spcPts val="0"/>
              </a:spcAft>
              <a:buAutoNum type="arabicPeriod"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Tefferi A. </a:t>
            </a:r>
            <a:r>
              <a:rPr lang="en-US" sz="900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Am J </a:t>
            </a:r>
            <a:r>
              <a:rPr lang="en-US" sz="900" i="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Hematol</a:t>
            </a:r>
            <a:r>
              <a:rPr lang="en-US" sz="900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. 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2021;96(1):145-162. </a:t>
            </a:r>
          </a:p>
          <a:p>
            <a:pPr marL="117475" indent="-117475">
              <a:spcBef>
                <a:spcPts val="300"/>
              </a:spcBef>
              <a:spcAft>
                <a:spcPts val="0"/>
              </a:spcAft>
              <a:buAutoNum type="arabicPeriod"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RYTELO® (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imetelstat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 for injection, for intravenous use. Package insert. Geron Corporation; 2024. </a:t>
            </a:r>
          </a:p>
          <a:p>
            <a:pPr marL="117475" indent="-117475">
              <a:spcBef>
                <a:spcPts val="300"/>
              </a:spcBef>
              <a:spcAft>
                <a:spcPts val="0"/>
              </a:spcAft>
              <a:buAutoNum type="arabicPeriod"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RYTELO® (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imetelstat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) summary of product characteristics. Geron Corporation; 2025. </a:t>
            </a:r>
          </a:p>
          <a:p>
            <a:pPr marL="117475" indent="-117475">
              <a:spcBef>
                <a:spcPts val="300"/>
              </a:spcBef>
              <a:spcAft>
                <a:spcPts val="0"/>
              </a:spcAft>
              <a:buAutoNum type="arabicPeriod"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Mascarenhas J, et al. </a:t>
            </a:r>
            <a:r>
              <a:rPr lang="en-US" sz="900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J Clin Oncol.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2021;39(26):2881-2892. </a:t>
            </a:r>
          </a:p>
          <a:p>
            <a:pPr marL="117475" indent="-117475">
              <a:spcBef>
                <a:spcPts val="300"/>
              </a:spcBef>
              <a:spcAft>
                <a:spcPts val="0"/>
              </a:spcAft>
              <a:buAutoNum type="arabicPeriod"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Kuykendall AT, et al. </a:t>
            </a:r>
            <a:r>
              <a:rPr lang="en-US" sz="900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J Clin Oncol. 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2026;44(suppl 16):6573.</a:t>
            </a:r>
          </a:p>
          <a:p>
            <a:pPr marL="117475" indent="-117475">
              <a:spcBef>
                <a:spcPts val="300"/>
              </a:spcBef>
              <a:spcAft>
                <a:spcPts val="0"/>
              </a:spcAft>
              <a:buAutoNum type="arabicPeriod"/>
            </a:pP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Tefferi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A, et al. </a:t>
            </a:r>
            <a:r>
              <a:rPr lang="en-US" sz="900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Blood.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 2024;144(17):1813-1820.</a:t>
            </a:r>
          </a:p>
          <a:p>
            <a:pPr marL="117475" indent="-117475">
              <a:spcBef>
                <a:spcPts val="300"/>
              </a:spcBef>
              <a:spcAft>
                <a:spcPts val="0"/>
              </a:spcAft>
              <a:buAutoNum type="arabicPeriod"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Zeidan AM, et al. </a:t>
            </a:r>
            <a:r>
              <a:rPr lang="en-US" sz="900" i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Blood Cancer J. 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2026;16(1):55.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BDDEC4F-8175-1DD6-B774-7985B6D02792}"/>
              </a:ext>
            </a:extLst>
          </p:cNvPr>
          <p:cNvSpPr/>
          <p:nvPr/>
        </p:nvSpPr>
        <p:spPr>
          <a:xfrm>
            <a:off x="571499" y="14274218"/>
            <a:ext cx="7344949" cy="2057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8312" tIns="43761" rIns="168312" bIns="100987" rtlCol="0" anchor="b"/>
          <a:lstStyle/>
          <a:p>
            <a:pPr marR="14928"/>
            <a:endParaRPr lang="en-US" sz="1100" spc="-1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155" name="Rectangle 3154">
            <a:extLst>
              <a:ext uri="{FF2B5EF4-FFF2-40B4-BE49-F238E27FC236}">
                <a16:creationId xmlns:a16="http://schemas.microsoft.com/office/drawing/2014/main" id="{85E883F0-03C2-10B2-1667-6E392E9E3003}"/>
              </a:ext>
            </a:extLst>
          </p:cNvPr>
          <p:cNvSpPr/>
          <p:nvPr/>
        </p:nvSpPr>
        <p:spPr>
          <a:xfrm>
            <a:off x="8613305" y="7864054"/>
            <a:ext cx="7344949" cy="591170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8312" tIns="43761" rIns="168312" bIns="100987" rtlCol="0" anchor="b"/>
          <a:lstStyle/>
          <a:p>
            <a:pPr marR="14928"/>
            <a:endParaRPr lang="en-US" sz="1100" spc="-1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2823" name="Rectangle 2822">
            <a:extLst>
              <a:ext uri="{FF2B5EF4-FFF2-40B4-BE49-F238E27FC236}">
                <a16:creationId xmlns:a16="http://schemas.microsoft.com/office/drawing/2014/main" id="{53E5A9AC-E5FD-853E-F052-BC5E5E9C9ABB}"/>
              </a:ext>
            </a:extLst>
          </p:cNvPr>
          <p:cNvSpPr/>
          <p:nvPr/>
        </p:nvSpPr>
        <p:spPr>
          <a:xfrm>
            <a:off x="16670842" y="7690892"/>
            <a:ext cx="7344949" cy="41909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8312" tIns="43761" rIns="168312" bIns="100987" rtlCol="0" anchor="b"/>
          <a:lstStyle/>
          <a:p>
            <a:pPr marR="14928"/>
            <a:endParaRPr lang="en-US" sz="1100" spc="-1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123">
            <a:extLst>
              <a:ext uri="{FF2B5EF4-FFF2-40B4-BE49-F238E27FC236}">
                <a16:creationId xmlns:a16="http://schemas.microsoft.com/office/drawing/2014/main" id="{CBF3A154-5660-6ACA-5733-0B193345019B}"/>
              </a:ext>
            </a:extLst>
          </p:cNvPr>
          <p:cNvSpPr txBox="1">
            <a:spLocks/>
          </p:cNvSpPr>
          <p:nvPr/>
        </p:nvSpPr>
        <p:spPr>
          <a:xfrm>
            <a:off x="571499" y="20743452"/>
            <a:ext cx="7344949" cy="222414"/>
          </a:xfrm>
          <a:prstGeom prst="rect">
            <a:avLst/>
          </a:prstGeom>
        </p:spPr>
        <p:txBody>
          <a:bodyPr vert="horz" wrap="square" lIns="0" tIns="96819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Hb, hemoglobin; IWG, International Working Group; RBC, red blood cell; TD, transfusion dependent; TI, transfusion independence.</a:t>
            </a:r>
          </a:p>
        </p:txBody>
      </p:sp>
      <p:sp>
        <p:nvSpPr>
          <p:cNvPr id="6" name="Content Placeholder 86">
            <a:extLst>
              <a:ext uri="{FF2B5EF4-FFF2-40B4-BE49-F238E27FC236}">
                <a16:creationId xmlns:a16="http://schemas.microsoft.com/office/drawing/2014/main" id="{7B0C2479-1C31-C687-8D43-3F912BF7C12A}"/>
              </a:ext>
            </a:extLst>
          </p:cNvPr>
          <p:cNvSpPr txBox="1">
            <a:spLocks/>
          </p:cNvSpPr>
          <p:nvPr/>
        </p:nvSpPr>
        <p:spPr>
          <a:xfrm>
            <a:off x="571499" y="16805049"/>
            <a:ext cx="7344949" cy="651762"/>
          </a:xfrm>
          <a:prstGeom prst="rect">
            <a:avLst/>
          </a:prstGeom>
        </p:spPr>
        <p:txBody>
          <a:bodyPr vert="horz" wrap="square" lIns="0" tIns="0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18"/>
              </a:spcAft>
              <a:buClr>
                <a:schemeClr val="accent4"/>
              </a:buClr>
              <a:buNone/>
            </a:pP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1. Definition of Baseline Disease Characteristics and Response per IWG 2024</a:t>
            </a:r>
            <a:r>
              <a:rPr lang="en-US" sz="1800" b="1" spc="-10" baseline="300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6</a:t>
            </a:r>
            <a:endParaRPr lang="en-US" sz="1800" b="1" spc="-11" dirty="0">
              <a:solidFill>
                <a:srgbClr val="002060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CF1CBA-37F5-39CC-C1D4-D47466878C1D}"/>
              </a:ext>
            </a:extLst>
          </p:cNvPr>
          <p:cNvSpPr/>
          <p:nvPr/>
        </p:nvSpPr>
        <p:spPr>
          <a:xfrm>
            <a:off x="571499" y="17514620"/>
            <a:ext cx="7344949" cy="322264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8312" tIns="43761" rIns="168312" bIns="100987" rtlCol="0" anchor="b"/>
          <a:lstStyle/>
          <a:p>
            <a:pPr marR="14928"/>
            <a:endParaRPr lang="en-US" sz="1100" spc="-1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Content Placeholder 123">
            <a:extLst>
              <a:ext uri="{FF2B5EF4-FFF2-40B4-BE49-F238E27FC236}">
                <a16:creationId xmlns:a16="http://schemas.microsoft.com/office/drawing/2014/main" id="{5E00BD03-7CF3-2809-F124-C0A4CD21A4BD}"/>
              </a:ext>
            </a:extLst>
          </p:cNvPr>
          <p:cNvSpPr txBox="1">
            <a:spLocks/>
          </p:cNvSpPr>
          <p:nvPr/>
        </p:nvSpPr>
        <p:spPr>
          <a:xfrm>
            <a:off x="8613305" y="19704076"/>
            <a:ext cx="7344949" cy="928761"/>
          </a:xfrm>
          <a:prstGeom prst="rect">
            <a:avLst/>
          </a:prstGeom>
        </p:spPr>
        <p:txBody>
          <a:bodyPr vert="horz" wrap="square" lIns="0" tIns="96819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0"/>
              </a:spcAft>
              <a:buNone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IWG, International Working Group; RBC, red blood cell; TD, transfusion dependent; U, units.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Defined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as patients with either 50% reduction in transfusion during the 12-week assessment period (TD patients), or a rolling 12-week average hemoglobin increase of ≥1.0 g/dL from baseline, with no transfusion of packed RBC (or whole blood) during the assessment period. </a:t>
            </a: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RBC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-TD at baseline defined as transfusions of ≥3 U of packed RBC (or whole blood) during the 12 weeks before the first dose, and the most recent transfusion episode must have occurred in the 28 days before the first dose; patients requiring ≥6 U were classified as high RBC-TD and those requiring 3-5 U were classified as low RBC-TD. </a:t>
            </a: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Non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-RBC-TD at baseline was defined as not meeting criteria for RBC-TD. </a:t>
            </a:r>
          </a:p>
        </p:txBody>
      </p:sp>
      <p:sp>
        <p:nvSpPr>
          <p:cNvPr id="16" name="Content Placeholder 86">
            <a:extLst>
              <a:ext uri="{FF2B5EF4-FFF2-40B4-BE49-F238E27FC236}">
                <a16:creationId xmlns:a16="http://schemas.microsoft.com/office/drawing/2014/main" id="{AA243214-50B0-2DE8-D732-A456D5B7CAB7}"/>
              </a:ext>
            </a:extLst>
          </p:cNvPr>
          <p:cNvSpPr txBox="1">
            <a:spLocks/>
          </p:cNvSpPr>
          <p:nvPr/>
        </p:nvSpPr>
        <p:spPr>
          <a:xfrm>
            <a:off x="8613305" y="16306045"/>
            <a:ext cx="7344949" cy="374763"/>
          </a:xfrm>
          <a:prstGeom prst="rect">
            <a:avLst/>
          </a:prstGeom>
        </p:spPr>
        <p:txBody>
          <a:bodyPr vert="horz" wrap="square" lIns="0" tIns="0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18"/>
              </a:spcAft>
              <a:buClr>
                <a:schemeClr val="accent4"/>
              </a:buClr>
              <a:buNone/>
            </a:pP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2. Anemia </a:t>
            </a:r>
            <a:r>
              <a:rPr lang="en-US" sz="1800" b="1" spc="-1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Response</a:t>
            </a:r>
            <a:r>
              <a:rPr lang="en-US" sz="1800" b="1" spc="-11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per IWG 2024 (Treated Analysis Set)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09B12A-1D8D-BCF2-3B3F-5F12A227A8D9}"/>
              </a:ext>
            </a:extLst>
          </p:cNvPr>
          <p:cNvSpPr/>
          <p:nvPr/>
        </p:nvSpPr>
        <p:spPr>
          <a:xfrm>
            <a:off x="8613305" y="16681194"/>
            <a:ext cx="7344949" cy="301047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8312" tIns="43761" rIns="168312" bIns="100987" rtlCol="0" anchor="b"/>
          <a:lstStyle/>
          <a:p>
            <a:pPr marR="14928"/>
            <a:endParaRPr lang="en-US" sz="1100" spc="-1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ontent Placeholder 86">
            <a:extLst>
              <a:ext uri="{FF2B5EF4-FFF2-40B4-BE49-F238E27FC236}">
                <a16:creationId xmlns:a16="http://schemas.microsoft.com/office/drawing/2014/main" id="{C71783FA-E88F-68A9-CC89-92C46D195CCE}"/>
              </a:ext>
            </a:extLst>
          </p:cNvPr>
          <p:cNvSpPr txBox="1">
            <a:spLocks/>
          </p:cNvSpPr>
          <p:nvPr/>
        </p:nvSpPr>
        <p:spPr>
          <a:xfrm>
            <a:off x="8613305" y="14397603"/>
            <a:ext cx="7334251" cy="1754009"/>
          </a:xfrm>
          <a:prstGeom prst="rect">
            <a:avLst/>
          </a:prstGeom>
        </p:spPr>
        <p:txBody>
          <a:bodyPr vert="horz" wrap="square" lIns="0" tIns="100987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the total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IMbark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population, anemia response per IWG 2024 (either major or minor) with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8.9 mg/kg and 4.4 mg/kg was achieved in 24.6% and 17.8% of patients, respectively (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Figure 2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350838" indent="-1587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spc="-3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RBC-TD patients, responses were seen in 62.5% and 31.3% of patients, respectively</a:t>
            </a:r>
          </a:p>
          <a:p>
            <a:pPr marL="350838" indent="-1587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Responses were observed regardless of whether RBC-TD patients had high or low transfusion dependence at baseline</a:t>
            </a:r>
          </a:p>
        </p:txBody>
      </p:sp>
      <p:sp>
        <p:nvSpPr>
          <p:cNvPr id="22" name="Content Placeholder 86">
            <a:extLst>
              <a:ext uri="{FF2B5EF4-FFF2-40B4-BE49-F238E27FC236}">
                <a16:creationId xmlns:a16="http://schemas.microsoft.com/office/drawing/2014/main" id="{31206CD1-2FCE-B0E7-9C43-04D65B18D756}"/>
              </a:ext>
            </a:extLst>
          </p:cNvPr>
          <p:cNvSpPr txBox="1">
            <a:spLocks/>
          </p:cNvSpPr>
          <p:nvPr/>
        </p:nvSpPr>
        <p:spPr>
          <a:xfrm>
            <a:off x="16692238" y="4094919"/>
            <a:ext cx="7334251" cy="3062060"/>
          </a:xfrm>
          <a:prstGeom prst="rect">
            <a:avLst/>
          </a:prstGeom>
        </p:spPr>
        <p:txBody>
          <a:bodyPr vert="horz" wrap="square" lIns="0" tIns="100987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Overall, major anemia response with imetelstat 8.9 mg/kg and 4.4 mg/kg was achieved in 7.0% and 9.4% of patients, respectively, driven by non-RBC-TD </a:t>
            </a:r>
            <a:b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patients (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3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 </a:t>
            </a:r>
          </a:p>
          <a:p>
            <a:pPr marL="350838" indent="-1587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Because most patients who were RBC-TD at baseline lacked a baseline hemoglobin value and therefore were considered not evaluable in this analysis, major responses were not demonstrated at either dose within this group</a:t>
            </a:r>
          </a:p>
          <a:p>
            <a:pPr marL="350838" indent="-1587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However, when considering only the 12-week RBC transfusion independence component of major response, 43.8% and 18.8% of RBC-TD patients in the </a:t>
            </a:r>
            <a:b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8.9-mg/kg and 4.4-mg/kg groups, respectively, achieved response</a:t>
            </a:r>
          </a:p>
          <a:p>
            <a:pPr marL="141288" indent="-141288">
              <a:spcBef>
                <a:spcPts val="300"/>
              </a:spcBef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Minor anemia response with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8.9 mg/kg and 4.4 mg/kg was achieved in 19.3% and 11.1% of patients, respectively, driven by RBC-TD patients (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3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25" name="Content Placeholder 86">
            <a:extLst>
              <a:ext uri="{FF2B5EF4-FFF2-40B4-BE49-F238E27FC236}">
                <a16:creationId xmlns:a16="http://schemas.microsoft.com/office/drawing/2014/main" id="{CA1BAD4D-3306-217B-906A-FF48749AF40F}"/>
              </a:ext>
            </a:extLst>
          </p:cNvPr>
          <p:cNvSpPr txBox="1">
            <a:spLocks/>
          </p:cNvSpPr>
          <p:nvPr/>
        </p:nvSpPr>
        <p:spPr>
          <a:xfrm>
            <a:off x="16670842" y="12354256"/>
            <a:ext cx="7065501" cy="3269809"/>
          </a:xfrm>
          <a:prstGeom prst="rect">
            <a:avLst/>
          </a:prstGeom>
        </p:spPr>
        <p:txBody>
          <a:bodyPr vert="horz" wrap="square" lIns="0" tIns="100987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greater proportion of patients who achieved anemia response per IWG 2024 with imetelstat experienced a reduction in total symptom score at week 24 compared with patients who did not achieve an anemia response; however, this difference was not statistically significant (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4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350838" indent="-158750">
              <a:spcAft>
                <a:spcPts val="318"/>
              </a:spcAft>
              <a:buClr>
                <a:schemeClr val="accent4"/>
              </a:buClr>
              <a:buFont typeface="Arial" panose="020B0604020202020204" pitchFamily="34" charset="0"/>
              <a:buChar char="–"/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 similar pattern was observed among patients who were RBC-TD at baseline.       In this subgroup, symptom response rates at week 24 were higher among patients who achieved an anemia response with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8.9 mg/kg compared with those without an anemia response (50% vs 0%)</a:t>
            </a:r>
          </a:p>
          <a:p>
            <a:pPr marL="141288" indent="-141288">
              <a:spcBef>
                <a:spcPts val="300"/>
              </a:spcBef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There was a trend toward improvement in bone marrow fibrosis among patients who achieved anemia response per IWG 2024 with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 However, the number of patients was small, and the findings did not reach statistical significance (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4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 </a:t>
            </a:r>
          </a:p>
        </p:txBody>
      </p:sp>
      <p:sp>
        <p:nvSpPr>
          <p:cNvPr id="27" name="Content Placeholder 123">
            <a:extLst>
              <a:ext uri="{FF2B5EF4-FFF2-40B4-BE49-F238E27FC236}">
                <a16:creationId xmlns:a16="http://schemas.microsoft.com/office/drawing/2014/main" id="{CD19380D-F811-2BDA-ED5F-45F3D44924DF}"/>
              </a:ext>
            </a:extLst>
          </p:cNvPr>
          <p:cNvSpPr txBox="1">
            <a:spLocks/>
          </p:cNvSpPr>
          <p:nvPr/>
        </p:nvSpPr>
        <p:spPr>
          <a:xfrm>
            <a:off x="16702368" y="20271691"/>
            <a:ext cx="7344949" cy="347064"/>
          </a:xfrm>
          <a:prstGeom prst="rect">
            <a:avLst/>
          </a:prstGeom>
        </p:spPr>
        <p:txBody>
          <a:bodyPr vert="horz" wrap="square" lIns="0" tIns="96819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IWG, International Working Group.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Includes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 patients who achieved a major or minor anemia response per IWG 2024 criteria. </a:t>
            </a:r>
            <a:r>
              <a:rPr lang="en-US" sz="900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r>
              <a:rPr lang="en-US" sz="9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Fisher’s</a:t>
            </a: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exact test.</a:t>
            </a:r>
          </a:p>
        </p:txBody>
      </p:sp>
      <p:sp>
        <p:nvSpPr>
          <p:cNvPr id="28" name="Content Placeholder 86">
            <a:extLst>
              <a:ext uri="{FF2B5EF4-FFF2-40B4-BE49-F238E27FC236}">
                <a16:creationId xmlns:a16="http://schemas.microsoft.com/office/drawing/2014/main" id="{32DCD981-3839-64C2-AB3E-17F41DFD3290}"/>
              </a:ext>
            </a:extLst>
          </p:cNvPr>
          <p:cNvSpPr txBox="1">
            <a:spLocks/>
          </p:cNvSpPr>
          <p:nvPr/>
        </p:nvSpPr>
        <p:spPr>
          <a:xfrm>
            <a:off x="16681540" y="15641029"/>
            <a:ext cx="7344949" cy="651762"/>
          </a:xfrm>
          <a:prstGeom prst="rect">
            <a:avLst/>
          </a:prstGeom>
        </p:spPr>
        <p:txBody>
          <a:bodyPr vert="horz" wrap="square" lIns="0" tIns="0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18"/>
              </a:spcAft>
              <a:buClr>
                <a:schemeClr val="accent4"/>
              </a:buClr>
              <a:buNone/>
            </a:pP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4. Relationship Between Disease Factors and Anemia Response per IWG 2024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1371CED-C15B-E3A6-967F-430D157BDAB3}"/>
              </a:ext>
            </a:extLst>
          </p:cNvPr>
          <p:cNvSpPr/>
          <p:nvPr/>
        </p:nvSpPr>
        <p:spPr>
          <a:xfrm>
            <a:off x="16681540" y="16306045"/>
            <a:ext cx="7344949" cy="398251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8312" tIns="43761" rIns="168312" bIns="100987" rtlCol="0" anchor="b"/>
          <a:lstStyle/>
          <a:p>
            <a:pPr marR="14928"/>
            <a:endParaRPr lang="en-US" sz="1100" spc="-1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ontent Placeholder 86">
            <a:extLst>
              <a:ext uri="{FF2B5EF4-FFF2-40B4-BE49-F238E27FC236}">
                <a16:creationId xmlns:a16="http://schemas.microsoft.com/office/drawing/2014/main" id="{386C62A7-7C3A-C3A6-BA0E-3B2F24E44A61}"/>
              </a:ext>
            </a:extLst>
          </p:cNvPr>
          <p:cNvSpPr txBox="1">
            <a:spLocks/>
          </p:cNvSpPr>
          <p:nvPr/>
        </p:nvSpPr>
        <p:spPr>
          <a:xfrm>
            <a:off x="24679856" y="4098609"/>
            <a:ext cx="7334251" cy="1469316"/>
          </a:xfrm>
          <a:prstGeom prst="rect">
            <a:avLst/>
          </a:prstGeom>
        </p:spPr>
        <p:txBody>
          <a:bodyPr vert="horz" wrap="square" lIns="0" tIns="100987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Overall, more all-grade and grade ≥3 cytopenias were observed in patients treated with </a:t>
            </a:r>
            <a:r>
              <a:rPr lang="en-US" sz="16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8.9 mg/kg than in those treated with 4.4 mg/kg (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5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  <a:p>
            <a:pPr marL="141288" indent="-141288">
              <a:spcAft>
                <a:spcPts val="318"/>
              </a:spcAft>
              <a:buClr>
                <a:schemeClr val="accent4"/>
              </a:buClr>
            </a:pP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Higher rates of all-grade and grade ≥3 cytopenias were reported among patients who were RBC-TD at baseline compared with non-RBC-TD patients, although the number of RBC-TD patients was small (</a:t>
            </a:r>
            <a:r>
              <a:rPr lang="en-US" sz="16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5</a:t>
            </a:r>
            <a:r>
              <a:rPr lang="en-US" sz="16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)</a:t>
            </a:r>
          </a:p>
        </p:txBody>
      </p:sp>
      <p:sp>
        <p:nvSpPr>
          <p:cNvPr id="38" name="Content Placeholder 86">
            <a:extLst>
              <a:ext uri="{FF2B5EF4-FFF2-40B4-BE49-F238E27FC236}">
                <a16:creationId xmlns:a16="http://schemas.microsoft.com/office/drawing/2014/main" id="{BFAB67A4-B8C3-F40C-A334-36A0241AD1DC}"/>
              </a:ext>
            </a:extLst>
          </p:cNvPr>
          <p:cNvSpPr txBox="1">
            <a:spLocks/>
          </p:cNvSpPr>
          <p:nvPr/>
        </p:nvSpPr>
        <p:spPr>
          <a:xfrm>
            <a:off x="24679856" y="5669275"/>
            <a:ext cx="7344949" cy="651762"/>
          </a:xfrm>
          <a:prstGeom prst="rect">
            <a:avLst/>
          </a:prstGeom>
        </p:spPr>
        <p:txBody>
          <a:bodyPr vert="horz" wrap="square" lIns="0" tIns="0" rIns="0" bIns="96819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18"/>
              </a:spcAft>
              <a:buClr>
                <a:schemeClr val="accent4"/>
              </a:buClr>
              <a:buNone/>
            </a:pPr>
            <a:r>
              <a:rPr lang="en-US" sz="1800" b="1" spc="-1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Table 5. Thrombocytopenia and Neutropenia TEAEs by RBC Transfusion Dependence at Baseline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71950BA-2617-9F36-B3E8-CFEF3B7579AC}"/>
              </a:ext>
            </a:extLst>
          </p:cNvPr>
          <p:cNvSpPr/>
          <p:nvPr/>
        </p:nvSpPr>
        <p:spPr>
          <a:xfrm>
            <a:off x="24679856" y="6328195"/>
            <a:ext cx="7344949" cy="634556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8312" tIns="43761" rIns="168312" bIns="100987" rtlCol="0" anchor="b"/>
          <a:lstStyle/>
          <a:p>
            <a:pPr marR="14928"/>
            <a:endParaRPr lang="en-US" sz="1100" spc="-10" dirty="0">
              <a:solidFill>
                <a:schemeClr val="accent4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Content Placeholder 123">
            <a:extLst>
              <a:ext uri="{FF2B5EF4-FFF2-40B4-BE49-F238E27FC236}">
                <a16:creationId xmlns:a16="http://schemas.microsoft.com/office/drawing/2014/main" id="{BA7ADD52-EDC7-4293-6037-CFB97ED66574}"/>
              </a:ext>
            </a:extLst>
          </p:cNvPr>
          <p:cNvSpPr txBox="1">
            <a:spLocks/>
          </p:cNvSpPr>
          <p:nvPr/>
        </p:nvSpPr>
        <p:spPr>
          <a:xfrm>
            <a:off x="24679856" y="12688603"/>
            <a:ext cx="7344949" cy="222414"/>
          </a:xfrm>
          <a:prstGeom prst="rect">
            <a:avLst/>
          </a:prstGeom>
        </p:spPr>
        <p:txBody>
          <a:bodyPr vert="horz" wrap="square" lIns="0" tIns="96819" rIns="0" bIns="0" rtlCol="0">
            <a:spAutoFit/>
          </a:bodyPr>
          <a:lstStyle>
            <a:lvl1pPr marL="225425" indent="-225425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ple Symbols" panose="02000000000000000000" pitchFamily="2" charset="-79"/>
              <a:buChar char="⎻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99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217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GB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4425" indent="-222250" algn="l" defTabSz="2503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tabLst/>
              <a:defRPr lang="en-US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88371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13530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9386888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638473" indent="-625793" algn="l" defTabSz="2503170" rtl="0" eaLnBrk="1" latinLnBrk="0" hangingPunct="1">
              <a:lnSpc>
                <a:spcPct val="90000"/>
              </a:lnSpc>
              <a:spcBef>
                <a:spcPts val="1369"/>
              </a:spcBef>
              <a:buFont typeface="Arial" panose="020B0604020202020204" pitchFamily="34" charset="0"/>
              <a:buChar char="•"/>
              <a:defRPr sz="492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TEAE, treatment-emergent adverse event; RBC, red blood cell; TD, transfusion dependent.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6765CC9-9F66-3E8F-EBC1-6B47D9153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9364" y="19166436"/>
            <a:ext cx="722376" cy="722376"/>
          </a:xfrm>
          <a:prstGeom prst="rect">
            <a:avLst/>
          </a:prstGeom>
        </p:spPr>
      </p:pic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7B9B8818-A10B-B0A6-48B2-0E76D18C73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307084"/>
              </p:ext>
            </p:extLst>
          </p:nvPr>
        </p:nvGraphicFramePr>
        <p:xfrm>
          <a:off x="675167" y="17613921"/>
          <a:ext cx="7098685" cy="29260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252906">
                  <a:extLst>
                    <a:ext uri="{9D8B030D-6E8A-4147-A177-3AD203B41FA5}">
                      <a16:colId xmlns:a16="http://schemas.microsoft.com/office/drawing/2014/main" val="3035665593"/>
                    </a:ext>
                  </a:extLst>
                </a:gridCol>
                <a:gridCol w="4845779">
                  <a:extLst>
                    <a:ext uri="{9D8B030D-6E8A-4147-A177-3AD203B41FA5}">
                      <a16:colId xmlns:a16="http://schemas.microsoft.com/office/drawing/2014/main" val="2197362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Outcomes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Definition by IWG 2024</a:t>
                      </a:r>
                      <a:endParaRPr lang="en-US" sz="12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705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0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Anemia response (all </a:t>
                      </a:r>
                      <a:r>
                        <a:rPr lang="pt-BR" sz="1200" b="1" dirty="0" err="1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patients</a:t>
                      </a:r>
                      <a:r>
                        <a:rPr lang="pt-BR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Major or minor response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984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0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RBC-TD patients</a:t>
                      </a:r>
                      <a:endParaRPr lang="en-US" sz="1200" strike="sngStrike" dirty="0">
                        <a:solidFill>
                          <a:srgbClr val="002060"/>
                        </a:solidFill>
                        <a:effectLst/>
                        <a:highlight>
                          <a:srgbClr val="FF0000"/>
                        </a:highlight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≥3 units in 12 weeks + last 1 in the 28 days before first dose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76299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Baseline Hb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highlight>
                          <a:srgbClr val="FFFF00"/>
                        </a:highlight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Average of pretransfusion Hb in the 12 weeks before first dose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640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Baseline transfusion burden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Number of transfusion units in the 12 weeks before the first dose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21104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Major anemia response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12 weeks no transfusion and Hb ≥1.5 g/dL increase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0409929"/>
                  </a:ext>
                </a:extLst>
              </a:tr>
              <a:tr h="35519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Minor anemia response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spc="0" baseline="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≥50% reduction in transfusion in 12 weeks (and not meeting criteria for </a:t>
                      </a:r>
                      <a:br>
                        <a:rPr lang="en-US" sz="1200" spc="0" baseline="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</a:br>
                      <a:r>
                        <a:rPr lang="en-US" sz="1200" spc="0" baseline="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major response)</a:t>
                      </a:r>
                      <a:endParaRPr lang="en-US" sz="1200" spc="0" baseline="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954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12-week RBC-TI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 transfusions in any consecutive 12 weeks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150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6350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Non-RBC-TD patients</a:t>
                      </a:r>
                      <a:endParaRPr lang="en-US" sz="1200" b="1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Not meeting criteria for TD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303353"/>
                  </a:ext>
                </a:extLst>
              </a:tr>
              <a:tr h="35519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Baseline Hb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highlight>
                          <a:srgbClr val="FFFF00"/>
                        </a:highlight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Average of lowest 3 pretransfusion Hb levels in 12 weeks,  </a:t>
                      </a:r>
                      <a:b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</a:b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including 1 in 28 days, before first dose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050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Baseline transfusion burden</a:t>
                      </a: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Number of transfusion units in the 12 weeks before the first dose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642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Major anemia response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12 weeks no transfusion and Hb ≥1.5 g/dL increase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61977"/>
                  </a:ext>
                </a:extLst>
              </a:tr>
              <a:tr h="35519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Minor anemia response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12 weeks no transfusion and Hb ≥1.0 g/dL increase (and not meeting criteria for major response)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105577"/>
                  </a:ext>
                </a:extLst>
              </a:tr>
            </a:tbl>
          </a:graphicData>
        </a:graphic>
      </p:graphicFrame>
      <p:graphicFrame>
        <p:nvGraphicFramePr>
          <p:cNvPr id="63" name="Table 62">
            <a:extLst>
              <a:ext uri="{FF2B5EF4-FFF2-40B4-BE49-F238E27FC236}">
                <a16:creationId xmlns:a16="http://schemas.microsoft.com/office/drawing/2014/main" id="{F9F80796-B524-01DB-57D8-26D2A092A3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514144"/>
              </p:ext>
            </p:extLst>
          </p:nvPr>
        </p:nvGraphicFramePr>
        <p:xfrm>
          <a:off x="8785711" y="8046056"/>
          <a:ext cx="6968992" cy="5554639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676930">
                  <a:extLst>
                    <a:ext uri="{9D8B030D-6E8A-4147-A177-3AD203B41FA5}">
                      <a16:colId xmlns:a16="http://schemas.microsoft.com/office/drawing/2014/main" val="3035665593"/>
                    </a:ext>
                  </a:extLst>
                </a:gridCol>
                <a:gridCol w="1646031">
                  <a:extLst>
                    <a:ext uri="{9D8B030D-6E8A-4147-A177-3AD203B41FA5}">
                      <a16:colId xmlns:a16="http://schemas.microsoft.com/office/drawing/2014/main" val="2197362553"/>
                    </a:ext>
                  </a:extLst>
                </a:gridCol>
                <a:gridCol w="1646031">
                  <a:extLst>
                    <a:ext uri="{9D8B030D-6E8A-4147-A177-3AD203B41FA5}">
                      <a16:colId xmlns:a16="http://schemas.microsoft.com/office/drawing/2014/main" val="2613298137"/>
                    </a:ext>
                  </a:extLst>
                </a:gridCol>
              </a:tblGrid>
              <a:tr h="28730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Characteristic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8.9 mg/kg imetelstat</a:t>
                      </a:r>
                      <a:endParaRPr lang="en-US" sz="12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4.4 mg/kg imetelstat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705094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6350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Overall, 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840114"/>
                  </a:ext>
                </a:extLst>
              </a:tr>
              <a:tr h="478848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Hb, median (range), g/dL</a:t>
                      </a:r>
                      <a:r>
                        <a:rPr lang="en-US" sz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n=43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9.7 (6.4-13.7)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n=32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9.9 (7.6-15.0)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837557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117475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Transfusion burden, median (range), units/12 weeks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 (0-19)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 (0-21)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336106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6350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RBC-TD patients, N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629911"/>
                  </a:ext>
                </a:extLst>
              </a:tr>
              <a:tr h="478848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Hb, median (range), g/dL</a:t>
                      </a:r>
                      <a:r>
                        <a:rPr lang="en-US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n=2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9.3 (9.1-9.4)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n=3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7.9 (7.6-9.7)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640938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Transfusion burden, median (range), units/12 weeks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 (3-19)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 (3-21)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110484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6350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High RBC-TD patients, N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569218"/>
                  </a:ext>
                </a:extLst>
              </a:tr>
              <a:tr h="478848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Hb, median (range), g/dL</a:t>
                      </a:r>
                      <a:r>
                        <a:rPr lang="en-US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n=1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9.4 (9.4-9.4)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n=2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7.7 (7.6-7.9)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344944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Transfusion burden, median (range), units/12 weeks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10 (6-19)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8 (6-21)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057092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6350" marR="0" lvl="0" indent="0" algn="l" defTabSz="24685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Low RBC-TD patients, N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650517"/>
                  </a:ext>
                </a:extLst>
              </a:tr>
              <a:tr h="478848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Hb, median (range), g/dL</a:t>
                      </a:r>
                      <a:r>
                        <a:rPr lang="en-US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n=1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9.1 (9.1-9.1)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n=1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9.7 (9.7-9.7)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2968566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Transfusion burden, median (range), units/12 weeks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4 (3-5)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4 (3-4)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0104240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6350" marR="0" lvl="0" indent="0" algn="l" defTabSz="246857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Non-RBC-TD patients, N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43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32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303353"/>
                  </a:ext>
                </a:extLst>
              </a:tr>
              <a:tr h="478848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Hb, median (range), g/dL</a:t>
                      </a:r>
                      <a:r>
                        <a:rPr lang="en-US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n=41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9.7 (6.4-13.7)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n=29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10.2 (7.8-15.0)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050915"/>
                  </a:ext>
                </a:extLst>
              </a:tr>
              <a:tr h="287309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Transfusion burden, median (range), units/12 weeks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 (0-10)</a:t>
                      </a:r>
                      <a:r>
                        <a:rPr lang="en-US" sz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 (0-18)</a:t>
                      </a:r>
                      <a:r>
                        <a:rPr lang="en-US" sz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b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642128"/>
                  </a:ext>
                </a:extLst>
              </a:tr>
            </a:tbl>
          </a:graphicData>
        </a:graphic>
      </p:graphicFrame>
      <p:graphicFrame>
        <p:nvGraphicFramePr>
          <p:cNvPr id="3137" name="Table 3136">
            <a:extLst>
              <a:ext uri="{FF2B5EF4-FFF2-40B4-BE49-F238E27FC236}">
                <a16:creationId xmlns:a16="http://schemas.microsoft.com/office/drawing/2014/main" id="{F62D0F59-08C7-E50B-8574-E461AD4F43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2740243"/>
              </p:ext>
            </p:extLst>
          </p:nvPr>
        </p:nvGraphicFramePr>
        <p:xfrm>
          <a:off x="16841605" y="7893989"/>
          <a:ext cx="7007111" cy="3781394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651339">
                  <a:extLst>
                    <a:ext uri="{9D8B030D-6E8A-4147-A177-3AD203B41FA5}">
                      <a16:colId xmlns:a16="http://schemas.microsoft.com/office/drawing/2014/main" val="3035665593"/>
                    </a:ext>
                  </a:extLst>
                </a:gridCol>
                <a:gridCol w="1798426">
                  <a:extLst>
                    <a:ext uri="{9D8B030D-6E8A-4147-A177-3AD203B41FA5}">
                      <a16:colId xmlns:a16="http://schemas.microsoft.com/office/drawing/2014/main" val="2197362553"/>
                    </a:ext>
                  </a:extLst>
                </a:gridCol>
                <a:gridCol w="2557346">
                  <a:extLst>
                    <a:ext uri="{9D8B030D-6E8A-4147-A177-3AD203B41FA5}">
                      <a16:colId xmlns:a16="http://schemas.microsoft.com/office/drawing/2014/main" val="1616130528"/>
                    </a:ext>
                  </a:extLst>
                </a:gridCol>
              </a:tblGrid>
              <a:tr h="31477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Outcomes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8.9 mg/kg imetelstat</a:t>
                      </a:r>
                      <a:endParaRPr lang="en-US" sz="12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4.4 mg/kg imetelstat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705094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Overall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45970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Major anemia response, n (%)</a:t>
                      </a:r>
                      <a:r>
                        <a:rPr lang="pt-BR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1200" kern="1200" baseline="300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3/43 (7.0)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3/32 (9.4)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243908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Minor anemia response, n (%)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11/57 (19.3)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5/45 (11.1)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6961052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12-week RBC-TI, n (%)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22/59 (37.3)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16/48 (33.3)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6826787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RBC-TD patients, 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629911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Major anemia response, n (%)</a:t>
                      </a:r>
                      <a:r>
                        <a:rPr lang="pt-BR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1200" kern="1200" baseline="300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0/2 (0)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0/3 (0)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409929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Minor anemia response, n (%)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10/16 (62.5)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5/16 (31.3)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954431"/>
                  </a:ext>
                </a:extLst>
              </a:tr>
              <a:tr h="318924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12-week RBC-TI, n (%)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7/16 (43.8)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3/16 (18.8)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728651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7938" marR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Non-RBC-TD patients, 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43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32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303353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Major anemia response, n (%)</a:t>
                      </a:r>
                      <a:r>
                        <a:rPr lang="pt-BR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1200" kern="1200" baseline="300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3/41 (7.3)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3/29 (10.3)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6161977"/>
                  </a:ext>
                </a:extLst>
              </a:tr>
              <a:tr h="314770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Minor anemia response, n (%)</a:t>
                      </a:r>
                      <a:r>
                        <a:rPr lang="pt-BR" sz="1200" kern="1200" baseline="300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1200" kern="1200" baseline="300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1/41 (2.4)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0/29 (0)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105577"/>
                  </a:ext>
                </a:extLst>
              </a:tr>
            </a:tbl>
          </a:graphicData>
        </a:graphic>
      </p:graphicFrame>
      <p:graphicFrame>
        <p:nvGraphicFramePr>
          <p:cNvPr id="3138" name="Table 3137">
            <a:extLst>
              <a:ext uri="{FF2B5EF4-FFF2-40B4-BE49-F238E27FC236}">
                <a16:creationId xmlns:a16="http://schemas.microsoft.com/office/drawing/2014/main" id="{1F987736-469A-3E12-25AF-F3EFE14AD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2067599"/>
              </p:ext>
            </p:extLst>
          </p:nvPr>
        </p:nvGraphicFramePr>
        <p:xfrm>
          <a:off x="16848614" y="16482082"/>
          <a:ext cx="7010800" cy="3627417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789136">
                  <a:extLst>
                    <a:ext uri="{9D8B030D-6E8A-4147-A177-3AD203B41FA5}">
                      <a16:colId xmlns:a16="http://schemas.microsoft.com/office/drawing/2014/main" val="3035665593"/>
                    </a:ext>
                  </a:extLst>
                </a:gridCol>
                <a:gridCol w="108563">
                  <a:extLst>
                    <a:ext uri="{9D8B030D-6E8A-4147-A177-3AD203B41FA5}">
                      <a16:colId xmlns:a16="http://schemas.microsoft.com/office/drawing/2014/main" val="2197362553"/>
                    </a:ext>
                  </a:extLst>
                </a:gridCol>
                <a:gridCol w="766951">
                  <a:extLst>
                    <a:ext uri="{9D8B030D-6E8A-4147-A177-3AD203B41FA5}">
                      <a16:colId xmlns:a16="http://schemas.microsoft.com/office/drawing/2014/main" val="3561793983"/>
                    </a:ext>
                  </a:extLst>
                </a:gridCol>
                <a:gridCol w="188452">
                  <a:extLst>
                    <a:ext uri="{9D8B030D-6E8A-4147-A177-3AD203B41FA5}">
                      <a16:colId xmlns:a16="http://schemas.microsoft.com/office/drawing/2014/main" val="471599401"/>
                    </a:ext>
                  </a:extLst>
                </a:gridCol>
                <a:gridCol w="1048837">
                  <a:extLst>
                    <a:ext uri="{9D8B030D-6E8A-4147-A177-3AD203B41FA5}">
                      <a16:colId xmlns:a16="http://schemas.microsoft.com/office/drawing/2014/main" val="2178656940"/>
                    </a:ext>
                  </a:extLst>
                </a:gridCol>
                <a:gridCol w="156471">
                  <a:extLst>
                    <a:ext uri="{9D8B030D-6E8A-4147-A177-3AD203B41FA5}">
                      <a16:colId xmlns:a16="http://schemas.microsoft.com/office/drawing/2014/main" val="1616130528"/>
                    </a:ext>
                  </a:extLst>
                </a:gridCol>
                <a:gridCol w="865580">
                  <a:extLst>
                    <a:ext uri="{9D8B030D-6E8A-4147-A177-3AD203B41FA5}">
                      <a16:colId xmlns:a16="http://schemas.microsoft.com/office/drawing/2014/main" val="4157535950"/>
                    </a:ext>
                  </a:extLst>
                </a:gridCol>
                <a:gridCol w="1086810">
                  <a:extLst>
                    <a:ext uri="{9D8B030D-6E8A-4147-A177-3AD203B41FA5}">
                      <a16:colId xmlns:a16="http://schemas.microsoft.com/office/drawing/2014/main" val="2076518678"/>
                    </a:ext>
                  </a:extLst>
                </a:gridCol>
              </a:tblGrid>
              <a:tr h="500775">
                <a:tc rowSpan="3" gridSpan="2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Outcome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b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8.9 mg/kg imetelstat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N=59</a:t>
                      </a:r>
                      <a:endParaRPr lang="en-US" sz="11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8.9 mg/kg </a:t>
                      </a:r>
                      <a:r>
                        <a:rPr lang="en-US" sz="1200" b="1" kern="1200" dirty="0" err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</a:t>
                      </a:r>
                      <a:endParaRPr lang="en-US" sz="1200" b="1" kern="12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N=59</a:t>
                      </a:r>
                      <a:endParaRPr lang="en-US" sz="5400" dirty="0"/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4.4 mg/kg imetelstat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N=48</a:t>
                      </a:r>
                      <a:endParaRPr lang="en-US" sz="11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4.4 mg/kg </a:t>
                      </a:r>
                      <a:r>
                        <a:rPr lang="en-US" sz="1200" dirty="0" err="1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</a:t>
                      </a:r>
                      <a:endParaRPr lang="en-US" sz="1200" dirty="0"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N=48</a:t>
                      </a:r>
                      <a:endParaRPr lang="en-US" sz="5400" dirty="0"/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705094"/>
                  </a:ext>
                </a:extLst>
              </a:tr>
              <a:tr h="300465">
                <a:tc gridSpan="2" v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50800" marR="50800" marT="50800" marB="50800" anchor="ctr">
                    <a:solidFill>
                      <a:schemeClr val="accent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Anemia </a:t>
                      </a:r>
                      <a:r>
                        <a:rPr lang="en-US" sz="1100" b="1" kern="1200" dirty="0" err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response</a:t>
                      </a:r>
                      <a:r>
                        <a:rPr lang="en-US" sz="1100" b="1" kern="1200" baseline="30000" dirty="0" err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1100" b="1" kern="1200" baseline="300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Anemia </a:t>
                      </a:r>
                      <a:r>
                        <a:rPr lang="en-US" sz="1200" b="1" kern="1200" dirty="0" err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response</a:t>
                      </a:r>
                      <a:r>
                        <a:rPr lang="en-US" sz="1200" b="1" kern="1200" baseline="30000" dirty="0" err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5400" dirty="0"/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1600" b="1" kern="1200" baseline="300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Anemia response</a:t>
                      </a:r>
                      <a:r>
                        <a:rPr lang="en-US" sz="1100" b="1" kern="1200" baseline="3000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1100" b="1" kern="1200" baseline="300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Anemia </a:t>
                      </a:r>
                      <a:r>
                        <a:rPr lang="en-US" sz="1200" b="1" kern="1200" dirty="0" err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response</a:t>
                      </a:r>
                      <a:r>
                        <a:rPr lang="en-US" sz="1200" b="1" kern="1200" baseline="30000" dirty="0" err="1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a</a:t>
                      </a:r>
                      <a:endParaRPr lang="en-US" sz="5400" dirty="0"/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715039"/>
                  </a:ext>
                </a:extLst>
              </a:tr>
              <a:tr h="300465">
                <a:tc gridSpan="2" v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b="1" kern="1200" dirty="0">
                        <a:solidFill>
                          <a:schemeClr val="lt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50800" marR="50800" marT="50800" marB="50800" anchor="ctr">
                    <a:solidFill>
                      <a:schemeClr val="accent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Yes</a:t>
                      </a:r>
                      <a:endParaRPr lang="en-US" sz="5400" dirty="0"/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No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No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Yes</a:t>
                      </a:r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Yes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No</a:t>
                      </a:r>
                      <a:endParaRPr lang="en-US" sz="1200" dirty="0"/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460144"/>
                  </a:ext>
                </a:extLst>
              </a:tr>
              <a:tr h="300465">
                <a:tc gridSpan="8">
                  <a:txBody>
                    <a:bodyPr/>
                    <a:lstStyle/>
                    <a:p>
                      <a:pPr marL="793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Total symptom score response at 24 weeks</a:t>
                      </a:r>
                      <a:r>
                        <a:rPr lang="en-US" sz="1200" b="1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, n/N (%)</a:t>
                      </a:r>
                      <a:endParaRPr lang="en-US" sz="1200" baseline="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3125349"/>
                  </a:ext>
                </a:extLst>
              </a:tr>
              <a:tr h="361461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Yes</a:t>
                      </a:r>
                      <a:endParaRPr lang="en-US" sz="1200" kern="120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6/14 (42.9)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12/43 (27.9)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1/8 (12.5)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2/37 (5.4)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937251"/>
                  </a:ext>
                </a:extLst>
              </a:tr>
              <a:tr h="361461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No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8/14 (57.1)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31/43 (72.1)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7/8 (87.5)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35/37 (94.6)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068232"/>
                  </a:ext>
                </a:extLst>
              </a:tr>
              <a:tr h="300465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i="1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P</a:t>
                      </a:r>
                      <a:r>
                        <a:rPr lang="en-US" sz="1200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value</a:t>
                      </a:r>
                      <a:r>
                        <a:rPr lang="en-US" sz="1200" kern="1200" baseline="30000" dirty="0" err="1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b</a:t>
                      </a:r>
                      <a:endParaRPr lang="en-US" sz="1200" kern="1200" baseline="3000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.333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.452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115511"/>
                  </a:ext>
                </a:extLst>
              </a:tr>
              <a:tr h="300465">
                <a:tc gridSpan="8">
                  <a:txBody>
                    <a:bodyPr/>
                    <a:lstStyle/>
                    <a:p>
                      <a:pPr marL="7938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Bone marrow fibrosis reduction, n/N (%)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948639"/>
                  </a:ext>
                </a:extLst>
              </a:tr>
              <a:tr h="300465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pt-BR" sz="1200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Yes</a:t>
                      </a:r>
                      <a:endParaRPr lang="en-US" sz="1200" kern="120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6/10 (60.0)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9/25 (36.0)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9/25 (36.0)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2/4 (50.0)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2/15 (13.3)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08139973"/>
                  </a:ext>
                </a:extLst>
              </a:tr>
              <a:tr h="300465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No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4/10 (40.0)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dirty="0"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16/25 (64.0)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16/25 (64.0)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2/4 (50.0)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13/15 (86.7)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685184"/>
                  </a:ext>
                </a:extLst>
              </a:tr>
              <a:tr h="300465">
                <a:tc>
                  <a:txBody>
                    <a:bodyPr/>
                    <a:lstStyle/>
                    <a:p>
                      <a:pPr marL="117475" marR="0" indent="0" algn="l" defTabSz="24685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n-US" sz="1200" i="1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P</a:t>
                      </a:r>
                      <a:r>
                        <a:rPr lang="en-US" sz="1200" kern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value</a:t>
                      </a:r>
                      <a:r>
                        <a:rPr lang="en-US" sz="1200" kern="1200" baseline="30000" dirty="0" err="1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+mn-cs"/>
                        </a:rPr>
                        <a:t>b</a:t>
                      </a:r>
                      <a:endParaRPr lang="en-US" sz="1200" kern="1200" baseline="30000" dirty="0">
                        <a:solidFill>
                          <a:schemeClr val="accent4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+mn-cs"/>
                      </a:endParaRP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.266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accent4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.178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75073888"/>
                  </a:ext>
                </a:extLst>
              </a:tr>
            </a:tbl>
          </a:graphicData>
        </a:graphic>
      </p:graphicFrame>
      <p:graphicFrame>
        <p:nvGraphicFramePr>
          <p:cNvPr id="3143" name="Table 3142">
            <a:extLst>
              <a:ext uri="{FF2B5EF4-FFF2-40B4-BE49-F238E27FC236}">
                <a16:creationId xmlns:a16="http://schemas.microsoft.com/office/drawing/2014/main" id="{D1FCD441-5F0A-6C8A-5DB4-04C6C84248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635545"/>
              </p:ext>
            </p:extLst>
          </p:nvPr>
        </p:nvGraphicFramePr>
        <p:xfrm>
          <a:off x="24857061" y="6483458"/>
          <a:ext cx="6990538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574">
                  <a:extLst>
                    <a:ext uri="{9D8B030D-6E8A-4147-A177-3AD203B41FA5}">
                      <a16:colId xmlns:a16="http://schemas.microsoft.com/office/drawing/2014/main" val="510448559"/>
                    </a:ext>
                  </a:extLst>
                </a:gridCol>
                <a:gridCol w="893991">
                  <a:extLst>
                    <a:ext uri="{9D8B030D-6E8A-4147-A177-3AD203B41FA5}">
                      <a16:colId xmlns:a16="http://schemas.microsoft.com/office/drawing/2014/main" val="1860083601"/>
                    </a:ext>
                  </a:extLst>
                </a:gridCol>
                <a:gridCol w="893991">
                  <a:extLst>
                    <a:ext uri="{9D8B030D-6E8A-4147-A177-3AD203B41FA5}">
                      <a16:colId xmlns:a16="http://schemas.microsoft.com/office/drawing/2014/main" val="2189953819"/>
                    </a:ext>
                  </a:extLst>
                </a:gridCol>
                <a:gridCol w="893991">
                  <a:extLst>
                    <a:ext uri="{9D8B030D-6E8A-4147-A177-3AD203B41FA5}">
                      <a16:colId xmlns:a16="http://schemas.microsoft.com/office/drawing/2014/main" val="4283185687"/>
                    </a:ext>
                  </a:extLst>
                </a:gridCol>
                <a:gridCol w="893991">
                  <a:extLst>
                    <a:ext uri="{9D8B030D-6E8A-4147-A177-3AD203B41FA5}">
                      <a16:colId xmlns:a16="http://schemas.microsoft.com/office/drawing/2014/main" val="2807447260"/>
                    </a:ext>
                  </a:extLst>
                </a:gridCol>
              </a:tblGrid>
              <a:tr h="225310">
                <a:tc rowSpan="2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TEAE</a:t>
                      </a:r>
                    </a:p>
                  </a:txBody>
                  <a:tcPr marL="45720" marR="4572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8.9 mg/kg </a:t>
                      </a:r>
                      <a:r>
                        <a:rPr lang="en-US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4.4 mg/kg </a:t>
                      </a:r>
                      <a:r>
                        <a:rPr lang="en-US" sz="1200" b="1" dirty="0" err="1">
                          <a:solidFill>
                            <a:schemeClr val="bg1"/>
                          </a:solidFill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imetelstat</a:t>
                      </a:r>
                      <a:endParaRPr lang="en-US" sz="1200" b="1" dirty="0">
                        <a:solidFill>
                          <a:schemeClr val="bg1"/>
                        </a:solidFill>
                        <a:latin typeface="Source Sans Pro" panose="020B0503030403020204" pitchFamily="34" charset="0"/>
                        <a:ea typeface="Source Sans Pro" panose="020B0503030403020204" pitchFamily="34" charset="0"/>
                      </a:endParaRPr>
                    </a:p>
                  </a:txBody>
                  <a:tcPr marL="45720" marR="4572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23518" marR="23518" marT="11759" marB="1175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8663704"/>
                  </a:ext>
                </a:extLst>
              </a:tr>
              <a:tr h="225310">
                <a:tc v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23518" marR="23518" marT="11759" marB="11759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All-grade</a:t>
                      </a:r>
                    </a:p>
                  </a:txBody>
                  <a:tcPr marL="45720" marR="4572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Grade ≥3</a:t>
                      </a:r>
                    </a:p>
                  </a:txBody>
                  <a:tcPr marL="45720" marR="4572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All-grade</a:t>
                      </a:r>
                    </a:p>
                  </a:txBody>
                  <a:tcPr marL="45720" marR="4572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Grade ≥3</a:t>
                      </a:r>
                    </a:p>
                  </a:txBody>
                  <a:tcPr marL="45720" marR="4572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980362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Overall, 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59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48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4931067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fontAlgn="b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≥1 Thrombocytopenia/neutropenia TEAE,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37 (62.7)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32 (54.2)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 (27.1)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 (27.1)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139678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fontAlgn="b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Thrombocytopenia,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29 (49.2)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24 (40.7)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11 (22.9)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11 (22.9)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083408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fontAlgn="b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Neutropenia,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21 (35.6)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19 (32.2)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(10.4)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(10.4)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411624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RBC-TD patients, 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7868244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≥1 Thrombocytopenia/neutropenia TEAE,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12 (75.0)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11 (68.8)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 (43.8)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 (43.8)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419833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Thrombocytopenia,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10 (62.5)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 (37.5)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 (37.5)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115774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Neutropenia,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8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 (18.8)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 (18.8)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800673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High RBC-TD patients, 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10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35241655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≥1 Thrombocytopenia/neutropenia TEAE,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 (70.0)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 (70.0)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 (46.2)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 (46.2)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866918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Thrombocytopenia,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7 (70.0)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 (60.0)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(38.5)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(38.5)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740237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Neutropenia,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 (23.1)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 (23.1)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375727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Low RBC-TD patients, 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6193250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≥1 Thrombocytopenia/neutropenia TEAE,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(83.3)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 (66.7)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 (33.3)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 (33.3)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556753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Thrombocytopenia,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 (33.3)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 (33.3)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 (33.3)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616909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Neutropenia,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 (50.0)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0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186491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Non-RBC-TD patients, 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43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32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1733046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≥1 Thrombocytopenia/neutropenia TEAE,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25 (58.1)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21 (48.8)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 (18.8)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6 (18.8)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10893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Thrombocytopenia,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19 (44.2)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16 (37.2)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(15.6)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5 (15.6)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601757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marL="177165" marR="0" algn="l" defTabSz="2468573" rtl="0" eaLnBrk="1" fontAlgn="b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kern="1200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  <a:cs typeface="Times New Roman" panose="02020603050405020304" pitchFamily="18" charset="0"/>
                        </a:rPr>
                        <a:t>Neutropenia, n (%)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13 (30.2)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11 (25.6)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 (6.3)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 dirty="0">
                          <a:solidFill>
                            <a:srgbClr val="002060"/>
                          </a:solidFill>
                          <a:effectLst/>
                          <a:latin typeface="Source Sans Pro" panose="020B0503030403020204" pitchFamily="34" charset="0"/>
                          <a:ea typeface="Source Sans Pro" panose="020B0503030403020204" pitchFamily="34" charset="0"/>
                        </a:rPr>
                        <a:t>2 (6.3)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79098"/>
                  </a:ext>
                </a:extLst>
              </a:tr>
            </a:tbl>
          </a:graphicData>
        </a:graphic>
      </p:graphicFrame>
      <p:grpSp>
        <p:nvGrpSpPr>
          <p:cNvPr id="2819" name="Group 2818">
            <a:extLst>
              <a:ext uri="{FF2B5EF4-FFF2-40B4-BE49-F238E27FC236}">
                <a16:creationId xmlns:a16="http://schemas.microsoft.com/office/drawing/2014/main" id="{54DBC729-31E4-D0EB-8326-8783ADCC06B9}"/>
              </a:ext>
            </a:extLst>
          </p:cNvPr>
          <p:cNvGrpSpPr/>
          <p:nvPr/>
        </p:nvGrpSpPr>
        <p:grpSpPr>
          <a:xfrm>
            <a:off x="675167" y="14370788"/>
            <a:ext cx="7155712" cy="1860698"/>
            <a:chOff x="914407" y="2734545"/>
            <a:chExt cx="10913046" cy="2928501"/>
          </a:xfrm>
        </p:grpSpPr>
        <p:sp>
          <p:nvSpPr>
            <p:cNvPr id="3145" name="Rectangle: Rounded Corners 5">
              <a:extLst>
                <a:ext uri="{FF2B5EF4-FFF2-40B4-BE49-F238E27FC236}">
                  <a16:creationId xmlns:a16="http://schemas.microsoft.com/office/drawing/2014/main" id="{57766B2E-27F5-C211-F296-5CE751F548AC}"/>
                </a:ext>
              </a:extLst>
            </p:cNvPr>
            <p:cNvSpPr/>
            <p:nvPr/>
          </p:nvSpPr>
          <p:spPr>
            <a:xfrm>
              <a:off x="8205021" y="2866694"/>
              <a:ext cx="3622432" cy="266420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0" rIns="0" bIns="0" rtlCol="0" anchor="ctr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000" b="1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Coprimary endpoints: </a:t>
              </a:r>
              <a:br>
                <a:rPr lang="en-US" sz="1000" b="1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SVR response rate and TSS response rate</a:t>
              </a:r>
            </a:p>
            <a:p>
              <a:pPr>
                <a:spcBef>
                  <a:spcPts val="600"/>
                </a:spcBef>
              </a:pPr>
              <a:r>
                <a:rPr lang="en-US" sz="1000" b="1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Secondary endpoints: </a:t>
              </a:r>
              <a:br>
                <a:rPr lang="en-US" sz="1000" b="1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OS, CR, PR, clinical improvement, duration of response, and </a:t>
              </a:r>
              <a:r>
                <a:rPr lang="en-US" sz="1000" b="1" dirty="0">
                  <a:ln w="0"/>
                  <a:solidFill>
                    <a:srgbClr val="0F9ED5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anemia response per 2013</a:t>
              </a:r>
              <a:r>
                <a:rPr lang="en-US" sz="1000" b="1" dirty="0">
                  <a:ln w="0"/>
                  <a:solidFill>
                    <a:schemeClr val="accent4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 </a:t>
              </a:r>
              <a:r>
                <a:rPr lang="en-US" sz="1000" b="1" dirty="0">
                  <a:ln w="0"/>
                  <a:solidFill>
                    <a:srgbClr val="0F9ED5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IWG-Myeloproliferative Neoplasms Research and Treatment criteria</a:t>
              </a:r>
              <a:endParaRPr lang="en-US" sz="1000" dirty="0">
                <a:ln w="0"/>
                <a:solidFill>
                  <a:schemeClr val="tx1"/>
                </a:solidFill>
                <a:latin typeface="Source Sans Pro" panose="020B0503030403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</a:pPr>
              <a:r>
                <a:rPr lang="en-US" sz="1000" b="1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Exploratory endpoints: </a:t>
              </a:r>
              <a:br>
                <a:rPr lang="en-US" sz="1000" b="1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ln w="0"/>
                  <a:solidFill>
                    <a:srgbClr val="002060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Cytogenetic and molecular responses, leukemia-free survival</a:t>
              </a:r>
            </a:p>
          </p:txBody>
        </p:sp>
        <p:sp>
          <p:nvSpPr>
            <p:cNvPr id="3157" name="object 21">
              <a:extLst>
                <a:ext uri="{FF2B5EF4-FFF2-40B4-BE49-F238E27FC236}">
                  <a16:creationId xmlns:a16="http://schemas.microsoft.com/office/drawing/2014/main" id="{27C941D9-B4C7-9325-E676-6E83162DBF10}"/>
                </a:ext>
              </a:extLst>
            </p:cNvPr>
            <p:cNvSpPr/>
            <p:nvPr/>
          </p:nvSpPr>
          <p:spPr>
            <a:xfrm>
              <a:off x="4699054" y="2734545"/>
              <a:ext cx="2361344" cy="1352969"/>
            </a:xfrm>
            <a:prstGeom prst="round2Diag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Imetelstat 8.9 mg/kg </a:t>
              </a: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every 3 weeks</a:t>
              </a: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n=59</a:t>
              </a:r>
            </a:p>
          </p:txBody>
        </p:sp>
        <p:sp>
          <p:nvSpPr>
            <p:cNvPr id="3158" name="object 21">
              <a:extLst>
                <a:ext uri="{FF2B5EF4-FFF2-40B4-BE49-F238E27FC236}">
                  <a16:creationId xmlns:a16="http://schemas.microsoft.com/office/drawing/2014/main" id="{4259892F-5385-CCF5-C081-924CAD8B31D4}"/>
                </a:ext>
              </a:extLst>
            </p:cNvPr>
            <p:cNvSpPr/>
            <p:nvPr/>
          </p:nvSpPr>
          <p:spPr>
            <a:xfrm>
              <a:off x="4699054" y="4310079"/>
              <a:ext cx="2361344" cy="1352967"/>
            </a:xfrm>
            <a:prstGeom prst="round2Diag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Imetelstat 4.4 mg/kg </a:t>
              </a: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every 3 weeks</a:t>
              </a:r>
            </a:p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n=48</a:t>
              </a:r>
            </a:p>
          </p:txBody>
        </p:sp>
        <p:sp>
          <p:nvSpPr>
            <p:cNvPr id="3160" name="object 21">
              <a:extLst>
                <a:ext uri="{FF2B5EF4-FFF2-40B4-BE49-F238E27FC236}">
                  <a16:creationId xmlns:a16="http://schemas.microsoft.com/office/drawing/2014/main" id="{4E60745B-F7AE-08BB-3CB6-E9C5B55FBD4C}"/>
                </a:ext>
              </a:extLst>
            </p:cNvPr>
            <p:cNvSpPr/>
            <p:nvPr/>
          </p:nvSpPr>
          <p:spPr>
            <a:xfrm>
              <a:off x="914407" y="2734545"/>
              <a:ext cx="2738313" cy="2928499"/>
            </a:xfrm>
            <a:prstGeom prst="round2DiagRect">
              <a:avLst>
                <a:gd name="adj1" fmla="val 13000"/>
                <a:gd name="adj2" fmla="val 0"/>
              </a:avLst>
            </a:prstGeom>
            <a:solidFill>
              <a:schemeClr val="accent4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Patients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Intermediate-2–risk or </a:t>
              </a:r>
              <a:b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high-risk MF R/R to JAKi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Measurable splenomegaly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Active MF symptoms</a:t>
              </a:r>
            </a:p>
            <a:p>
              <a:pPr marL="87313" indent="-87313"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ANC ≥1.5×10</a:t>
              </a:r>
              <a:r>
                <a:rPr lang="en-US" sz="1000" baseline="30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9</a:t>
              </a: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/L and </a:t>
              </a:r>
              <a:b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</a:b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platelet count ≥75×10</a:t>
              </a:r>
              <a:r>
                <a:rPr lang="en-US" sz="1000" baseline="30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9</a:t>
              </a:r>
              <a:r>
                <a:rPr lang="en-US" sz="1000" dirty="0">
                  <a:solidFill>
                    <a:schemeClr val="bg1"/>
                  </a:solidFill>
                  <a:latin typeface="Source Sans Pro" panose="020B0503030403020204" pitchFamily="34" charset="0"/>
                  <a:cs typeface="Arial" panose="020B0604020202020204" pitchFamily="34" charset="0"/>
                </a:rPr>
                <a:t>/L independent of growth factor or transfusion support </a:t>
              </a:r>
            </a:p>
          </p:txBody>
        </p:sp>
        <p:cxnSp>
          <p:nvCxnSpPr>
            <p:cNvPr id="3163" name="Connector: Elbow 9">
              <a:extLst>
                <a:ext uri="{FF2B5EF4-FFF2-40B4-BE49-F238E27FC236}">
                  <a16:creationId xmlns:a16="http://schemas.microsoft.com/office/drawing/2014/main" id="{EB852FE1-3A29-F3AD-5EC3-4BD7841F07D6}"/>
                </a:ext>
              </a:extLst>
            </p:cNvPr>
            <p:cNvCxnSpPr>
              <a:cxnSpLocks/>
              <a:stCxn id="3160" idx="0"/>
              <a:endCxn id="3157" idx="2"/>
            </p:cNvCxnSpPr>
            <p:nvPr/>
          </p:nvCxnSpPr>
          <p:spPr>
            <a:xfrm flipV="1">
              <a:off x="3652720" y="3411030"/>
              <a:ext cx="1046334" cy="787766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1" name="Connector: Elbow 10">
              <a:extLst>
                <a:ext uri="{FF2B5EF4-FFF2-40B4-BE49-F238E27FC236}">
                  <a16:creationId xmlns:a16="http://schemas.microsoft.com/office/drawing/2014/main" id="{2ADF6FA5-D626-D6CC-C8C1-5D276EB97425}"/>
                </a:ext>
              </a:extLst>
            </p:cNvPr>
            <p:cNvCxnSpPr>
              <a:cxnSpLocks/>
              <a:stCxn id="3160" idx="0"/>
              <a:endCxn id="3158" idx="2"/>
            </p:cNvCxnSpPr>
            <p:nvPr/>
          </p:nvCxnSpPr>
          <p:spPr>
            <a:xfrm>
              <a:off x="3652720" y="4198796"/>
              <a:ext cx="1046334" cy="787767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7" name="Connector: Elbow 11">
              <a:extLst>
                <a:ext uri="{FF2B5EF4-FFF2-40B4-BE49-F238E27FC236}">
                  <a16:creationId xmlns:a16="http://schemas.microsoft.com/office/drawing/2014/main" id="{8BB2239F-0366-966C-ECC5-916EA595DD7E}"/>
                </a:ext>
              </a:extLst>
            </p:cNvPr>
            <p:cNvCxnSpPr>
              <a:cxnSpLocks/>
              <a:stCxn id="3145" idx="1"/>
              <a:endCxn id="3157" idx="0"/>
            </p:cNvCxnSpPr>
            <p:nvPr/>
          </p:nvCxnSpPr>
          <p:spPr>
            <a:xfrm rot="10800000">
              <a:off x="7060398" y="3411030"/>
              <a:ext cx="1144623" cy="787767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8" name="Connector: Elbow 12">
              <a:extLst>
                <a:ext uri="{FF2B5EF4-FFF2-40B4-BE49-F238E27FC236}">
                  <a16:creationId xmlns:a16="http://schemas.microsoft.com/office/drawing/2014/main" id="{CF736068-7897-7E8B-9BBE-D6D7A6447B2C}"/>
                </a:ext>
              </a:extLst>
            </p:cNvPr>
            <p:cNvCxnSpPr>
              <a:cxnSpLocks/>
              <a:stCxn id="3145" idx="1"/>
              <a:endCxn id="3158" idx="0"/>
            </p:cNvCxnSpPr>
            <p:nvPr/>
          </p:nvCxnSpPr>
          <p:spPr>
            <a:xfrm rot="10800000" flipV="1">
              <a:off x="7060398" y="4198796"/>
              <a:ext cx="1144623" cy="787766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7" name="Oval 2816">
              <a:extLst>
                <a:ext uri="{FF2B5EF4-FFF2-40B4-BE49-F238E27FC236}">
                  <a16:creationId xmlns:a16="http://schemas.microsoft.com/office/drawing/2014/main" id="{47350627-9998-7DAE-ADE1-E0DF96F7D6BE}"/>
                </a:ext>
              </a:extLst>
            </p:cNvPr>
            <p:cNvSpPr/>
            <p:nvPr/>
          </p:nvSpPr>
          <p:spPr>
            <a:xfrm>
              <a:off x="3863067" y="3883492"/>
              <a:ext cx="618756" cy="6306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000" dirty="0">
                  <a:latin typeface="Source Sans Pro" panose="020B0503030403020204" pitchFamily="34" charset="0"/>
                  <a:cs typeface="Arial" panose="020B0604020202020204" pitchFamily="34" charset="0"/>
                </a:rPr>
                <a:t>R</a:t>
              </a:r>
            </a:p>
            <a:p>
              <a:pPr algn="ctr"/>
              <a:r>
                <a:rPr lang="en-US" sz="1000" dirty="0">
                  <a:latin typeface="Source Sans Pro" panose="020B0503030403020204" pitchFamily="34" charset="0"/>
                  <a:cs typeface="Arial" panose="020B0604020202020204" pitchFamily="34" charset="0"/>
                </a:rPr>
                <a:t>1:1</a:t>
              </a:r>
            </a:p>
          </p:txBody>
        </p:sp>
      </p:grpSp>
      <p:graphicFrame>
        <p:nvGraphicFramePr>
          <p:cNvPr id="3279" name="Content Placeholder 5">
            <a:extLst>
              <a:ext uri="{FF2B5EF4-FFF2-40B4-BE49-F238E27FC236}">
                <a16:creationId xmlns:a16="http://schemas.microsoft.com/office/drawing/2014/main" id="{00B88B73-5AEA-01B1-2C45-9226FC840B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6195002"/>
              </p:ext>
            </p:extLst>
          </p:nvPr>
        </p:nvGraphicFramePr>
        <p:xfrm>
          <a:off x="8677469" y="16755124"/>
          <a:ext cx="7182291" cy="2871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96" name="TextBox 3295">
            <a:extLst>
              <a:ext uri="{FF2B5EF4-FFF2-40B4-BE49-F238E27FC236}">
                <a16:creationId xmlns:a16="http://schemas.microsoft.com/office/drawing/2014/main" id="{4B817F01-3A34-2726-ACBF-939A73264AA0}"/>
              </a:ext>
            </a:extLst>
          </p:cNvPr>
          <p:cNvSpPr txBox="1"/>
          <p:nvPr/>
        </p:nvSpPr>
        <p:spPr>
          <a:xfrm>
            <a:off x="8656467" y="18747174"/>
            <a:ext cx="960520" cy="2308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Imetelstat dose:</a:t>
            </a:r>
          </a:p>
        </p:txBody>
      </p:sp>
      <p:sp>
        <p:nvSpPr>
          <p:cNvPr id="3297" name="TextBox 3296">
            <a:extLst>
              <a:ext uri="{FF2B5EF4-FFF2-40B4-BE49-F238E27FC236}">
                <a16:creationId xmlns:a16="http://schemas.microsoft.com/office/drawing/2014/main" id="{AD6D7E2E-B39D-4458-F180-06DF691D1A38}"/>
              </a:ext>
            </a:extLst>
          </p:cNvPr>
          <p:cNvSpPr txBox="1"/>
          <p:nvPr/>
        </p:nvSpPr>
        <p:spPr>
          <a:xfrm>
            <a:off x="9831935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8.9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n=57</a:t>
            </a:r>
          </a:p>
        </p:txBody>
      </p:sp>
      <p:sp>
        <p:nvSpPr>
          <p:cNvPr id="3298" name="TextBox 3297">
            <a:extLst>
              <a:ext uri="{FF2B5EF4-FFF2-40B4-BE49-F238E27FC236}">
                <a16:creationId xmlns:a16="http://schemas.microsoft.com/office/drawing/2014/main" id="{C62EDA21-3B14-F323-B36B-DF07BC98EFA0}"/>
              </a:ext>
            </a:extLst>
          </p:cNvPr>
          <p:cNvSpPr txBox="1"/>
          <p:nvPr/>
        </p:nvSpPr>
        <p:spPr>
          <a:xfrm>
            <a:off x="10189760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4.4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n=45</a:t>
            </a:r>
          </a:p>
        </p:txBody>
      </p:sp>
      <p:sp>
        <p:nvSpPr>
          <p:cNvPr id="3299" name="TextBox 3298">
            <a:extLst>
              <a:ext uri="{FF2B5EF4-FFF2-40B4-BE49-F238E27FC236}">
                <a16:creationId xmlns:a16="http://schemas.microsoft.com/office/drawing/2014/main" id="{7DBCCD10-AAE9-2BD7-C7E3-9D016EE4266C}"/>
              </a:ext>
            </a:extLst>
          </p:cNvPr>
          <p:cNvSpPr txBox="1"/>
          <p:nvPr/>
        </p:nvSpPr>
        <p:spPr>
          <a:xfrm>
            <a:off x="9831935" y="19207549"/>
            <a:ext cx="626515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Overall</a:t>
            </a:r>
          </a:p>
        </p:txBody>
      </p:sp>
      <p:sp>
        <p:nvSpPr>
          <p:cNvPr id="3300" name="TextBox 3299">
            <a:extLst>
              <a:ext uri="{FF2B5EF4-FFF2-40B4-BE49-F238E27FC236}">
                <a16:creationId xmlns:a16="http://schemas.microsoft.com/office/drawing/2014/main" id="{29253506-D9E9-5981-5567-F81C5F5FFDCA}"/>
              </a:ext>
            </a:extLst>
          </p:cNvPr>
          <p:cNvSpPr txBox="1"/>
          <p:nvPr/>
        </p:nvSpPr>
        <p:spPr>
          <a:xfrm>
            <a:off x="11082885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8.9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n=16</a:t>
            </a:r>
          </a:p>
        </p:txBody>
      </p:sp>
      <p:sp>
        <p:nvSpPr>
          <p:cNvPr id="3301" name="TextBox 3300">
            <a:extLst>
              <a:ext uri="{FF2B5EF4-FFF2-40B4-BE49-F238E27FC236}">
                <a16:creationId xmlns:a16="http://schemas.microsoft.com/office/drawing/2014/main" id="{D7E9B7B5-241E-F288-6AA9-7C4C6CA46E9B}"/>
              </a:ext>
            </a:extLst>
          </p:cNvPr>
          <p:cNvSpPr txBox="1"/>
          <p:nvPr/>
        </p:nvSpPr>
        <p:spPr>
          <a:xfrm>
            <a:off x="11440710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4.4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n=16</a:t>
            </a:r>
          </a:p>
        </p:txBody>
      </p:sp>
      <p:sp>
        <p:nvSpPr>
          <p:cNvPr id="3302" name="TextBox 3301">
            <a:extLst>
              <a:ext uri="{FF2B5EF4-FFF2-40B4-BE49-F238E27FC236}">
                <a16:creationId xmlns:a16="http://schemas.microsoft.com/office/drawing/2014/main" id="{E3CD5796-22CE-B3B7-6E83-1546D5CE3CD4}"/>
              </a:ext>
            </a:extLst>
          </p:cNvPr>
          <p:cNvSpPr txBox="1"/>
          <p:nvPr/>
        </p:nvSpPr>
        <p:spPr>
          <a:xfrm>
            <a:off x="11082885" y="19207549"/>
            <a:ext cx="626515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RBC-</a:t>
            </a:r>
            <a:r>
              <a:rPr lang="en-US" sz="1200" b="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TD</a:t>
            </a:r>
            <a:r>
              <a:rPr lang="en-US" sz="1200" b="1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b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 baseline</a:t>
            </a:r>
          </a:p>
        </p:txBody>
      </p:sp>
      <p:sp>
        <p:nvSpPr>
          <p:cNvPr id="3303" name="TextBox 3302">
            <a:extLst>
              <a:ext uri="{FF2B5EF4-FFF2-40B4-BE49-F238E27FC236}">
                <a16:creationId xmlns:a16="http://schemas.microsoft.com/office/drawing/2014/main" id="{3E682EC5-F168-163E-B95C-856BBE14CC58}"/>
              </a:ext>
            </a:extLst>
          </p:cNvPr>
          <p:cNvSpPr txBox="1"/>
          <p:nvPr/>
        </p:nvSpPr>
        <p:spPr>
          <a:xfrm>
            <a:off x="12330660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8.9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n=10</a:t>
            </a:r>
          </a:p>
        </p:txBody>
      </p:sp>
      <p:sp>
        <p:nvSpPr>
          <p:cNvPr id="3304" name="TextBox 3303">
            <a:extLst>
              <a:ext uri="{FF2B5EF4-FFF2-40B4-BE49-F238E27FC236}">
                <a16:creationId xmlns:a16="http://schemas.microsoft.com/office/drawing/2014/main" id="{842A4B00-3C80-2DA4-048E-CD5C1769A9D2}"/>
              </a:ext>
            </a:extLst>
          </p:cNvPr>
          <p:cNvSpPr txBox="1"/>
          <p:nvPr/>
        </p:nvSpPr>
        <p:spPr>
          <a:xfrm>
            <a:off x="12688485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4.4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n=13</a:t>
            </a:r>
          </a:p>
        </p:txBody>
      </p:sp>
      <p:sp>
        <p:nvSpPr>
          <p:cNvPr id="3305" name="TextBox 3304">
            <a:extLst>
              <a:ext uri="{FF2B5EF4-FFF2-40B4-BE49-F238E27FC236}">
                <a16:creationId xmlns:a16="http://schemas.microsoft.com/office/drawing/2014/main" id="{161117E5-9A87-B358-094A-5F96036C5D64}"/>
              </a:ext>
            </a:extLst>
          </p:cNvPr>
          <p:cNvSpPr txBox="1"/>
          <p:nvPr/>
        </p:nvSpPr>
        <p:spPr>
          <a:xfrm>
            <a:off x="12330660" y="19207549"/>
            <a:ext cx="626515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High RBC-</a:t>
            </a:r>
            <a:r>
              <a:rPr lang="en-US" sz="1200" b="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TD</a:t>
            </a:r>
            <a:r>
              <a:rPr lang="en-US" sz="1200" b="1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b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 baseline</a:t>
            </a:r>
          </a:p>
        </p:txBody>
      </p:sp>
      <p:sp>
        <p:nvSpPr>
          <p:cNvPr id="3306" name="TextBox 3305">
            <a:extLst>
              <a:ext uri="{FF2B5EF4-FFF2-40B4-BE49-F238E27FC236}">
                <a16:creationId xmlns:a16="http://schemas.microsoft.com/office/drawing/2014/main" id="{F87F4A30-7A5A-FE0D-2CFB-86E9468E41A4}"/>
              </a:ext>
            </a:extLst>
          </p:cNvPr>
          <p:cNvSpPr txBox="1"/>
          <p:nvPr/>
        </p:nvSpPr>
        <p:spPr>
          <a:xfrm>
            <a:off x="13581610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8.9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n=6</a:t>
            </a:r>
          </a:p>
        </p:txBody>
      </p:sp>
      <p:sp>
        <p:nvSpPr>
          <p:cNvPr id="3307" name="TextBox 3306">
            <a:extLst>
              <a:ext uri="{FF2B5EF4-FFF2-40B4-BE49-F238E27FC236}">
                <a16:creationId xmlns:a16="http://schemas.microsoft.com/office/drawing/2014/main" id="{5F0A75CF-2AB5-D37D-34F1-C4409E5B8537}"/>
              </a:ext>
            </a:extLst>
          </p:cNvPr>
          <p:cNvSpPr txBox="1"/>
          <p:nvPr/>
        </p:nvSpPr>
        <p:spPr>
          <a:xfrm>
            <a:off x="13939435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4.4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n=3</a:t>
            </a:r>
          </a:p>
        </p:txBody>
      </p:sp>
      <p:sp>
        <p:nvSpPr>
          <p:cNvPr id="3308" name="TextBox 3307">
            <a:extLst>
              <a:ext uri="{FF2B5EF4-FFF2-40B4-BE49-F238E27FC236}">
                <a16:creationId xmlns:a16="http://schemas.microsoft.com/office/drawing/2014/main" id="{D2281C49-9444-BFCB-49EC-5987491E20F4}"/>
              </a:ext>
            </a:extLst>
          </p:cNvPr>
          <p:cNvSpPr txBox="1"/>
          <p:nvPr/>
        </p:nvSpPr>
        <p:spPr>
          <a:xfrm>
            <a:off x="13581610" y="19207549"/>
            <a:ext cx="626515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Low RBC-</a:t>
            </a:r>
            <a:r>
              <a:rPr lang="en-US" sz="1200" b="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TD</a:t>
            </a:r>
            <a:r>
              <a:rPr lang="en-US" sz="1200" b="1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</a:t>
            </a:r>
            <a:b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 baseline</a:t>
            </a:r>
          </a:p>
        </p:txBody>
      </p:sp>
      <p:sp>
        <p:nvSpPr>
          <p:cNvPr id="3309" name="TextBox 3308">
            <a:extLst>
              <a:ext uri="{FF2B5EF4-FFF2-40B4-BE49-F238E27FC236}">
                <a16:creationId xmlns:a16="http://schemas.microsoft.com/office/drawing/2014/main" id="{75B5DEA7-A711-FE66-4C48-C54A829217C4}"/>
              </a:ext>
            </a:extLst>
          </p:cNvPr>
          <p:cNvSpPr txBox="1"/>
          <p:nvPr/>
        </p:nvSpPr>
        <p:spPr>
          <a:xfrm>
            <a:off x="14829385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8.9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n=41</a:t>
            </a:r>
          </a:p>
        </p:txBody>
      </p:sp>
      <p:sp>
        <p:nvSpPr>
          <p:cNvPr id="3310" name="TextBox 3309">
            <a:extLst>
              <a:ext uri="{FF2B5EF4-FFF2-40B4-BE49-F238E27FC236}">
                <a16:creationId xmlns:a16="http://schemas.microsoft.com/office/drawing/2014/main" id="{2882CCB0-D009-C4C8-469C-6BCC663CAC2A}"/>
              </a:ext>
            </a:extLst>
          </p:cNvPr>
          <p:cNvSpPr txBox="1"/>
          <p:nvPr/>
        </p:nvSpPr>
        <p:spPr>
          <a:xfrm>
            <a:off x="15187210" y="18747174"/>
            <a:ext cx="269193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4.4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mg/kg</a:t>
            </a:r>
            <a:b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900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n=29</a:t>
            </a:r>
          </a:p>
        </p:txBody>
      </p:sp>
      <p:sp>
        <p:nvSpPr>
          <p:cNvPr id="3311" name="TextBox 3310">
            <a:extLst>
              <a:ext uri="{FF2B5EF4-FFF2-40B4-BE49-F238E27FC236}">
                <a16:creationId xmlns:a16="http://schemas.microsoft.com/office/drawing/2014/main" id="{9A55C601-ADD2-0CF6-AF4D-7BAF94284E7C}"/>
              </a:ext>
            </a:extLst>
          </p:cNvPr>
          <p:cNvSpPr txBox="1"/>
          <p:nvPr/>
        </p:nvSpPr>
        <p:spPr>
          <a:xfrm>
            <a:off x="14829385" y="19207549"/>
            <a:ext cx="626515" cy="421032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Non-RBC-</a:t>
            </a:r>
            <a:r>
              <a:rPr lang="en-US" sz="1200" b="1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TD</a:t>
            </a:r>
            <a:r>
              <a:rPr lang="en-US" sz="1200" b="1" baseline="30000" dirty="0" err="1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</a:t>
            </a:r>
            <a:b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</a:br>
            <a:r>
              <a:rPr lang="en-US" sz="1200" b="1" dirty="0">
                <a:solidFill>
                  <a:srgbClr val="00206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 baseline</a:t>
            </a:r>
          </a:p>
        </p:txBody>
      </p:sp>
    </p:spTree>
    <p:extLst>
      <p:ext uri="{BB962C8B-B14F-4D97-AF65-F5344CB8AC3E}">
        <p14:creationId xmlns:p14="http://schemas.microsoft.com/office/powerpoint/2010/main" val="232986381"/>
      </p:ext>
    </p:extLst>
  </p:cSld>
  <p:clrMapOvr>
    <a:masterClrMapping/>
  </p:clrMapOvr>
</p:sld>
</file>

<file path=ppt/theme/theme1.xml><?xml version="1.0" encoding="utf-8"?>
<a:theme xmlns:a="http://schemas.openxmlformats.org/drawingml/2006/main" name="Geron">
  <a:themeElements>
    <a:clrScheme name="LG FLASCO">
      <a:dk1>
        <a:srgbClr val="000000"/>
      </a:dk1>
      <a:lt1>
        <a:srgbClr val="FFFFFF"/>
      </a:lt1>
      <a:dk2>
        <a:srgbClr val="D0D0CE"/>
      </a:dk2>
      <a:lt2>
        <a:srgbClr val="6CACE3"/>
      </a:lt2>
      <a:accent1>
        <a:srgbClr val="005EB8"/>
      </a:accent1>
      <a:accent2>
        <a:srgbClr val="05C3DD"/>
      </a:accent2>
      <a:accent3>
        <a:srgbClr val="FFA300"/>
      </a:accent3>
      <a:accent4>
        <a:srgbClr val="003B5C"/>
      </a:accent4>
      <a:accent5>
        <a:srgbClr val="8F1A95"/>
      </a:accent5>
      <a:accent6>
        <a:srgbClr val="F9413A"/>
      </a:accent6>
      <a:hlink>
        <a:srgbClr val="0B4C9F"/>
      </a:hlink>
      <a:folHlink>
        <a:srgbClr val="7D7F7D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ron" id="{748EE841-A579-475E-BDF9-FC0891D49588}" vid="{3C7181D5-BFBD-40E4-A273-0162110C98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F3026F2324EF408BEBDAB21316E0E5" ma:contentTypeVersion="15" ma:contentTypeDescription="Create a new document." ma:contentTypeScope="" ma:versionID="9817e29001eee2da4213f399455f02ad">
  <xsd:schema xmlns:xsd="http://www.w3.org/2001/XMLSchema" xmlns:xs="http://www.w3.org/2001/XMLSchema" xmlns:p="http://schemas.microsoft.com/office/2006/metadata/properties" xmlns:ns2="cdc25466-aa44-429e-9af9-931b62178eb9" xmlns:ns3="5a797b37-a916-455a-b9e4-288c7de17e56" targetNamespace="http://schemas.microsoft.com/office/2006/metadata/properties" ma:root="true" ma:fieldsID="b5db06335814199efc8db87cab2dda2d" ns2:_="" ns3:_="">
    <xsd:import namespace="cdc25466-aa44-429e-9af9-931b62178eb9"/>
    <xsd:import namespace="5a797b37-a916-455a-b9e4-288c7de17e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c25466-aa44-429e-9af9-931b62178e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a9922f0-7a2e-45f4-8caa-22c5d3065b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797b37-a916-455a-b9e4-288c7de17e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53f4634-e306-4935-b7ef-3193073079eb}" ma:internalName="TaxCatchAll" ma:showField="CatchAllData" ma:web="5a797b37-a916-455a-b9e4-288c7de17e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797b37-a916-455a-b9e4-288c7de17e56" xsi:nil="true"/>
    <lcf76f155ced4ddcb4097134ff3c332f xmlns="cdc25466-aa44-429e-9af9-931b62178eb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498A25-3E15-4C4C-B022-CC0F63DDB8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B05DBE-53B5-45D0-A61F-2BD4D14EBB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c25466-aa44-429e-9af9-931b62178eb9"/>
    <ds:schemaRef ds:uri="5a797b37-a916-455a-b9e4-288c7de17e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200F53-E8EB-4EBD-BE01-5BCB3EA962C9}">
  <ds:schemaRefs>
    <ds:schemaRef ds:uri="http://purl.org/dc/terms/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cdc25466-aa44-429e-9af9-931b62178eb9"/>
    <ds:schemaRef ds:uri="5a797b37-a916-455a-b9e4-288c7de17e56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Geron</Template>
  <TotalTime>20423</TotalTime>
  <Words>3209</Words>
  <Application>Microsoft Office PowerPoint</Application>
  <PresentationFormat>Custom</PresentationFormat>
  <Paragraphs>362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Source Sans Pro</vt:lpstr>
      <vt:lpstr>Geron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Nunes, Andreina</dc:creator>
  <cp:lastModifiedBy>Casandra M Monzon, PhD, CMPP™</cp:lastModifiedBy>
  <cp:revision>354</cp:revision>
  <dcterms:created xsi:type="dcterms:W3CDTF">2023-03-29T14:27:47Z</dcterms:created>
  <dcterms:modified xsi:type="dcterms:W3CDTF">2026-10-22T20:41:46Z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0x01010086F3026F2324EF408BEBDAB21316E0E5</vt:lpwstr>
  </property>
</Properties>
</file>