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6" r:id="rId4"/>
  </p:sldMasterIdLst>
  <p:notesMasterIdLst>
    <p:notesMasterId r:id="rId6"/>
  </p:notesMasterIdLst>
  <p:sldIdLst>
    <p:sldId id="312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oster Templates" id="{45FC9448-2708-4D24-9A21-E749807F733B}">
          <p14:sldIdLst>
            <p14:sldId id="31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4C4990D-EDC5-C7C4-4D4D-25E80A7BA138}" name="Mudge-Riley, Michelle" initials="MM" userId="S::MMudge-Riley@geron.com::93e0dc1f-6819-48ad-90d1-8f639190bfd9" providerId="AD"/>
  <p188:author id="{C3B1840E-33B7-6B4A-4A9D-96135D089782}" name="Xia, Qi" initials="QX" userId="S::qxia@geron.com::a8d6deae-09c1-4aca-9c73-91264dda92bd" providerId="AD"/>
  <p188:author id="{D8E2FB37-C603-DC44-92E7-576E9F96F86F}" name="Casandra M Monzon, PhD, CMPP™" initials="CM" userId="S::cmonzon@thelockwoodgrp.com::5c796989-3330-4275-a753-fb34be1f1fd5" providerId="AD"/>
  <p188:author id="{10F83050-E554-5799-34BF-7B9F16673C6D}" name="Meredith Rogers, MS, CMPP™" initials="MR" userId="S::mrogers@thelockwoodgrp.com::af6b849c-5c64-4d88-8a50-1e0818df8240" providerId="AD"/>
  <p188:author id="{5626F270-6905-8CE4-D0C6-A9B30FF6FC58}" name="Neilson, Lynn" initials="LN" userId="S::lneilson@geron.com::db2265cd-32eb-4904-90a7-97a7de140ee2" providerId="AD"/>
  <p188:author id="{2B64C282-4523-1375-1948-5782967B6E41}" name="Sun, Libo" initials="LS" userId="S::lsun@geron.com::1ec37f48-60e0-4eda-abd8-e01e2b737204" providerId="AD"/>
  <p188:author id="{A7B2339F-E396-1C39-D5C0-0DDE1C487BE1}" name="Shpresa Karameti" initials="SK" userId="S::skarameti@thelockwoodgrp.com::3f00b78f-2360-4ff6-aa72-6721d423dd92" providerId="AD"/>
  <p188:author id="{50BBA6E1-2D4B-738F-ECFF-2C8155CEDC40}" name="Mohamed Abdelmegeed, MD, PhD, CMPP™" initials="MA" userId="S::mabdelmegeed@thelockwoodgrp.com::18dcb3fe-56dc-4186-84be-98bb8c374ce8" providerId="AD"/>
  <p188:author id="{9C6D5FE6-6BD9-B25B-2B45-C6BA4AA2AF20}" name="Lauren Connor, ELS" initials="LC" userId="S::lconnor@thelockwoodgrp.com::41fa464b-9e18-49e0-a0b5-e3c46315c2a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F2D0"/>
    <a:srgbClr val="E0F2FA"/>
    <a:srgbClr val="FFF8E5"/>
    <a:srgbClr val="FFA300"/>
    <a:srgbClr val="F9413A"/>
    <a:srgbClr val="EC5636"/>
    <a:srgbClr val="005EB8"/>
    <a:srgbClr val="E7E7E7"/>
    <a:srgbClr val="FFFFFF"/>
    <a:srgbClr val="0030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5695" autoAdjust="0"/>
    <p:restoredTop sz="93582" autoAdjust="0"/>
  </p:normalViewPr>
  <p:slideViewPr>
    <p:cSldViewPr snapToGrid="0">
      <p:cViewPr>
        <p:scale>
          <a:sx n="100" d="100"/>
          <a:sy n="100" d="100"/>
        </p:scale>
        <p:origin x="-678" y="-26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2786162146398362E-2"/>
          <c:y val="2.9102508019830855E-2"/>
          <c:w val="0.87518323414409194"/>
          <c:h val="0.52176006068781422"/>
        </c:manualLayout>
      </c:layout>
      <c:lineChart>
        <c:grouping val="stacked"/>
        <c:varyColors val="0"/>
        <c:ser>
          <c:idx val="1"/>
          <c:order val="0"/>
          <c:tx>
            <c:strRef>
              <c:f>Sheet1!$B$4</c:f>
              <c:strCache>
                <c:ptCount val="1"/>
                <c:pt idx="0">
                  <c:v>Hb (g/dL)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Sheet1!$C$3:$AG$3</c:f>
              <c:strCache>
                <c:ptCount val="31"/>
                <c:pt idx="0">
                  <c:v>Diagnosis</c:v>
                </c:pt>
                <c:pt idx="1">
                  <c:v> C1D1</c:v>
                </c:pt>
                <c:pt idx="2">
                  <c:v> C2D1</c:v>
                </c:pt>
                <c:pt idx="3">
                  <c:v>C2D22</c:v>
                </c:pt>
                <c:pt idx="4">
                  <c:v> C3D5</c:v>
                </c:pt>
                <c:pt idx="5">
                  <c:v> C6D1</c:v>
                </c:pt>
                <c:pt idx="6">
                  <c:v>C1D1 </c:v>
                </c:pt>
                <c:pt idx="7">
                  <c:v>C1D8</c:v>
                </c:pt>
                <c:pt idx="8">
                  <c:v>C1D15</c:v>
                </c:pt>
                <c:pt idx="9">
                  <c:v>C1D19</c:v>
                </c:pt>
                <c:pt idx="10">
                  <c:v>C1D22</c:v>
                </c:pt>
                <c:pt idx="11">
                  <c:v>C2D1 </c:v>
                </c:pt>
                <c:pt idx="12">
                  <c:v> C2D8</c:v>
                </c:pt>
                <c:pt idx="13">
                  <c:v>C2D15</c:v>
                </c:pt>
                <c:pt idx="14">
                  <c:v>C2D22 </c:v>
                </c:pt>
                <c:pt idx="15">
                  <c:v> C3D1</c:v>
                </c:pt>
                <c:pt idx="16">
                  <c:v> C3D11</c:v>
                </c:pt>
                <c:pt idx="17">
                  <c:v> C4D1</c:v>
                </c:pt>
                <c:pt idx="18">
                  <c:v> C4D3</c:v>
                </c:pt>
                <c:pt idx="19">
                  <c:v> C5D1</c:v>
                </c:pt>
                <c:pt idx="20">
                  <c:v> C6D1 </c:v>
                </c:pt>
                <c:pt idx="21">
                  <c:v> C7D1</c:v>
                </c:pt>
                <c:pt idx="22">
                  <c:v> C8D1</c:v>
                </c:pt>
                <c:pt idx="23">
                  <c:v> C8D8</c:v>
                </c:pt>
                <c:pt idx="24">
                  <c:v>C8D15</c:v>
                </c:pt>
                <c:pt idx="25">
                  <c:v>C8D18</c:v>
                </c:pt>
                <c:pt idx="26">
                  <c:v>C8D23</c:v>
                </c:pt>
                <c:pt idx="27">
                  <c:v>C8D25</c:v>
                </c:pt>
                <c:pt idx="28">
                  <c:v> C9D1</c:v>
                </c:pt>
                <c:pt idx="29">
                  <c:v> C9D7</c:v>
                </c:pt>
                <c:pt idx="30">
                  <c:v>C9D11</c:v>
                </c:pt>
              </c:strCache>
            </c:strRef>
          </c:cat>
          <c:val>
            <c:numRef>
              <c:f>Sheet1!$C$4:$AG$4</c:f>
              <c:numCache>
                <c:formatCode>General</c:formatCode>
                <c:ptCount val="31"/>
                <c:pt idx="0">
                  <c:v>8.4</c:v>
                </c:pt>
                <c:pt idx="1">
                  <c:v>6.9</c:v>
                </c:pt>
                <c:pt idx="2">
                  <c:v>7.7</c:v>
                </c:pt>
                <c:pt idx="3">
                  <c:v>5.5</c:v>
                </c:pt>
                <c:pt idx="4">
                  <c:v>8.1999999999999993</c:v>
                </c:pt>
                <c:pt idx="5">
                  <c:v>7.3</c:v>
                </c:pt>
                <c:pt idx="6">
                  <c:v>7.9</c:v>
                </c:pt>
                <c:pt idx="7">
                  <c:v>7.9</c:v>
                </c:pt>
                <c:pt idx="8">
                  <c:v>5.6</c:v>
                </c:pt>
                <c:pt idx="9">
                  <c:v>8.4</c:v>
                </c:pt>
                <c:pt idx="10">
                  <c:v>7.6</c:v>
                </c:pt>
                <c:pt idx="11">
                  <c:v>7.5</c:v>
                </c:pt>
                <c:pt idx="12">
                  <c:v>6.9</c:v>
                </c:pt>
                <c:pt idx="13">
                  <c:v>9</c:v>
                </c:pt>
                <c:pt idx="14">
                  <c:v>9.9</c:v>
                </c:pt>
                <c:pt idx="15">
                  <c:v>9.4</c:v>
                </c:pt>
                <c:pt idx="16">
                  <c:v>9.9</c:v>
                </c:pt>
                <c:pt idx="17">
                  <c:v>14.4</c:v>
                </c:pt>
                <c:pt idx="18">
                  <c:v>7</c:v>
                </c:pt>
                <c:pt idx="19">
                  <c:v>11.2</c:v>
                </c:pt>
                <c:pt idx="20">
                  <c:v>10.5</c:v>
                </c:pt>
                <c:pt idx="21">
                  <c:v>10.4</c:v>
                </c:pt>
                <c:pt idx="22">
                  <c:v>6.7</c:v>
                </c:pt>
                <c:pt idx="23">
                  <c:v>7.6</c:v>
                </c:pt>
                <c:pt idx="24">
                  <c:v>7.3</c:v>
                </c:pt>
                <c:pt idx="25">
                  <c:v>8</c:v>
                </c:pt>
                <c:pt idx="26">
                  <c:v>7.8</c:v>
                </c:pt>
                <c:pt idx="27">
                  <c:v>7.6</c:v>
                </c:pt>
                <c:pt idx="28">
                  <c:v>7.3</c:v>
                </c:pt>
                <c:pt idx="29">
                  <c:v>8.1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33-4A09-9D8E-4542C59806CA}"/>
            </c:ext>
          </c:extLst>
        </c:ser>
        <c:dLbls>
          <c:dLblPos val="b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148154000"/>
        <c:axId val="1148156880"/>
      </c:lineChart>
      <c:catAx>
        <c:axId val="1148154000"/>
        <c:scaling>
          <c:orientation val="minMax"/>
        </c:scaling>
        <c:delete val="0"/>
        <c:axPos val="b"/>
        <c:numFmt formatCode="General" sourceLinked="1"/>
        <c:majorTickMark val="none"/>
        <c:minorTickMark val="out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just">
              <a:defRPr sz="500" b="0" i="0" u="none" strike="noStrike" kern="1200" baseline="0">
                <a:solidFill>
                  <a:schemeClr val="bg1"/>
                </a:solidFill>
                <a:latin typeface="Source Sans Pro" panose="020B0503030403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148156880"/>
        <c:crosses val="autoZero"/>
        <c:auto val="0"/>
        <c:lblAlgn val="r"/>
        <c:lblOffset val="100"/>
        <c:noMultiLvlLbl val="1"/>
      </c:catAx>
      <c:valAx>
        <c:axId val="1148156880"/>
        <c:scaling>
          <c:orientation val="minMax"/>
          <c:max val="1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@" sourceLinked="0"/>
        <c:majorTickMark val="out"/>
        <c:minorTickMark val="none"/>
        <c:tickLblPos val="low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2060"/>
                </a:solidFill>
                <a:latin typeface="Source Sans Pro" panose="020B0503030403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148154000"/>
        <c:crossesAt val="1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sz="10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7729343714782725E-2"/>
          <c:y val="3.0497594050743659E-2"/>
          <c:w val="0.87518323414409194"/>
          <c:h val="0.52176006068781422"/>
        </c:manualLayout>
      </c:layout>
      <c:lineChart>
        <c:grouping val="stacked"/>
        <c:varyColors val="0"/>
        <c:ser>
          <c:idx val="1"/>
          <c:order val="0"/>
          <c:tx>
            <c:strRef>
              <c:f>Sheet1!$B$4</c:f>
              <c:strCache>
                <c:ptCount val="1"/>
                <c:pt idx="0">
                  <c:v>ANC(K/uL)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Sheet1!$C$3:$AG$3</c:f>
              <c:strCache>
                <c:ptCount val="31"/>
                <c:pt idx="0">
                  <c:v>Diagnosis</c:v>
                </c:pt>
                <c:pt idx="1">
                  <c:v>C1D1</c:v>
                </c:pt>
                <c:pt idx="2">
                  <c:v>C2D1</c:v>
                </c:pt>
                <c:pt idx="3">
                  <c:v>C2D22</c:v>
                </c:pt>
                <c:pt idx="4">
                  <c:v>C3D5</c:v>
                </c:pt>
                <c:pt idx="5">
                  <c:v>C6D1</c:v>
                </c:pt>
                <c:pt idx="6">
                  <c:v>C1D1 </c:v>
                </c:pt>
                <c:pt idx="7">
                  <c:v>C1D8</c:v>
                </c:pt>
                <c:pt idx="8">
                  <c:v>C1D15</c:v>
                </c:pt>
                <c:pt idx="9">
                  <c:v>C1D19</c:v>
                </c:pt>
                <c:pt idx="10">
                  <c:v>C1D22</c:v>
                </c:pt>
                <c:pt idx="11">
                  <c:v>C2D1 </c:v>
                </c:pt>
                <c:pt idx="12">
                  <c:v>C2D8</c:v>
                </c:pt>
                <c:pt idx="13">
                  <c:v>C2D15</c:v>
                </c:pt>
                <c:pt idx="14">
                  <c:v>C2D22 </c:v>
                </c:pt>
                <c:pt idx="15">
                  <c:v>C3D1</c:v>
                </c:pt>
                <c:pt idx="16">
                  <c:v>C3D11</c:v>
                </c:pt>
                <c:pt idx="17">
                  <c:v>C4D1</c:v>
                </c:pt>
                <c:pt idx="18">
                  <c:v>C4D3</c:v>
                </c:pt>
                <c:pt idx="19">
                  <c:v>C5D1</c:v>
                </c:pt>
                <c:pt idx="20">
                  <c:v>C6D1 </c:v>
                </c:pt>
                <c:pt idx="21">
                  <c:v>C7D1</c:v>
                </c:pt>
                <c:pt idx="22">
                  <c:v>C8D1</c:v>
                </c:pt>
                <c:pt idx="23">
                  <c:v>C8D8</c:v>
                </c:pt>
                <c:pt idx="24">
                  <c:v>C8D15</c:v>
                </c:pt>
                <c:pt idx="25">
                  <c:v>C8D18</c:v>
                </c:pt>
                <c:pt idx="26">
                  <c:v>C8D23</c:v>
                </c:pt>
                <c:pt idx="27">
                  <c:v>C8D25</c:v>
                </c:pt>
                <c:pt idx="28">
                  <c:v>C9D1</c:v>
                </c:pt>
                <c:pt idx="29">
                  <c:v>C9D7</c:v>
                </c:pt>
                <c:pt idx="30">
                  <c:v>C9D11</c:v>
                </c:pt>
              </c:strCache>
            </c:strRef>
          </c:cat>
          <c:val>
            <c:numRef>
              <c:f>Sheet1!$C$4:$AG$4</c:f>
              <c:numCache>
                <c:formatCode>0.0</c:formatCode>
                <c:ptCount val="31"/>
                <c:pt idx="0">
                  <c:v>5.0199999999999996</c:v>
                </c:pt>
                <c:pt idx="1">
                  <c:v>2.14</c:v>
                </c:pt>
                <c:pt idx="2">
                  <c:v>3.7</c:v>
                </c:pt>
                <c:pt idx="3">
                  <c:v>3.62</c:v>
                </c:pt>
                <c:pt idx="4">
                  <c:v>2.36</c:v>
                </c:pt>
                <c:pt idx="5">
                  <c:v>3.67</c:v>
                </c:pt>
                <c:pt idx="6">
                  <c:v>3.36</c:v>
                </c:pt>
                <c:pt idx="7">
                  <c:v>4.45</c:v>
                </c:pt>
                <c:pt idx="8">
                  <c:v>0.9</c:v>
                </c:pt>
                <c:pt idx="9">
                  <c:v>0.91</c:v>
                </c:pt>
                <c:pt idx="10">
                  <c:v>1.24</c:v>
                </c:pt>
                <c:pt idx="11">
                  <c:v>0.84</c:v>
                </c:pt>
                <c:pt idx="12">
                  <c:v>0.49</c:v>
                </c:pt>
                <c:pt idx="13">
                  <c:v>2.52</c:v>
                </c:pt>
                <c:pt idx="14">
                  <c:v>2.52</c:v>
                </c:pt>
                <c:pt idx="15">
                  <c:v>2.68</c:v>
                </c:pt>
                <c:pt idx="16">
                  <c:v>1.66</c:v>
                </c:pt>
                <c:pt idx="17">
                  <c:v>1.99</c:v>
                </c:pt>
                <c:pt idx="18">
                  <c:v>2.04</c:v>
                </c:pt>
                <c:pt idx="19">
                  <c:v>1.67</c:v>
                </c:pt>
                <c:pt idx="20">
                  <c:v>2.92</c:v>
                </c:pt>
                <c:pt idx="21">
                  <c:v>1.83</c:v>
                </c:pt>
                <c:pt idx="22" formatCode="0.00">
                  <c:v>1.47</c:v>
                </c:pt>
                <c:pt idx="23" formatCode="0.00">
                  <c:v>0.94</c:v>
                </c:pt>
                <c:pt idx="24" formatCode="0.00">
                  <c:v>1.19</c:v>
                </c:pt>
                <c:pt idx="25" formatCode="0.00">
                  <c:v>1.23</c:v>
                </c:pt>
                <c:pt idx="26" formatCode="0.00">
                  <c:v>1.1599999999999999</c:v>
                </c:pt>
                <c:pt idx="27" formatCode="0.00">
                  <c:v>1.08</c:v>
                </c:pt>
                <c:pt idx="28" formatCode="0.00">
                  <c:v>0.98</c:v>
                </c:pt>
                <c:pt idx="29" formatCode="0.00">
                  <c:v>1.0900000000000001</c:v>
                </c:pt>
                <c:pt idx="30" formatCode="0.00">
                  <c:v>0.84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BC-4552-99E2-C2BB498ACA16}"/>
            </c:ext>
          </c:extLst>
        </c:ser>
        <c:dLbls>
          <c:dLblPos val="b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148154000"/>
        <c:axId val="1148156880"/>
      </c:lineChart>
      <c:catAx>
        <c:axId val="1148154000"/>
        <c:scaling>
          <c:orientation val="minMax"/>
        </c:scaling>
        <c:delete val="0"/>
        <c:axPos val="b"/>
        <c:numFmt formatCode="General" sourceLinked="1"/>
        <c:majorTickMark val="none"/>
        <c:minorTickMark val="out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bg1"/>
                </a:solidFill>
                <a:latin typeface="Source Sans Pro" panose="020B0503030403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148156880"/>
        <c:crosses val="autoZero"/>
        <c:auto val="0"/>
        <c:lblAlgn val="ctr"/>
        <c:lblOffset val="100"/>
        <c:noMultiLvlLbl val="1"/>
      </c:catAx>
      <c:valAx>
        <c:axId val="1148156880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@" sourceLinked="0"/>
        <c:majorTickMark val="out"/>
        <c:minorTickMark val="none"/>
        <c:tickLblPos val="low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2060"/>
                </a:solidFill>
                <a:latin typeface="Source Sans Pro" panose="020B0503030403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148154000"/>
        <c:crossesAt val="1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cked"/>
        <c:varyColors val="0"/>
        <c:ser>
          <c:idx val="1"/>
          <c:order val="0"/>
          <c:tx>
            <c:strRef>
              <c:f>Sheet1!$B$4</c:f>
              <c:strCache>
                <c:ptCount val="1"/>
                <c:pt idx="0">
                  <c:v>Platelets (K/uL)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Sheet1!$D$3:$AH$3</c:f>
              <c:strCache>
                <c:ptCount val="31"/>
                <c:pt idx="0">
                  <c:v>Diagnosis</c:v>
                </c:pt>
                <c:pt idx="1">
                  <c:v>C1D1</c:v>
                </c:pt>
                <c:pt idx="2">
                  <c:v>C2D1</c:v>
                </c:pt>
                <c:pt idx="3">
                  <c:v>C2D22</c:v>
                </c:pt>
                <c:pt idx="4">
                  <c:v>C3D5</c:v>
                </c:pt>
                <c:pt idx="5">
                  <c:v>C6D1</c:v>
                </c:pt>
                <c:pt idx="6">
                  <c:v>C1D1</c:v>
                </c:pt>
                <c:pt idx="7">
                  <c:v>C1D8</c:v>
                </c:pt>
                <c:pt idx="8">
                  <c:v>C1D15</c:v>
                </c:pt>
                <c:pt idx="9">
                  <c:v>C1D19</c:v>
                </c:pt>
                <c:pt idx="10">
                  <c:v>C1D22</c:v>
                </c:pt>
                <c:pt idx="11">
                  <c:v>C2D1</c:v>
                </c:pt>
                <c:pt idx="12">
                  <c:v>C2D8</c:v>
                </c:pt>
                <c:pt idx="13">
                  <c:v>C2D15</c:v>
                </c:pt>
                <c:pt idx="14">
                  <c:v>C2D22</c:v>
                </c:pt>
                <c:pt idx="15">
                  <c:v>C3D1</c:v>
                </c:pt>
                <c:pt idx="16">
                  <c:v>C3D11</c:v>
                </c:pt>
                <c:pt idx="17">
                  <c:v>C4D1</c:v>
                </c:pt>
                <c:pt idx="18">
                  <c:v>C4D3</c:v>
                </c:pt>
                <c:pt idx="19">
                  <c:v>C5D1</c:v>
                </c:pt>
                <c:pt idx="20">
                  <c:v>C6D1</c:v>
                </c:pt>
                <c:pt idx="21">
                  <c:v>C7D1</c:v>
                </c:pt>
                <c:pt idx="22">
                  <c:v>C8D1</c:v>
                </c:pt>
                <c:pt idx="23">
                  <c:v>C8D8</c:v>
                </c:pt>
                <c:pt idx="24">
                  <c:v>C8D15</c:v>
                </c:pt>
                <c:pt idx="25">
                  <c:v>C8D18</c:v>
                </c:pt>
                <c:pt idx="26">
                  <c:v>C8D23</c:v>
                </c:pt>
                <c:pt idx="27">
                  <c:v>C8D25</c:v>
                </c:pt>
                <c:pt idx="28">
                  <c:v>C9D1</c:v>
                </c:pt>
                <c:pt idx="29">
                  <c:v>C9D7</c:v>
                </c:pt>
                <c:pt idx="30">
                  <c:v>C9D11</c:v>
                </c:pt>
              </c:strCache>
            </c:strRef>
          </c:cat>
          <c:val>
            <c:numRef>
              <c:f>Sheet1!$D$4:$AH$4</c:f>
              <c:numCache>
                <c:formatCode>General</c:formatCode>
                <c:ptCount val="31"/>
                <c:pt idx="0">
                  <c:v>169</c:v>
                </c:pt>
                <c:pt idx="1">
                  <c:v>121</c:v>
                </c:pt>
                <c:pt idx="2">
                  <c:v>133</c:v>
                </c:pt>
                <c:pt idx="3">
                  <c:v>113</c:v>
                </c:pt>
                <c:pt idx="4">
                  <c:v>110</c:v>
                </c:pt>
                <c:pt idx="5">
                  <c:v>113</c:v>
                </c:pt>
                <c:pt idx="6">
                  <c:v>93</c:v>
                </c:pt>
                <c:pt idx="7">
                  <c:v>54</c:v>
                </c:pt>
                <c:pt idx="8">
                  <c:v>27</c:v>
                </c:pt>
                <c:pt idx="9">
                  <c:v>17</c:v>
                </c:pt>
                <c:pt idx="10">
                  <c:v>21</c:v>
                </c:pt>
                <c:pt idx="11">
                  <c:v>48</c:v>
                </c:pt>
                <c:pt idx="12">
                  <c:v>141</c:v>
                </c:pt>
                <c:pt idx="13">
                  <c:v>154</c:v>
                </c:pt>
                <c:pt idx="14">
                  <c:v>94</c:v>
                </c:pt>
                <c:pt idx="15">
                  <c:v>45</c:v>
                </c:pt>
                <c:pt idx="16">
                  <c:v>66</c:v>
                </c:pt>
                <c:pt idx="17">
                  <c:v>94</c:v>
                </c:pt>
                <c:pt idx="18">
                  <c:v>222</c:v>
                </c:pt>
                <c:pt idx="19">
                  <c:v>55</c:v>
                </c:pt>
                <c:pt idx="20">
                  <c:v>64</c:v>
                </c:pt>
                <c:pt idx="21">
                  <c:v>63</c:v>
                </c:pt>
                <c:pt idx="22">
                  <c:v>56</c:v>
                </c:pt>
                <c:pt idx="23">
                  <c:v>104</c:v>
                </c:pt>
                <c:pt idx="24">
                  <c:v>81</c:v>
                </c:pt>
                <c:pt idx="25">
                  <c:v>62</c:v>
                </c:pt>
                <c:pt idx="26">
                  <c:v>51</c:v>
                </c:pt>
                <c:pt idx="27">
                  <c:v>60</c:v>
                </c:pt>
                <c:pt idx="28">
                  <c:v>53</c:v>
                </c:pt>
                <c:pt idx="29">
                  <c:v>65</c:v>
                </c:pt>
                <c:pt idx="30">
                  <c:v>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85-4E9B-B74D-28744457C5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48154000"/>
        <c:axId val="1148156880"/>
      </c:lineChart>
      <c:dateAx>
        <c:axId val="1148154000"/>
        <c:scaling>
          <c:orientation val="minMax"/>
        </c:scaling>
        <c:delete val="0"/>
        <c:axPos val="b"/>
        <c:numFmt formatCode="General" sourceLinked="1"/>
        <c:majorTickMark val="none"/>
        <c:minorTickMark val="out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bg1"/>
                </a:solidFill>
                <a:latin typeface="Source Sans Pro" panose="020B0503030403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148156880"/>
        <c:crosses val="autoZero"/>
        <c:auto val="0"/>
        <c:lblOffset val="100"/>
        <c:baseTimeUnit val="days"/>
      </c:dateAx>
      <c:valAx>
        <c:axId val="1148156880"/>
        <c:scaling>
          <c:orientation val="minMax"/>
          <c:max val="2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2060"/>
                </a:solidFill>
                <a:latin typeface="Source Sans Pro" panose="020B0503030403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148154000"/>
        <c:crossesAt val="1"/>
        <c:crossBetween val="between"/>
      </c:valAx>
      <c:spPr>
        <a:noFill/>
        <a:ln w="25400">
          <a:noFill/>
        </a:ln>
        <a:effectLst/>
      </c:spPr>
    </c:plotArea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sz="10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0.72696</cdr:y>
    </cdr:from>
    <cdr:to>
      <cdr:x>0</cdr:x>
      <cdr:y>0.72696</cdr:y>
    </cdr:to>
    <cdr:grpSp>
      <cdr:nvGrpSpPr>
        <cdr:cNvPr id="8" name="Group 7">
          <a:extLst xmlns:a="http://schemas.openxmlformats.org/drawingml/2006/main">
            <a:ext uri="{FF2B5EF4-FFF2-40B4-BE49-F238E27FC236}">
              <a16:creationId xmlns:a16="http://schemas.microsoft.com/office/drawing/2014/main" id="{DD197667-44F3-4912-512D-2C874EC88602}"/>
            </a:ext>
          </a:extLst>
        </cdr:cNvPr>
        <cdr:cNvGrpSpPr/>
      </cdr:nvGrpSpPr>
      <cdr:grpSpPr>
        <a:xfrm xmlns:a="http://schemas.openxmlformats.org/drawingml/2006/main">
          <a:off x="0" y="1130045"/>
          <a:ext cx="0" cy="0"/>
          <a:chOff x="0" y="1130045"/>
          <a:chExt cx="0" cy="0"/>
        </a:xfrm>
      </cdr:grpSpPr>
    </cdr:grpSp>
  </cdr:relSizeAnchor>
  <cdr:relSizeAnchor xmlns:cdr="http://schemas.openxmlformats.org/drawingml/2006/chartDrawing">
    <cdr:from>
      <cdr:x>0.13584</cdr:x>
      <cdr:y>0.50305</cdr:y>
    </cdr:from>
    <cdr:to>
      <cdr:x>0.1516</cdr:x>
      <cdr:y>0.53254</cdr:y>
    </cdr:to>
    <cdr:sp macro="" textlink="">
      <cdr:nvSpPr>
        <cdr:cNvPr id="2" name="Isosceles Triangle 1">
          <a:extLst xmlns:a="http://schemas.openxmlformats.org/drawingml/2006/main">
            <a:ext uri="{FF2B5EF4-FFF2-40B4-BE49-F238E27FC236}">
              <a16:creationId xmlns:a16="http://schemas.microsoft.com/office/drawing/2014/main" id="{CAA133B3-2895-FF81-8215-BA4D15131947}"/>
            </a:ext>
          </a:extLst>
        </cdr:cNvPr>
        <cdr:cNvSpPr/>
      </cdr:nvSpPr>
      <cdr:spPr>
        <a:xfrm xmlns:a="http://schemas.openxmlformats.org/drawingml/2006/main">
          <a:off x="745273" y="1379967"/>
          <a:ext cx="86465" cy="80897"/>
        </a:xfrm>
        <a:prstGeom xmlns:a="http://schemas.openxmlformats.org/drawingml/2006/main" prst="triangle">
          <a:avLst/>
        </a:prstGeom>
        <a:solidFill xmlns:a="http://schemas.openxmlformats.org/drawingml/2006/main">
          <a:srgbClr val="C00000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E08CE4-B1CE-42D2-B8BA-D54346353D64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6CBF64-3A2C-4B69-B34F-2C22FFFC7F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837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38D009-F4AF-0908-518D-581B0B96A8E2}"/>
              </a:ext>
            </a:extLst>
          </p:cNvPr>
          <p:cNvSpPr/>
          <p:nvPr/>
        </p:nvSpPr>
        <p:spPr>
          <a:xfrm>
            <a:off x="3098492" y="1142546"/>
            <a:ext cx="8999913" cy="5409127"/>
          </a:xfrm>
          <a:prstGeom prst="rect">
            <a:avLst/>
          </a:prstGeom>
          <a:solidFill>
            <a:srgbClr val="F8F2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87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40ECD5A-5E07-C115-81DF-707FFB1DA88B}"/>
              </a:ext>
            </a:extLst>
          </p:cNvPr>
          <p:cNvSpPr/>
          <p:nvPr/>
        </p:nvSpPr>
        <p:spPr>
          <a:xfrm>
            <a:off x="0" y="1"/>
            <a:ext cx="12192000" cy="1077213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2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A8CD09-7B12-D555-84A9-AA9A65665EFF}"/>
              </a:ext>
            </a:extLst>
          </p:cNvPr>
          <p:cNvSpPr/>
          <p:nvPr/>
        </p:nvSpPr>
        <p:spPr>
          <a:xfrm>
            <a:off x="0" y="6625726"/>
            <a:ext cx="12192000" cy="232274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2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A7C93A-E4C1-ECF0-E01E-883962BEDC40}"/>
              </a:ext>
            </a:extLst>
          </p:cNvPr>
          <p:cNvSpPr/>
          <p:nvPr/>
        </p:nvSpPr>
        <p:spPr>
          <a:xfrm>
            <a:off x="0" y="0"/>
            <a:ext cx="12192000" cy="1062507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2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F396AB-968E-782A-3F8D-229C78C80EC9}"/>
              </a:ext>
            </a:extLst>
          </p:cNvPr>
          <p:cNvSpPr/>
          <p:nvPr/>
        </p:nvSpPr>
        <p:spPr>
          <a:xfrm>
            <a:off x="0" y="6625726"/>
            <a:ext cx="12192000" cy="232274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2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4893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4">
          <p15:clr>
            <a:srgbClr val="FBAE40"/>
          </p15:clr>
        </p15:guide>
        <p15:guide id="2" pos="7776">
          <p15:clr>
            <a:srgbClr val="FBAE40"/>
          </p15:clr>
        </p15:guide>
        <p15:guide id="3" pos="8256">
          <p15:clr>
            <a:srgbClr val="FBAE40"/>
          </p15:clr>
        </p15:guide>
        <p15:guide id="4" pos="15624">
          <p15:clr>
            <a:srgbClr val="FBAE40"/>
          </p15:clr>
        </p15:guide>
        <p15:guide id="5" pos="16056">
          <p15:clr>
            <a:srgbClr val="FBAE40"/>
          </p15:clr>
        </p15:guide>
        <p15:guide id="6" pos="23424">
          <p15:clr>
            <a:srgbClr val="FBAE40"/>
          </p15:clr>
        </p15:guide>
        <p15:guide id="7" pos="23880">
          <p15:clr>
            <a:srgbClr val="FBAE40"/>
          </p15:clr>
        </p15:guide>
        <p15:guide id="8" pos="31224">
          <p15:clr>
            <a:srgbClr val="FBAE40"/>
          </p15:clr>
        </p15:guide>
        <p15:guide id="9" orient="horz" pos="3384">
          <p15:clr>
            <a:srgbClr val="FBAE40"/>
          </p15:clr>
        </p15:guide>
        <p15:guide id="10" orient="horz" pos="3192">
          <p15:clr>
            <a:srgbClr val="FBAE40"/>
          </p15:clr>
        </p15:guide>
        <p15:guide id="11" orient="horz" pos="19752">
          <p15:clr>
            <a:srgbClr val="FBAE40"/>
          </p15:clr>
        </p15:guide>
        <p15:guide id="12" orient="horz" pos="19320">
          <p15:clr>
            <a:srgbClr val="FBAE40"/>
          </p15:clr>
        </p15:guide>
        <p15:guide id="13" orient="horz" pos="3624">
          <p15:clr>
            <a:srgbClr val="FBAE40"/>
          </p15:clr>
        </p15:guide>
        <p15:guide id="14" orient="horz" pos="1951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40ECD5A-5E07-C115-81DF-707FFB1DA88B}"/>
              </a:ext>
            </a:extLst>
          </p:cNvPr>
          <p:cNvSpPr/>
          <p:nvPr/>
        </p:nvSpPr>
        <p:spPr>
          <a:xfrm>
            <a:off x="0" y="1"/>
            <a:ext cx="12192000" cy="1077213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2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A8CD09-7B12-D555-84A9-AA9A65665EFF}"/>
              </a:ext>
            </a:extLst>
          </p:cNvPr>
          <p:cNvSpPr/>
          <p:nvPr/>
        </p:nvSpPr>
        <p:spPr>
          <a:xfrm>
            <a:off x="0" y="6625726"/>
            <a:ext cx="12192000" cy="232274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2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1523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86">
          <p15:clr>
            <a:srgbClr val="FBAE40"/>
          </p15:clr>
        </p15:guide>
        <p15:guide id="2" pos="7770">
          <p15:clr>
            <a:srgbClr val="FBAE40"/>
          </p15:clr>
        </p15:guide>
        <p15:guide id="3" pos="8345">
          <p15:clr>
            <a:srgbClr val="FBAE40"/>
          </p15:clr>
        </p15:guide>
        <p15:guide id="4" pos="15553">
          <p15:clr>
            <a:srgbClr val="FBAE40"/>
          </p15:clr>
        </p15:guide>
        <p15:guide id="5" pos="16128">
          <p15:clr>
            <a:srgbClr val="FBAE40"/>
          </p15:clr>
        </p15:guide>
        <p15:guide id="6" pos="23336">
          <p15:clr>
            <a:srgbClr val="FBAE40"/>
          </p15:clr>
        </p15:guide>
        <p15:guide id="7" pos="23911">
          <p15:clr>
            <a:srgbClr val="FBAE40"/>
          </p15:clr>
        </p15:guide>
        <p15:guide id="8" pos="31095">
          <p15:clr>
            <a:srgbClr val="FBAE40"/>
          </p15:clr>
        </p15:guide>
        <p15:guide id="9" orient="horz" pos="4044">
          <p15:clr>
            <a:srgbClr val="FBAE40"/>
          </p15:clr>
        </p15:guide>
        <p15:guide id="10" orient="horz" pos="3467">
          <p15:clr>
            <a:srgbClr val="FBAE40"/>
          </p15:clr>
        </p15:guide>
        <p15:guide id="11" orient="horz" pos="19747">
          <p15:clr>
            <a:srgbClr val="FBAE40"/>
          </p15:clr>
        </p15:guide>
        <p15:guide id="12" orient="horz" pos="1916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F7E4848-2528-7162-3158-BF54A15B6512}"/>
              </a:ext>
            </a:extLst>
          </p:cNvPr>
          <p:cNvSpPr/>
          <p:nvPr userDrawn="1"/>
        </p:nvSpPr>
        <p:spPr>
          <a:xfrm>
            <a:off x="0" y="0"/>
            <a:ext cx="12192000" cy="1097280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FA6CB2-BE82-3406-5D3B-5AB69546A567}"/>
              </a:ext>
            </a:extLst>
          </p:cNvPr>
          <p:cNvSpPr/>
          <p:nvPr userDrawn="1"/>
        </p:nvSpPr>
        <p:spPr>
          <a:xfrm>
            <a:off x="0" y="6583680"/>
            <a:ext cx="12192000" cy="274320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0193A8-9708-6788-C000-08D6CDE658D0}"/>
              </a:ext>
            </a:extLst>
          </p:cNvPr>
          <p:cNvSpPr/>
          <p:nvPr userDrawn="1"/>
        </p:nvSpPr>
        <p:spPr>
          <a:xfrm>
            <a:off x="4093081" y="1165897"/>
            <a:ext cx="8007478" cy="5332437"/>
          </a:xfrm>
          <a:prstGeom prst="rect">
            <a:avLst/>
          </a:prstGeom>
          <a:solidFill>
            <a:srgbClr val="F8F2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87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9801F0-9310-DD25-DB84-24600D6C5C1B}"/>
              </a:ext>
            </a:extLst>
          </p:cNvPr>
          <p:cNvSpPr/>
          <p:nvPr userDrawn="1"/>
        </p:nvSpPr>
        <p:spPr>
          <a:xfrm>
            <a:off x="91441" y="3780760"/>
            <a:ext cx="4003740" cy="2717574"/>
          </a:xfrm>
          <a:prstGeom prst="rect">
            <a:avLst/>
          </a:prstGeom>
          <a:solidFill>
            <a:srgbClr val="F8F2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87" dirty="0"/>
          </a:p>
        </p:txBody>
      </p:sp>
    </p:spTree>
    <p:extLst>
      <p:ext uri="{BB962C8B-B14F-4D97-AF65-F5344CB8AC3E}">
        <p14:creationId xmlns:p14="http://schemas.microsoft.com/office/powerpoint/2010/main" val="22459993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20">
          <p15:clr>
            <a:srgbClr val="FBAE40"/>
          </p15:clr>
        </p15:guide>
        <p15:guide id="2" pos="7560">
          <p15:clr>
            <a:srgbClr val="FBAE40"/>
          </p15:clr>
        </p15:guide>
        <p15:guide id="3" pos="5040">
          <p15:clr>
            <a:srgbClr val="FBAE40"/>
          </p15:clr>
        </p15:guide>
        <p15:guide id="4" pos="5160">
          <p15:clr>
            <a:srgbClr val="FBAE40"/>
          </p15:clr>
        </p15:guide>
        <p15:guide id="5" pos="2640">
          <p15:clr>
            <a:srgbClr val="FBAE40"/>
          </p15:clr>
        </p15:guide>
        <p15:guide id="6" pos="2520">
          <p15:clr>
            <a:srgbClr val="FBAE40"/>
          </p15:clr>
        </p15:guide>
        <p15:guide id="7" orient="horz" pos="4032">
          <p15:clr>
            <a:srgbClr val="FBAE40"/>
          </p15:clr>
        </p15:guide>
        <p15:guide id="8" orient="horz" pos="4152">
          <p15:clr>
            <a:srgbClr val="FBAE40"/>
          </p15:clr>
        </p15:guide>
        <p15:guide id="9" orient="horz" pos="696">
          <p15:clr>
            <a:srgbClr val="FBAE40"/>
          </p15:clr>
        </p15:guide>
        <p15:guide id="10" orient="horz" pos="79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4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4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4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377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</p:sldLayoutIdLst>
  <p:txStyles>
    <p:titleStyle>
      <a:lvl1pPr algn="l" defTabSz="796980" rtl="0" eaLnBrk="1" latinLnBrk="0" hangingPunct="1">
        <a:lnSpc>
          <a:spcPct val="90000"/>
        </a:lnSpc>
        <a:spcBef>
          <a:spcPct val="0"/>
        </a:spcBef>
        <a:buNone/>
        <a:defRPr sz="383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9245" indent="-199245" algn="l" defTabSz="796980" rtl="0" eaLnBrk="1" latinLnBrk="0" hangingPunct="1">
        <a:lnSpc>
          <a:spcPct val="90000"/>
        </a:lnSpc>
        <a:spcBef>
          <a:spcPts val="872"/>
        </a:spcBef>
        <a:buFont typeface="Arial" panose="020B0604020202020204" pitchFamily="34" charset="0"/>
        <a:buChar char="•"/>
        <a:defRPr sz="2441" kern="1200">
          <a:solidFill>
            <a:schemeClr val="tx1"/>
          </a:solidFill>
          <a:latin typeface="+mn-lt"/>
          <a:ea typeface="+mn-ea"/>
          <a:cs typeface="+mn-cs"/>
        </a:defRPr>
      </a:lvl1pPr>
      <a:lvl2pPr marL="597735" indent="-199245" algn="l" defTabSz="796980" rtl="0" eaLnBrk="1" latinLnBrk="0" hangingPunct="1">
        <a:lnSpc>
          <a:spcPct val="90000"/>
        </a:lnSpc>
        <a:spcBef>
          <a:spcPts val="436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2pPr>
      <a:lvl3pPr marL="996225" indent="-199245" algn="l" defTabSz="796980" rtl="0" eaLnBrk="1" latinLnBrk="0" hangingPunct="1">
        <a:lnSpc>
          <a:spcPct val="90000"/>
        </a:lnSpc>
        <a:spcBef>
          <a:spcPts val="436"/>
        </a:spcBef>
        <a:buFont typeface="Arial" panose="020B0604020202020204" pitchFamily="34" charset="0"/>
        <a:buChar char="•"/>
        <a:defRPr sz="1743" kern="1200">
          <a:solidFill>
            <a:schemeClr val="tx1"/>
          </a:solidFill>
          <a:latin typeface="+mn-lt"/>
          <a:ea typeface="+mn-ea"/>
          <a:cs typeface="+mn-cs"/>
        </a:defRPr>
      </a:lvl3pPr>
      <a:lvl4pPr marL="1394716" indent="-199245" algn="l" defTabSz="796980" rtl="0" eaLnBrk="1" latinLnBrk="0" hangingPunct="1">
        <a:lnSpc>
          <a:spcPct val="90000"/>
        </a:lnSpc>
        <a:spcBef>
          <a:spcPts val="436"/>
        </a:spcBef>
        <a:buFont typeface="Arial" panose="020B0604020202020204" pitchFamily="34" charset="0"/>
        <a:buChar char="•"/>
        <a:defRPr sz="1569" kern="1200">
          <a:solidFill>
            <a:schemeClr val="tx1"/>
          </a:solidFill>
          <a:latin typeface="+mn-lt"/>
          <a:ea typeface="+mn-ea"/>
          <a:cs typeface="+mn-cs"/>
        </a:defRPr>
      </a:lvl4pPr>
      <a:lvl5pPr marL="1793205" indent="-199245" algn="l" defTabSz="796980" rtl="0" eaLnBrk="1" latinLnBrk="0" hangingPunct="1">
        <a:lnSpc>
          <a:spcPct val="90000"/>
        </a:lnSpc>
        <a:spcBef>
          <a:spcPts val="436"/>
        </a:spcBef>
        <a:buFont typeface="Arial" panose="020B0604020202020204" pitchFamily="34" charset="0"/>
        <a:buChar char="•"/>
        <a:defRPr sz="1569" kern="1200">
          <a:solidFill>
            <a:schemeClr val="tx1"/>
          </a:solidFill>
          <a:latin typeface="+mn-lt"/>
          <a:ea typeface="+mn-ea"/>
          <a:cs typeface="+mn-cs"/>
        </a:defRPr>
      </a:lvl5pPr>
      <a:lvl6pPr marL="2191696" indent="-199245" algn="l" defTabSz="796980" rtl="0" eaLnBrk="1" latinLnBrk="0" hangingPunct="1">
        <a:lnSpc>
          <a:spcPct val="90000"/>
        </a:lnSpc>
        <a:spcBef>
          <a:spcPts val="436"/>
        </a:spcBef>
        <a:buFont typeface="Arial" panose="020B0604020202020204" pitchFamily="34" charset="0"/>
        <a:buChar char="•"/>
        <a:defRPr sz="1569" kern="1200">
          <a:solidFill>
            <a:schemeClr val="tx1"/>
          </a:solidFill>
          <a:latin typeface="+mn-lt"/>
          <a:ea typeface="+mn-ea"/>
          <a:cs typeface="+mn-cs"/>
        </a:defRPr>
      </a:lvl6pPr>
      <a:lvl7pPr marL="2590186" indent="-199245" algn="l" defTabSz="796980" rtl="0" eaLnBrk="1" latinLnBrk="0" hangingPunct="1">
        <a:lnSpc>
          <a:spcPct val="90000"/>
        </a:lnSpc>
        <a:spcBef>
          <a:spcPts val="436"/>
        </a:spcBef>
        <a:buFont typeface="Arial" panose="020B0604020202020204" pitchFamily="34" charset="0"/>
        <a:buChar char="•"/>
        <a:defRPr sz="1569" kern="1200">
          <a:solidFill>
            <a:schemeClr val="tx1"/>
          </a:solidFill>
          <a:latin typeface="+mn-lt"/>
          <a:ea typeface="+mn-ea"/>
          <a:cs typeface="+mn-cs"/>
        </a:defRPr>
      </a:lvl7pPr>
      <a:lvl8pPr marL="2988676" indent="-199245" algn="l" defTabSz="796980" rtl="0" eaLnBrk="1" latinLnBrk="0" hangingPunct="1">
        <a:lnSpc>
          <a:spcPct val="90000"/>
        </a:lnSpc>
        <a:spcBef>
          <a:spcPts val="436"/>
        </a:spcBef>
        <a:buFont typeface="Arial" panose="020B0604020202020204" pitchFamily="34" charset="0"/>
        <a:buChar char="•"/>
        <a:defRPr sz="1569" kern="1200">
          <a:solidFill>
            <a:schemeClr val="tx1"/>
          </a:solidFill>
          <a:latin typeface="+mn-lt"/>
          <a:ea typeface="+mn-ea"/>
          <a:cs typeface="+mn-cs"/>
        </a:defRPr>
      </a:lvl8pPr>
      <a:lvl9pPr marL="3387166" indent="-199245" algn="l" defTabSz="796980" rtl="0" eaLnBrk="1" latinLnBrk="0" hangingPunct="1">
        <a:lnSpc>
          <a:spcPct val="90000"/>
        </a:lnSpc>
        <a:spcBef>
          <a:spcPts val="436"/>
        </a:spcBef>
        <a:buFont typeface="Arial" panose="020B0604020202020204" pitchFamily="34" charset="0"/>
        <a:buChar char="•"/>
        <a:defRPr sz="15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96980" rtl="0" eaLnBrk="1" latinLnBrk="0" hangingPunct="1">
        <a:defRPr sz="1569" kern="1200">
          <a:solidFill>
            <a:schemeClr val="tx1"/>
          </a:solidFill>
          <a:latin typeface="+mn-lt"/>
          <a:ea typeface="+mn-ea"/>
          <a:cs typeface="+mn-cs"/>
        </a:defRPr>
      </a:lvl1pPr>
      <a:lvl2pPr marL="398490" algn="l" defTabSz="796980" rtl="0" eaLnBrk="1" latinLnBrk="0" hangingPunct="1">
        <a:defRPr sz="1569" kern="1200">
          <a:solidFill>
            <a:schemeClr val="tx1"/>
          </a:solidFill>
          <a:latin typeface="+mn-lt"/>
          <a:ea typeface="+mn-ea"/>
          <a:cs typeface="+mn-cs"/>
        </a:defRPr>
      </a:lvl2pPr>
      <a:lvl3pPr marL="796980" algn="l" defTabSz="796980" rtl="0" eaLnBrk="1" latinLnBrk="0" hangingPunct="1">
        <a:defRPr sz="1569" kern="1200">
          <a:solidFill>
            <a:schemeClr val="tx1"/>
          </a:solidFill>
          <a:latin typeface="+mn-lt"/>
          <a:ea typeface="+mn-ea"/>
          <a:cs typeface="+mn-cs"/>
        </a:defRPr>
      </a:lvl3pPr>
      <a:lvl4pPr marL="1195471" algn="l" defTabSz="796980" rtl="0" eaLnBrk="1" latinLnBrk="0" hangingPunct="1">
        <a:defRPr sz="1569" kern="1200">
          <a:solidFill>
            <a:schemeClr val="tx1"/>
          </a:solidFill>
          <a:latin typeface="+mn-lt"/>
          <a:ea typeface="+mn-ea"/>
          <a:cs typeface="+mn-cs"/>
        </a:defRPr>
      </a:lvl4pPr>
      <a:lvl5pPr marL="1593961" algn="l" defTabSz="796980" rtl="0" eaLnBrk="1" latinLnBrk="0" hangingPunct="1">
        <a:defRPr sz="1569" kern="1200">
          <a:solidFill>
            <a:schemeClr val="tx1"/>
          </a:solidFill>
          <a:latin typeface="+mn-lt"/>
          <a:ea typeface="+mn-ea"/>
          <a:cs typeface="+mn-cs"/>
        </a:defRPr>
      </a:lvl5pPr>
      <a:lvl6pPr marL="1992451" algn="l" defTabSz="796980" rtl="0" eaLnBrk="1" latinLnBrk="0" hangingPunct="1">
        <a:defRPr sz="1569" kern="1200">
          <a:solidFill>
            <a:schemeClr val="tx1"/>
          </a:solidFill>
          <a:latin typeface="+mn-lt"/>
          <a:ea typeface="+mn-ea"/>
          <a:cs typeface="+mn-cs"/>
        </a:defRPr>
      </a:lvl6pPr>
      <a:lvl7pPr marL="2390941" algn="l" defTabSz="796980" rtl="0" eaLnBrk="1" latinLnBrk="0" hangingPunct="1">
        <a:defRPr sz="1569" kern="1200">
          <a:solidFill>
            <a:schemeClr val="tx1"/>
          </a:solidFill>
          <a:latin typeface="+mn-lt"/>
          <a:ea typeface="+mn-ea"/>
          <a:cs typeface="+mn-cs"/>
        </a:defRPr>
      </a:lvl7pPr>
      <a:lvl8pPr marL="2789431" algn="l" defTabSz="796980" rtl="0" eaLnBrk="1" latinLnBrk="0" hangingPunct="1">
        <a:defRPr sz="1569" kern="1200">
          <a:solidFill>
            <a:schemeClr val="tx1"/>
          </a:solidFill>
          <a:latin typeface="+mn-lt"/>
          <a:ea typeface="+mn-ea"/>
          <a:cs typeface="+mn-cs"/>
        </a:defRPr>
      </a:lvl8pPr>
      <a:lvl9pPr marL="3187921" algn="l" defTabSz="796980" rtl="0" eaLnBrk="1" latinLnBrk="0" hangingPunct="1">
        <a:defRPr sz="15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51FD0-6031-AFDB-F5A7-F822DD06F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Rectangle 121">
            <a:extLst>
              <a:ext uri="{FF2B5EF4-FFF2-40B4-BE49-F238E27FC236}">
                <a16:creationId xmlns:a16="http://schemas.microsoft.com/office/drawing/2014/main" id="{3F089AEA-6694-59AD-AE79-415B50875363}"/>
              </a:ext>
            </a:extLst>
          </p:cNvPr>
          <p:cNvSpPr/>
          <p:nvPr/>
        </p:nvSpPr>
        <p:spPr>
          <a:xfrm>
            <a:off x="4193958" y="2766728"/>
            <a:ext cx="3794760" cy="352044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7143" tIns="66857" rIns="257143" bIns="154286" rtlCol="0" anchor="b"/>
          <a:lstStyle/>
          <a:p>
            <a:pPr marR="22810"/>
            <a:endParaRPr lang="en-US" sz="1400" spc="-15" dirty="0">
              <a:solidFill>
                <a:schemeClr val="accent4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4292682-4433-8C6C-0E3C-43D5942A42DF}"/>
              </a:ext>
            </a:extLst>
          </p:cNvPr>
          <p:cNvSpPr/>
          <p:nvPr/>
        </p:nvSpPr>
        <p:spPr>
          <a:xfrm>
            <a:off x="8197602" y="5825690"/>
            <a:ext cx="3794760" cy="5770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0" rtlCol="0" anchor="t">
            <a:spAutoFit/>
          </a:bodyPr>
          <a:lstStyle/>
          <a:p>
            <a:pPr>
              <a:spcAft>
                <a:spcPts val="300"/>
              </a:spcAft>
            </a:pPr>
            <a:r>
              <a:rPr lang="en-US" sz="80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Disclosure</a:t>
            </a:r>
          </a:p>
          <a:p>
            <a:r>
              <a:rPr lang="en-US" sz="8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The authors declare no potential conflicts of interest. Writing and editorial support were provided by Meredith Rogers, MS, CMPP, of The Lockwood Group (Stamford, CT, USA), funded by Geron Corporation.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8D31F5-439B-AC97-5EFE-9905CFED29EC}"/>
              </a:ext>
            </a:extLst>
          </p:cNvPr>
          <p:cNvSpPr/>
          <p:nvPr/>
        </p:nvSpPr>
        <p:spPr>
          <a:xfrm>
            <a:off x="189837" y="103607"/>
            <a:ext cx="10851752" cy="89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>
              <a:spcAft>
                <a:spcPts val="300"/>
              </a:spcAft>
            </a:pPr>
            <a:r>
              <a:rPr lang="en-US" sz="16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Profound and Rapid Symptomatic Relief and Sustained Red Blood Cell Transfusion Independence With </a:t>
            </a:r>
            <a:r>
              <a:rPr lang="en-US" sz="1600" b="1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Imetelstat</a:t>
            </a:r>
            <a:r>
              <a:rPr lang="en-US" sz="16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: </a:t>
            </a:r>
            <a:br>
              <a:rPr lang="en-US" sz="1600" b="1" dirty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16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a Case Report of a Patient With Lower-Risk Myelodysplastic Syndromes</a:t>
            </a:r>
            <a:endParaRPr lang="en-US" sz="1600" b="1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/>
            </a:endParaRPr>
          </a:p>
          <a:p>
            <a:pPr>
              <a:spcAft>
                <a:spcPts val="300"/>
              </a:spcAft>
            </a:pPr>
            <a:r>
              <a:rPr lang="en-US" sz="1000" noProof="0" dirty="0">
                <a:latin typeface="Source Sans Pro" panose="020B0503030403020204" pitchFamily="34" charset="0"/>
                <a:ea typeface="Source Sans Pro" panose="020B0503030403020204" pitchFamily="34" charset="0"/>
              </a:rPr>
              <a:t>Waqas</a:t>
            </a:r>
            <a:r>
              <a:rPr lang="pt-BR" sz="1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pt-BR" sz="10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Jehangir</a:t>
            </a:r>
            <a:r>
              <a:rPr lang="pt-BR" sz="1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, MD,</a:t>
            </a:r>
            <a:r>
              <a:rPr lang="pt-BR" sz="1000" baseline="30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1</a:t>
            </a:r>
            <a:r>
              <a:rPr lang="pt-BR" sz="1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Jessica </a:t>
            </a:r>
            <a:r>
              <a:rPr lang="pt-BR" sz="10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Slaba</a:t>
            </a:r>
            <a:r>
              <a:rPr lang="pt-BR" sz="1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, NP</a:t>
            </a:r>
            <a:r>
              <a:rPr lang="pt-BR" sz="1000" baseline="30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1</a:t>
            </a:r>
            <a:endParaRPr lang="en-US" sz="10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>
              <a:spcAft>
                <a:spcPts val="300"/>
              </a:spcAft>
            </a:pPr>
            <a:r>
              <a:rPr lang="en-US" sz="800" baseline="30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1</a:t>
            </a:r>
            <a:r>
              <a:rPr lang="en-US" sz="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Avera Medical Group Hematology, Transplant &amp; Cellular Therapy, Sioux Falls, SD, USA</a:t>
            </a:r>
            <a:endParaRPr lang="en-US" sz="500" b="1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50C9B9-E286-9D3F-BB28-0193D60F2DD9}"/>
              </a:ext>
            </a:extLst>
          </p:cNvPr>
          <p:cNvSpPr/>
          <p:nvPr/>
        </p:nvSpPr>
        <p:spPr>
          <a:xfrm>
            <a:off x="8197602" y="5219011"/>
            <a:ext cx="3794760" cy="5770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0" rtlCol="0" anchor="t">
            <a:spAutoFit/>
          </a:bodyPr>
          <a:lstStyle/>
          <a:p>
            <a:pPr>
              <a:spcAft>
                <a:spcPts val="300"/>
              </a:spcAft>
            </a:pPr>
            <a:r>
              <a:rPr lang="en-US" sz="80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References</a:t>
            </a:r>
          </a:p>
          <a:p>
            <a:pPr marL="136525" indent="-136525">
              <a:buAutoNum type="arabicPeriod"/>
            </a:pPr>
            <a:r>
              <a:rPr lang="en-US" sz="8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Greenberg PL, et al. </a:t>
            </a:r>
            <a:r>
              <a:rPr lang="en-US" sz="800" i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Hematology Am Soc Hematol Educ Program</a:t>
            </a:r>
            <a:r>
              <a:rPr lang="en-US" sz="8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.</a:t>
            </a:r>
            <a:r>
              <a:rPr lang="en-US" sz="800" i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 </a:t>
            </a:r>
            <a:r>
              <a:rPr lang="en-US" sz="8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2002;2002:136-161.</a:t>
            </a:r>
          </a:p>
          <a:p>
            <a:pPr marL="136525" indent="-136525">
              <a:buAutoNum type="arabicPeriod"/>
            </a:pPr>
            <a:r>
              <a:rPr lang="en-US" sz="8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Rozema J, et al. </a:t>
            </a:r>
            <a:r>
              <a:rPr lang="en-US" sz="800" i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Transfusion</a:t>
            </a:r>
            <a:r>
              <a:rPr lang="en-US" sz="8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. 2021;61(10):2877-2884.</a:t>
            </a:r>
          </a:p>
          <a:p>
            <a:pPr marL="136525" indent="-136525">
              <a:buAutoNum type="arabicPeriod"/>
            </a:pPr>
            <a:r>
              <a:rPr lang="en-US" sz="8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Balducci L. </a:t>
            </a:r>
            <a:r>
              <a:rPr lang="en-US" sz="800" i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Cancer</a:t>
            </a:r>
            <a:r>
              <a:rPr lang="en-US" sz="8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. 2006;106(10):2087-2094.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EDC045-90EB-84D0-2B1F-5EEA3EC509C4}"/>
              </a:ext>
            </a:extLst>
          </p:cNvPr>
          <p:cNvSpPr/>
          <p:nvPr/>
        </p:nvSpPr>
        <p:spPr>
          <a:xfrm>
            <a:off x="8197602" y="4479623"/>
            <a:ext cx="3794760" cy="733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t">
            <a:spAutoFit/>
          </a:bodyPr>
          <a:lstStyle/>
          <a:p>
            <a:pPr marL="137160" indent="-13716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8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Within 1 month of starting imetelstat after luspatercept failure, this patient had a positive, robust, and rapid improvement in Hb and QOL</a:t>
            </a:r>
          </a:p>
          <a:p>
            <a:pPr marL="137160" indent="-13716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8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This single-patient case report highlights the importance of symptom assessment, patient-reported outcomes, and patient-centered care alongside RBC-TI when evaluating treatment success in LR-MDS</a:t>
            </a:r>
          </a:p>
        </p:txBody>
      </p:sp>
      <p:sp>
        <p:nvSpPr>
          <p:cNvPr id="14" name="Rectangle: Single Corner Rounded 14">
            <a:extLst>
              <a:ext uri="{FF2B5EF4-FFF2-40B4-BE49-F238E27FC236}">
                <a16:creationId xmlns:a16="http://schemas.microsoft.com/office/drawing/2014/main" id="{EAD62487-121A-1A84-E24A-92FA91983AF3}"/>
              </a:ext>
            </a:extLst>
          </p:cNvPr>
          <p:cNvSpPr/>
          <p:nvPr/>
        </p:nvSpPr>
        <p:spPr>
          <a:xfrm>
            <a:off x="8197602" y="4207322"/>
            <a:ext cx="3794760" cy="274320"/>
          </a:xfrm>
          <a:prstGeom prst="rect">
            <a:avLst/>
          </a:prstGeom>
          <a:solidFill>
            <a:srgbClr val="F94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Discussion</a:t>
            </a:r>
          </a:p>
        </p:txBody>
      </p:sp>
      <p:sp>
        <p:nvSpPr>
          <p:cNvPr id="158" name="Rectangle: Single Corner Rounded 7">
            <a:extLst>
              <a:ext uri="{FF2B5EF4-FFF2-40B4-BE49-F238E27FC236}">
                <a16:creationId xmlns:a16="http://schemas.microsoft.com/office/drawing/2014/main" id="{6840C8E7-DF3D-7ADA-A685-DE772D5FA080}"/>
              </a:ext>
            </a:extLst>
          </p:cNvPr>
          <p:cNvSpPr/>
          <p:nvPr/>
        </p:nvSpPr>
        <p:spPr>
          <a:xfrm>
            <a:off x="199077" y="3869015"/>
            <a:ext cx="3794760" cy="2743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Treatment Course (Figure 1)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A9AD7362-3598-EAA6-B804-D5B87C88A947}"/>
              </a:ext>
            </a:extLst>
          </p:cNvPr>
          <p:cNvSpPr/>
          <p:nvPr/>
        </p:nvSpPr>
        <p:spPr>
          <a:xfrm>
            <a:off x="199077" y="4104666"/>
            <a:ext cx="3840480" cy="8822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t">
            <a:spAutoFit/>
          </a:bodyPr>
          <a:lstStyle/>
          <a:p>
            <a:pPr marL="137160" indent="-13716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8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Patient initiated first-line </a:t>
            </a:r>
            <a:r>
              <a:rPr lang="en-US" sz="800" dirty="0" err="1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luspatercept</a:t>
            </a:r>
            <a:r>
              <a:rPr lang="en-US" sz="8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but remained RBC transfusion-dependent despite stepwise dose increases, with 6 transfusions (8 units total) over the course of 5 months </a:t>
            </a:r>
          </a:p>
          <a:p>
            <a:pPr marL="274320" indent="-137160">
              <a:spcAft>
                <a:spcPts val="200"/>
              </a:spcAft>
              <a:buFont typeface="Arial" panose="020B0604020202020204" pitchFamily="34" charset="0"/>
              <a:buChar char="–"/>
            </a:pPr>
            <a:r>
              <a:rPr lang="en-US" sz="8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He discontinued luspatercept after 7 cycles</a:t>
            </a:r>
          </a:p>
          <a:p>
            <a:pPr marL="137160" indent="-13716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8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He initiated 7.1 mg/kg imetelstat by intravenous infusion every 4 weeks for 9 cycles, discontinuing due to worsening cytopenias and disease progression</a:t>
            </a:r>
          </a:p>
        </p:txBody>
      </p:sp>
      <p:sp>
        <p:nvSpPr>
          <p:cNvPr id="174" name="Rectangle: Single Corner Rounded 7">
            <a:extLst>
              <a:ext uri="{FF2B5EF4-FFF2-40B4-BE49-F238E27FC236}">
                <a16:creationId xmlns:a16="http://schemas.microsoft.com/office/drawing/2014/main" id="{8960F0B5-D6A7-5F25-87F4-1CE9C2E490A1}"/>
              </a:ext>
            </a:extLst>
          </p:cNvPr>
          <p:cNvSpPr/>
          <p:nvPr/>
        </p:nvSpPr>
        <p:spPr>
          <a:xfrm>
            <a:off x="4200625" y="1266623"/>
            <a:ext cx="3794760" cy="27432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Outcomes With Imetelstat</a:t>
            </a: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DA93D4B7-3686-EFDC-77FC-2A74B22B04A9}"/>
              </a:ext>
            </a:extLst>
          </p:cNvPr>
          <p:cNvSpPr/>
          <p:nvPr/>
        </p:nvSpPr>
        <p:spPr>
          <a:xfrm>
            <a:off x="4200625" y="1545055"/>
            <a:ext cx="3794760" cy="10172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t">
            <a:spAutoFit/>
          </a:bodyPr>
          <a:lstStyle/>
          <a:p>
            <a:pPr>
              <a:lnSpc>
                <a:spcPct val="95000"/>
              </a:lnSpc>
              <a:spcAft>
                <a:spcPts val="200"/>
              </a:spcAft>
            </a:pPr>
            <a:r>
              <a:rPr lang="en-US" sz="100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Efficacy</a:t>
            </a:r>
            <a:r>
              <a:rPr lang="en-US" sz="1000" b="1" i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100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(Figure 2)</a:t>
            </a:r>
          </a:p>
          <a:p>
            <a:pPr marL="137160" indent="-137160">
              <a:lnSpc>
                <a:spcPct val="95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8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2 RBC transfusions early in his treatment (2 units during cycle 1, and 1 unit during cycle 2) </a:t>
            </a:r>
          </a:p>
          <a:p>
            <a:pPr marL="137160" indent="-137160">
              <a:lnSpc>
                <a:spcPct val="95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8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Hb levels increased shortly after starting imetelstat, peaking at 14.4 g/dL on cycle 4. Improvement was sustained thereafter, with an Hb mean (range) of 8.2 g/dL (6.7-8.1). Results were maintained in the absence of RBC transfusions</a:t>
            </a:r>
          </a:p>
          <a:p>
            <a:pPr marL="137160" indent="-137160">
              <a:lnSpc>
                <a:spcPct val="95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8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Treatment duration was ~36 weeks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03373DD0-5A4C-9AEF-87D7-E5DB4C683FEA}"/>
              </a:ext>
            </a:extLst>
          </p:cNvPr>
          <p:cNvSpPr txBox="1"/>
          <p:nvPr/>
        </p:nvSpPr>
        <p:spPr>
          <a:xfrm>
            <a:off x="190314" y="4948918"/>
            <a:ext cx="3794760" cy="200055"/>
          </a:xfrm>
          <a:prstGeom prst="rect">
            <a:avLst/>
          </a:prstGeom>
          <a:noFill/>
        </p:spPr>
        <p:txBody>
          <a:bodyPr wrap="square" lIns="0" tIns="0" rIns="0" bIns="45720">
            <a:spAutoFit/>
          </a:bodyPr>
          <a:lstStyle/>
          <a:p>
            <a:r>
              <a:rPr lang="en-US" sz="1000" b="1" dirty="0">
                <a:solidFill>
                  <a:schemeClr val="accent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Figure 1. </a:t>
            </a:r>
            <a:r>
              <a:rPr lang="en-US" sz="100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</a:t>
            </a:r>
            <a:r>
              <a:rPr lang="en-US" sz="1000" b="1" dirty="0">
                <a:solidFill>
                  <a:schemeClr val="accent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reatment Journey</a:t>
            </a:r>
            <a:endParaRPr lang="en-US" sz="1400" b="1" dirty="0">
              <a:solidFill>
                <a:schemeClr val="accent4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CC43F9E-6328-36CC-C2FF-828E427A8F0D}"/>
              </a:ext>
            </a:extLst>
          </p:cNvPr>
          <p:cNvCxnSpPr>
            <a:cxnSpLocks/>
          </p:cNvCxnSpPr>
          <p:nvPr/>
        </p:nvCxnSpPr>
        <p:spPr>
          <a:xfrm>
            <a:off x="8197602" y="6020413"/>
            <a:ext cx="3794760" cy="0"/>
          </a:xfrm>
          <a:prstGeom prst="line">
            <a:avLst/>
          </a:prstGeom>
          <a:noFill/>
          <a:ln w="12700" cap="flat" cmpd="sng" algn="ctr">
            <a:solidFill>
              <a:srgbClr val="003B5C"/>
            </a:solidFill>
            <a:prstDash val="solid"/>
            <a:miter lim="800000"/>
          </a:ln>
          <a:effectLst/>
        </p:spPr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13AA867B-FA0C-E011-D06D-7FEFE96F6FEC}"/>
              </a:ext>
            </a:extLst>
          </p:cNvPr>
          <p:cNvSpPr txBox="1"/>
          <p:nvPr/>
        </p:nvSpPr>
        <p:spPr>
          <a:xfrm>
            <a:off x="8201442" y="2875753"/>
            <a:ext cx="3794760" cy="246221"/>
          </a:xfrm>
          <a:prstGeom prst="rect">
            <a:avLst/>
          </a:prstGeom>
          <a:noFill/>
        </p:spPr>
        <p:txBody>
          <a:bodyPr wrap="square" lIns="0" tIns="45720" rIns="0" bIns="45720">
            <a:spAutoFit/>
          </a:bodyPr>
          <a:lstStyle/>
          <a:p>
            <a:r>
              <a:rPr lang="en-US" sz="1000" b="1" dirty="0">
                <a:solidFill>
                  <a:schemeClr val="accent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Table  1.</a:t>
            </a:r>
            <a:r>
              <a:rPr lang="en-US" sz="1000" dirty="0">
                <a:solidFill>
                  <a:schemeClr val="accent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1000" b="1" dirty="0">
                <a:solidFill>
                  <a:schemeClr val="accent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Change From Baseline in VAF With Imetelstat Treatment</a:t>
            </a:r>
            <a:endParaRPr lang="en-US" sz="1400" b="1" dirty="0">
              <a:solidFill>
                <a:schemeClr val="accent4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8C2352E0-F12E-2F6B-2810-46D8D329AF0A}"/>
              </a:ext>
            </a:extLst>
          </p:cNvPr>
          <p:cNvSpPr txBox="1"/>
          <p:nvPr/>
        </p:nvSpPr>
        <p:spPr>
          <a:xfrm>
            <a:off x="4193958" y="2559538"/>
            <a:ext cx="3794760" cy="200055"/>
          </a:xfrm>
          <a:prstGeom prst="rect">
            <a:avLst/>
          </a:prstGeom>
          <a:noFill/>
        </p:spPr>
        <p:txBody>
          <a:bodyPr wrap="square" lIns="0" tIns="0" rIns="0" bIns="45720">
            <a:spAutoFit/>
          </a:bodyPr>
          <a:lstStyle/>
          <a:p>
            <a:r>
              <a:rPr lang="en-US" sz="1000" b="1" dirty="0">
                <a:solidFill>
                  <a:schemeClr val="accent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Figure 2. Hematology Levels Over Time and by Treatment</a:t>
            </a:r>
            <a:endParaRPr lang="en-US" sz="1400" b="1" dirty="0">
              <a:solidFill>
                <a:schemeClr val="accent4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9FAD7D18-40F8-C8B9-B458-8BE36E6C0415}"/>
              </a:ext>
            </a:extLst>
          </p:cNvPr>
          <p:cNvCxnSpPr>
            <a:cxnSpLocks/>
          </p:cNvCxnSpPr>
          <p:nvPr/>
        </p:nvCxnSpPr>
        <p:spPr>
          <a:xfrm>
            <a:off x="8197602" y="5402135"/>
            <a:ext cx="3794760" cy="0"/>
          </a:xfrm>
          <a:prstGeom prst="line">
            <a:avLst/>
          </a:prstGeom>
          <a:noFill/>
          <a:ln w="12700" cap="flat" cmpd="sng" algn="ctr">
            <a:solidFill>
              <a:srgbClr val="003B5C"/>
            </a:solidFill>
            <a:prstDash val="solid"/>
            <a:miter lim="800000"/>
          </a:ln>
          <a:effectLst/>
        </p:spPr>
      </p:cxn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8C9D50DB-18CA-85E2-82A5-0A7BE1DDEE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1309579"/>
              </p:ext>
            </p:extLst>
          </p:nvPr>
        </p:nvGraphicFramePr>
        <p:xfrm>
          <a:off x="8201442" y="3132200"/>
          <a:ext cx="3793365" cy="83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7280">
                  <a:extLst>
                    <a:ext uri="{9D8B030D-6E8A-4147-A177-3AD203B41FA5}">
                      <a16:colId xmlns:a16="http://schemas.microsoft.com/office/drawing/2014/main" val="2605195400"/>
                    </a:ext>
                  </a:extLst>
                </a:gridCol>
                <a:gridCol w="898695">
                  <a:extLst>
                    <a:ext uri="{9D8B030D-6E8A-4147-A177-3AD203B41FA5}">
                      <a16:colId xmlns:a16="http://schemas.microsoft.com/office/drawing/2014/main" val="2458529925"/>
                    </a:ext>
                  </a:extLst>
                </a:gridCol>
                <a:gridCol w="898695">
                  <a:extLst>
                    <a:ext uri="{9D8B030D-6E8A-4147-A177-3AD203B41FA5}">
                      <a16:colId xmlns:a16="http://schemas.microsoft.com/office/drawing/2014/main" val="3848740528"/>
                    </a:ext>
                  </a:extLst>
                </a:gridCol>
                <a:gridCol w="898695">
                  <a:extLst>
                    <a:ext uri="{9D8B030D-6E8A-4147-A177-3AD203B41FA5}">
                      <a16:colId xmlns:a16="http://schemas.microsoft.com/office/drawing/2014/main" val="614679553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Gene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Baseline VAF, %</a:t>
                      </a:r>
                    </a:p>
                  </a:txBody>
                  <a:tcPr marT="0" marB="0"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C9D23 VAF, %</a:t>
                      </a:r>
                    </a:p>
                  </a:txBody>
                  <a:tcPr marT="0" marB="0"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Difference</a:t>
                      </a:r>
                      <a:r>
                        <a:rPr lang="en-US" sz="800" baseline="300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</a:t>
                      </a:r>
                    </a:p>
                  </a:txBody>
                  <a:tcPr marT="0" marB="0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62599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800" i="1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ASXL1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32.6</a:t>
                      </a:r>
                    </a:p>
                  </a:txBody>
                  <a:tcPr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32.5</a:t>
                      </a:r>
                    </a:p>
                  </a:txBody>
                  <a:tcPr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−</a:t>
                      </a:r>
                      <a:r>
                        <a:rPr lang="en-US" sz="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0.1</a:t>
                      </a:r>
                    </a:p>
                  </a:txBody>
                  <a:tcPr marT="0" marB="0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007597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800" i="1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STAG2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76.6</a:t>
                      </a:r>
                    </a:p>
                  </a:txBody>
                  <a:tcPr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7.2</a:t>
                      </a:r>
                    </a:p>
                  </a:txBody>
                  <a:tcPr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−</a:t>
                      </a:r>
                      <a:r>
                        <a:rPr lang="en-US" sz="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69.4</a:t>
                      </a:r>
                    </a:p>
                  </a:txBody>
                  <a:tcPr marT="0" marB="0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471632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800" i="1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TET2 (Gly1154Asp)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40.3</a:t>
                      </a:r>
                    </a:p>
                  </a:txBody>
                  <a:tcPr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3.1</a:t>
                      </a:r>
                    </a:p>
                  </a:txBody>
                  <a:tcPr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−</a:t>
                      </a:r>
                      <a:r>
                        <a:rPr lang="en-US" sz="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37.1</a:t>
                      </a:r>
                    </a:p>
                  </a:txBody>
                  <a:tcPr marT="0" marB="0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027472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800" i="1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TET2 (Ser1369Leu)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44.3</a:t>
                      </a:r>
                    </a:p>
                  </a:txBody>
                  <a:tcPr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21.2</a:t>
                      </a:r>
                    </a:p>
                  </a:txBody>
                  <a:tcPr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−</a:t>
                      </a:r>
                      <a:r>
                        <a:rPr lang="en-US" sz="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23.1</a:t>
                      </a:r>
                    </a:p>
                  </a:txBody>
                  <a:tcPr marT="0" marB="0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66817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800" i="1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ZRSR2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87.1</a:t>
                      </a:r>
                    </a:p>
                  </a:txBody>
                  <a:tcPr marT="0" marB="0" anchor="ctr"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43.0</a:t>
                      </a:r>
                    </a:p>
                  </a:txBody>
                  <a:tcPr marT="0" marB="0" anchor="ctr"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−</a:t>
                      </a:r>
                      <a:r>
                        <a:rPr lang="en-US" sz="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44.1</a:t>
                      </a:r>
                    </a:p>
                  </a:txBody>
                  <a:tcPr marT="0" marB="0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2635857"/>
                  </a:ext>
                </a:extLst>
              </a:tr>
            </a:tbl>
          </a:graphicData>
        </a:graphic>
      </p:graphicFrame>
      <p:pic>
        <p:nvPicPr>
          <p:cNvPr id="24" name="Picture 23">
            <a:extLst>
              <a:ext uri="{FF2B5EF4-FFF2-40B4-BE49-F238E27FC236}">
                <a16:creationId xmlns:a16="http://schemas.microsoft.com/office/drawing/2014/main" id="{05C8AEB9-0D58-A17F-F74C-4C0630EF36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0842" y="182880"/>
            <a:ext cx="731520" cy="731520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3F1B9925-98E2-D15C-AD41-F0FBD9720A35}"/>
              </a:ext>
            </a:extLst>
          </p:cNvPr>
          <p:cNvSpPr txBox="1"/>
          <p:nvPr/>
        </p:nvSpPr>
        <p:spPr>
          <a:xfrm>
            <a:off x="199077" y="6287719"/>
            <a:ext cx="3794760" cy="115416"/>
          </a:xfrm>
          <a:prstGeom prst="rect">
            <a:avLst/>
          </a:prstGeom>
          <a:noFill/>
        </p:spPr>
        <p:txBody>
          <a:bodyPr wrap="square" l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q3w, every 3 weeks; q4w, every 4 weeks.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20D98BC-2E5E-095B-74F2-A17122A7BA3F}"/>
              </a:ext>
            </a:extLst>
          </p:cNvPr>
          <p:cNvSpPr txBox="1"/>
          <p:nvPr/>
        </p:nvSpPr>
        <p:spPr>
          <a:xfrm>
            <a:off x="8201442" y="3978910"/>
            <a:ext cx="3794760" cy="184666"/>
          </a:xfrm>
          <a:prstGeom prst="rect">
            <a:avLst/>
          </a:prstGeom>
          <a:noFill/>
        </p:spPr>
        <p:txBody>
          <a:bodyPr wrap="square" lIns="0" tIns="45720" rIns="0" bIns="0">
            <a:spAutoFit/>
          </a:bodyPr>
          <a:lstStyle/>
          <a:p>
            <a:pPr lvl="0">
              <a:lnSpc>
                <a:spcPct val="90000"/>
              </a:lnSpc>
              <a:defRPr/>
            </a:pPr>
            <a:r>
              <a:rPr lang="en-US" sz="5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C, cycle; D, day; VAF, variant allele frequency.</a:t>
            </a:r>
          </a:p>
          <a:p>
            <a:pPr>
              <a:lnSpc>
                <a:spcPct val="90000"/>
              </a:lnSpc>
            </a:pPr>
            <a:r>
              <a:rPr lang="en-US" sz="500" baseline="30000" dirty="0" err="1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</a:t>
            </a:r>
            <a:r>
              <a:rPr lang="en-US" sz="500" dirty="0" err="1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Change</a:t>
            </a:r>
            <a:r>
              <a:rPr lang="en-US" sz="5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between baseline and C9D23 VAF assessment for each mutation.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3765D3E-95FC-21CF-9550-3000267C0E39}"/>
              </a:ext>
            </a:extLst>
          </p:cNvPr>
          <p:cNvSpPr/>
          <p:nvPr/>
        </p:nvSpPr>
        <p:spPr>
          <a:xfrm>
            <a:off x="199076" y="5104868"/>
            <a:ext cx="3794760" cy="118510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7143" tIns="66857" rIns="257143" bIns="154286" rtlCol="0" anchor="b"/>
          <a:lstStyle/>
          <a:p>
            <a:pPr marR="22810"/>
            <a:endParaRPr lang="en-US" sz="1400" spc="-15" dirty="0">
              <a:solidFill>
                <a:schemeClr val="accent4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D793C018-C047-4F10-0B69-E89452E21CAE}"/>
              </a:ext>
            </a:extLst>
          </p:cNvPr>
          <p:cNvSpPr txBox="1">
            <a:spLocks/>
          </p:cNvSpPr>
          <p:nvPr/>
        </p:nvSpPr>
        <p:spPr>
          <a:xfrm>
            <a:off x="199076" y="6659285"/>
            <a:ext cx="468788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Presented at the NCODA 2026 International Fall Summit; October 28-30, 2026; Orlando, FL, USA</a:t>
            </a:r>
          </a:p>
        </p:txBody>
      </p:sp>
      <p:sp>
        <p:nvSpPr>
          <p:cNvPr id="33" name="Date Placeholder 3">
            <a:extLst>
              <a:ext uri="{FF2B5EF4-FFF2-40B4-BE49-F238E27FC236}">
                <a16:creationId xmlns:a16="http://schemas.microsoft.com/office/drawing/2014/main" id="{B412C05A-D6D8-7E95-C5FD-149129F1B6BF}"/>
              </a:ext>
            </a:extLst>
          </p:cNvPr>
          <p:cNvSpPr txBox="1">
            <a:spLocks/>
          </p:cNvSpPr>
          <p:nvPr/>
        </p:nvSpPr>
        <p:spPr>
          <a:xfrm>
            <a:off x="10172028" y="6659285"/>
            <a:ext cx="1828800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Contact information: Medinfo@geron.com</a:t>
            </a:r>
            <a:endParaRPr lang="en-US" sz="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grpSp>
        <p:nvGrpSpPr>
          <p:cNvPr id="346" name="Group 345">
            <a:extLst>
              <a:ext uri="{FF2B5EF4-FFF2-40B4-BE49-F238E27FC236}">
                <a16:creationId xmlns:a16="http://schemas.microsoft.com/office/drawing/2014/main" id="{315A472F-C357-0277-E50F-D943E71DE205}"/>
              </a:ext>
            </a:extLst>
          </p:cNvPr>
          <p:cNvGrpSpPr/>
          <p:nvPr/>
        </p:nvGrpSpPr>
        <p:grpSpPr>
          <a:xfrm>
            <a:off x="4310338" y="2862715"/>
            <a:ext cx="541746" cy="107722"/>
            <a:chOff x="4282809" y="1569622"/>
            <a:chExt cx="541746" cy="107722"/>
          </a:xfrm>
        </p:grpSpPr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042D0469-DAC7-5E61-7CDB-CD5FAE01E193}"/>
                </a:ext>
              </a:extLst>
            </p:cNvPr>
            <p:cNvSpPr/>
            <p:nvPr/>
          </p:nvSpPr>
          <p:spPr>
            <a:xfrm>
              <a:off x="4282809" y="1577763"/>
              <a:ext cx="137160" cy="91440"/>
            </a:xfrm>
            <a:prstGeom prst="rect">
              <a:avLst/>
            </a:prstGeom>
            <a:solidFill>
              <a:srgbClr val="FFF8E5"/>
            </a:solidFill>
            <a:ln w="12700" cap="flat" cmpd="sng" algn="ctr">
              <a:solidFill>
                <a:srgbClr val="156082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0" cap="none" spc="0" normalizeH="0" baseline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Source Sans Pro" panose="020B0503030403020204" pitchFamily="34" charset="0"/>
              </a:endParaRP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CA07AEC1-1BFE-0B55-92E9-4624B654A70F}"/>
                </a:ext>
              </a:extLst>
            </p:cNvPr>
            <p:cNvSpPr txBox="1"/>
            <p:nvPr/>
          </p:nvSpPr>
          <p:spPr>
            <a:xfrm>
              <a:off x="4458795" y="1569622"/>
              <a:ext cx="36576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Source Sans Pro" panose="020B0503030403020204" pitchFamily="34" charset="0"/>
                  <a:cs typeface="Arial" panose="020B0604020202020204" pitchFamily="34" charset="0"/>
                </a:rPr>
                <a:t>Baseline</a:t>
              </a:r>
            </a:p>
          </p:txBody>
        </p:sp>
      </p:grpSp>
      <p:grpSp>
        <p:nvGrpSpPr>
          <p:cNvPr id="345" name="Group 344">
            <a:extLst>
              <a:ext uri="{FF2B5EF4-FFF2-40B4-BE49-F238E27FC236}">
                <a16:creationId xmlns:a16="http://schemas.microsoft.com/office/drawing/2014/main" id="{E8F9CBF4-96DE-32E4-F706-89FEEF0E9D2D}"/>
              </a:ext>
            </a:extLst>
          </p:cNvPr>
          <p:cNvGrpSpPr/>
          <p:nvPr/>
        </p:nvGrpSpPr>
        <p:grpSpPr>
          <a:xfrm>
            <a:off x="4896136" y="2862715"/>
            <a:ext cx="704814" cy="107722"/>
            <a:chOff x="4854187" y="1569622"/>
            <a:chExt cx="704814" cy="107722"/>
          </a:xfrm>
        </p:grpSpPr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CC2AD560-B64F-2F3B-E230-F50357E20854}"/>
                </a:ext>
              </a:extLst>
            </p:cNvPr>
            <p:cNvSpPr/>
            <p:nvPr/>
          </p:nvSpPr>
          <p:spPr>
            <a:xfrm>
              <a:off x="4854187" y="1577763"/>
              <a:ext cx="137160" cy="91440"/>
            </a:xfrm>
            <a:prstGeom prst="rect">
              <a:avLst/>
            </a:prstGeom>
            <a:solidFill>
              <a:srgbClr val="F2CCCC"/>
            </a:solidFill>
            <a:ln w="12700" cap="flat" cmpd="sng" algn="ctr">
              <a:solidFill>
                <a:srgbClr val="156082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0" cap="none" spc="0" normalizeH="0" baseline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Source Sans Pro" panose="020B0503030403020204" pitchFamily="34" charset="0"/>
              </a:endParaRP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CEC62591-9B5E-E68F-7F90-66A2B3726E28}"/>
                </a:ext>
              </a:extLst>
            </p:cNvPr>
            <p:cNvSpPr txBox="1"/>
            <p:nvPr/>
          </p:nvSpPr>
          <p:spPr>
            <a:xfrm>
              <a:off x="5033216" y="1569622"/>
              <a:ext cx="525785" cy="10772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Source Sans Pro" panose="020B0503030403020204" pitchFamily="34" charset="0"/>
                  <a:cs typeface="Arial" panose="020B0604020202020204" pitchFamily="34" charset="0"/>
                </a:rPr>
                <a:t>Luspatercept</a:t>
              </a:r>
            </a:p>
          </p:txBody>
        </p:sp>
      </p:grpSp>
      <p:grpSp>
        <p:nvGrpSpPr>
          <p:cNvPr id="344" name="Group 343">
            <a:extLst>
              <a:ext uri="{FF2B5EF4-FFF2-40B4-BE49-F238E27FC236}">
                <a16:creationId xmlns:a16="http://schemas.microsoft.com/office/drawing/2014/main" id="{7C2F9886-2F05-3F6E-B9DA-3CC62B114260}"/>
              </a:ext>
            </a:extLst>
          </p:cNvPr>
          <p:cNvGrpSpPr/>
          <p:nvPr/>
        </p:nvGrpSpPr>
        <p:grpSpPr>
          <a:xfrm>
            <a:off x="5645002" y="2862715"/>
            <a:ext cx="813780" cy="107722"/>
            <a:chOff x="5646616" y="1569622"/>
            <a:chExt cx="813780" cy="107722"/>
          </a:xfrm>
        </p:grpSpPr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9CACD1A4-6B31-9F24-9146-9F6D6AA86EA1}"/>
                </a:ext>
              </a:extLst>
            </p:cNvPr>
            <p:cNvSpPr/>
            <p:nvPr/>
          </p:nvSpPr>
          <p:spPr>
            <a:xfrm>
              <a:off x="5646616" y="1577763"/>
              <a:ext cx="137160" cy="91440"/>
            </a:xfrm>
            <a:prstGeom prst="rect">
              <a:avLst/>
            </a:prstGeom>
            <a:solidFill>
              <a:srgbClr val="E0F2FA"/>
            </a:solidFill>
            <a:ln w="12700" cap="flat" cmpd="sng" algn="ctr">
              <a:solidFill>
                <a:srgbClr val="156082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0" cap="none" spc="0" normalizeH="0" baseline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Source Sans Pro" panose="020B0503030403020204" pitchFamily="34" charset="0"/>
              </a:endParaRP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020C4846-E0B5-8550-356C-EBCD5181EBB5}"/>
                </a:ext>
              </a:extLst>
            </p:cNvPr>
            <p:cNvSpPr txBox="1"/>
            <p:nvPr/>
          </p:nvSpPr>
          <p:spPr>
            <a:xfrm>
              <a:off x="5820316" y="1569622"/>
              <a:ext cx="64008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Source Sans Pro" panose="020B0503030403020204" pitchFamily="34" charset="0"/>
                  <a:cs typeface="Arial" panose="020B0604020202020204" pitchFamily="34" charset="0"/>
                </a:rPr>
                <a:t>Washout period</a:t>
              </a:r>
            </a:p>
          </p:txBody>
        </p:sp>
      </p:grp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3C813537-A8D3-BA05-3EC9-C1D946CDFA02}"/>
              </a:ext>
            </a:extLst>
          </p:cNvPr>
          <p:cNvGrpSpPr/>
          <p:nvPr/>
        </p:nvGrpSpPr>
        <p:grpSpPr>
          <a:xfrm>
            <a:off x="6502834" y="2862715"/>
            <a:ext cx="583197" cy="107722"/>
            <a:chOff x="6562507" y="1569622"/>
            <a:chExt cx="583197" cy="107722"/>
          </a:xfrm>
        </p:grpSpPr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8D0803B3-520C-077F-E07E-1ADB641C0DE1}"/>
                </a:ext>
              </a:extLst>
            </p:cNvPr>
            <p:cNvSpPr/>
            <p:nvPr/>
          </p:nvSpPr>
          <p:spPr>
            <a:xfrm>
              <a:off x="6562507" y="1577763"/>
              <a:ext cx="137160" cy="91440"/>
            </a:xfrm>
            <a:prstGeom prst="rect">
              <a:avLst/>
            </a:prstGeom>
            <a:solidFill>
              <a:srgbClr val="D9F2D0"/>
            </a:solidFill>
            <a:ln w="12700" cap="flat" cmpd="sng" algn="ctr">
              <a:solidFill>
                <a:srgbClr val="156082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0" cap="none" spc="0" normalizeH="0" baseline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Source Sans Pro" panose="020B0503030403020204" pitchFamily="34" charset="0"/>
              </a:endParaRP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81D59438-8712-BF3C-FA90-44953397275E}"/>
                </a:ext>
              </a:extLst>
            </p:cNvPr>
            <p:cNvSpPr txBox="1"/>
            <p:nvPr/>
          </p:nvSpPr>
          <p:spPr>
            <a:xfrm>
              <a:off x="6733732" y="1569622"/>
              <a:ext cx="411972" cy="10772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Source Sans Pro" panose="020B0503030403020204" pitchFamily="34" charset="0"/>
                  <a:cs typeface="Arial" panose="020B0604020202020204" pitchFamily="34" charset="0"/>
                </a:rPr>
                <a:t>Imetelstat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36B07645-B334-CAAE-02A4-9F728F37187D}"/>
              </a:ext>
            </a:extLst>
          </p:cNvPr>
          <p:cNvGrpSpPr/>
          <p:nvPr/>
        </p:nvGrpSpPr>
        <p:grpSpPr>
          <a:xfrm>
            <a:off x="4412064" y="3019655"/>
            <a:ext cx="3575259" cy="1554480"/>
            <a:chOff x="4418365" y="1763710"/>
            <a:chExt cx="3575259" cy="1787631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DA94D7C3-6BD9-C64B-69B4-F8FFD087494F}"/>
                </a:ext>
              </a:extLst>
            </p:cNvPr>
            <p:cNvSpPr/>
            <p:nvPr/>
          </p:nvSpPr>
          <p:spPr>
            <a:xfrm>
              <a:off x="5405010" y="1833930"/>
              <a:ext cx="2435047" cy="929554"/>
            </a:xfrm>
            <a:prstGeom prst="rect">
              <a:avLst/>
            </a:prstGeom>
            <a:solidFill>
              <a:srgbClr val="4EA72E">
                <a:lumMod val="40000"/>
                <a:lumOff val="60000"/>
                <a:alpha val="50196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Source Sans Pro" panose="020B0503030403020204" pitchFamily="34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F14D324-25F7-3DEE-2265-161407A3AD49}"/>
                </a:ext>
              </a:extLst>
            </p:cNvPr>
            <p:cNvSpPr/>
            <p:nvPr/>
          </p:nvSpPr>
          <p:spPr>
            <a:xfrm>
              <a:off x="4712773" y="1833930"/>
              <a:ext cx="143010" cy="929568"/>
            </a:xfrm>
            <a:prstGeom prst="rect">
              <a:avLst/>
            </a:prstGeom>
            <a:solidFill>
              <a:srgbClr val="FFF2CC">
                <a:alpha val="50196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Source Sans Pro" panose="020B0503030403020204" pitchFamily="34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13D56C89-F79B-C4B5-717A-29D62B310C92}"/>
                </a:ext>
              </a:extLst>
            </p:cNvPr>
            <p:cNvSpPr/>
            <p:nvPr/>
          </p:nvSpPr>
          <p:spPr>
            <a:xfrm>
              <a:off x="4855784" y="1834965"/>
              <a:ext cx="424394" cy="929554"/>
            </a:xfrm>
            <a:prstGeom prst="rect">
              <a:avLst/>
            </a:prstGeom>
            <a:solidFill>
              <a:srgbClr val="C00000">
                <a:alpha val="2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Source Sans Pro" panose="020B0503030403020204" pitchFamily="34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8180C568-021A-7B23-2310-8FB98333E756}"/>
                </a:ext>
              </a:extLst>
            </p:cNvPr>
            <p:cNvSpPr/>
            <p:nvPr/>
          </p:nvSpPr>
          <p:spPr>
            <a:xfrm>
              <a:off x="5280177" y="1833930"/>
              <a:ext cx="127582" cy="929554"/>
            </a:xfrm>
            <a:prstGeom prst="rect">
              <a:avLst/>
            </a:prstGeom>
            <a:solidFill>
              <a:srgbClr val="156082">
                <a:lumMod val="20000"/>
                <a:lumOff val="80000"/>
                <a:alpha val="50196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Source Sans Pro" panose="020B0503030403020204" pitchFamily="34" charset="0"/>
              </a:endParaRPr>
            </a:p>
          </p:txBody>
        </p:sp>
        <p:graphicFrame>
          <p:nvGraphicFramePr>
            <p:cNvPr id="64" name="Chart 63">
              <a:extLst>
                <a:ext uri="{FF2B5EF4-FFF2-40B4-BE49-F238E27FC236}">
                  <a16:creationId xmlns:a16="http://schemas.microsoft.com/office/drawing/2014/main" id="{B4097AEC-3DAB-2A72-9293-042FBD56B63B}"/>
                </a:ext>
              </a:extLst>
            </p:cNvPr>
            <p:cNvGraphicFramePr/>
            <p:nvPr/>
          </p:nvGraphicFramePr>
          <p:xfrm>
            <a:off x="4418365" y="1763710"/>
            <a:ext cx="3575259" cy="178763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0E4826CC-504B-71BA-6FB0-8DD2B6F52731}"/>
                </a:ext>
              </a:extLst>
            </p:cNvPr>
            <p:cNvGrpSpPr/>
            <p:nvPr/>
          </p:nvGrpSpPr>
          <p:grpSpPr>
            <a:xfrm>
              <a:off x="4905292" y="2606104"/>
              <a:ext cx="2914304" cy="118071"/>
              <a:chOff x="4905292" y="2606104"/>
              <a:chExt cx="2914304" cy="118071"/>
            </a:xfrm>
          </p:grpSpPr>
          <p:sp>
            <p:nvSpPr>
              <p:cNvPr id="52" name="Isosceles Triangle 51">
                <a:extLst>
                  <a:ext uri="{FF2B5EF4-FFF2-40B4-BE49-F238E27FC236}">
                    <a16:creationId xmlns:a16="http://schemas.microsoft.com/office/drawing/2014/main" id="{5AD5EB18-6D32-3D7D-C6AD-E9156B25DFDF}"/>
                  </a:ext>
                </a:extLst>
              </p:cNvPr>
              <p:cNvSpPr/>
              <p:nvPr/>
            </p:nvSpPr>
            <p:spPr>
              <a:xfrm>
                <a:off x="4905292" y="2606105"/>
                <a:ext cx="56324" cy="52716"/>
              </a:xfrm>
              <a:prstGeom prst="triangle">
                <a:avLst/>
              </a:prstGeom>
              <a:solidFill>
                <a:srgbClr val="C00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Source Sans Pro" panose="020B0503030403020204" pitchFamily="34" charset="0"/>
                </a:endParaRPr>
              </a:p>
            </p:txBody>
          </p:sp>
          <p:sp>
            <p:nvSpPr>
              <p:cNvPr id="53" name="Isosceles Triangle 52">
                <a:extLst>
                  <a:ext uri="{FF2B5EF4-FFF2-40B4-BE49-F238E27FC236}">
                    <a16:creationId xmlns:a16="http://schemas.microsoft.com/office/drawing/2014/main" id="{224259A3-4EA3-8D70-AC5F-86E487A51BD1}"/>
                  </a:ext>
                </a:extLst>
              </p:cNvPr>
              <p:cNvSpPr/>
              <p:nvPr/>
            </p:nvSpPr>
            <p:spPr>
              <a:xfrm>
                <a:off x="5040385" y="2606104"/>
                <a:ext cx="56324" cy="52716"/>
              </a:xfrm>
              <a:prstGeom prst="triangle">
                <a:avLst/>
              </a:prstGeom>
              <a:solidFill>
                <a:srgbClr val="C00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Source Sans Pro" panose="020B0503030403020204" pitchFamily="34" charset="0"/>
                </a:endParaRPr>
              </a:p>
            </p:txBody>
          </p:sp>
          <p:sp>
            <p:nvSpPr>
              <p:cNvPr id="54" name="Isosceles Triangle 53">
                <a:extLst>
                  <a:ext uri="{FF2B5EF4-FFF2-40B4-BE49-F238E27FC236}">
                    <a16:creationId xmlns:a16="http://schemas.microsoft.com/office/drawing/2014/main" id="{2C5E8378-6971-8981-3A58-71BABDAAA6C8}"/>
                  </a:ext>
                </a:extLst>
              </p:cNvPr>
              <p:cNvSpPr/>
              <p:nvPr/>
            </p:nvSpPr>
            <p:spPr>
              <a:xfrm>
                <a:off x="5040385" y="2671459"/>
                <a:ext cx="56324" cy="52716"/>
              </a:xfrm>
              <a:prstGeom prst="triangle">
                <a:avLst/>
              </a:prstGeom>
              <a:solidFill>
                <a:srgbClr val="C00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Source Sans Pro" panose="020B0503030403020204" pitchFamily="34" charset="0"/>
                </a:endParaRPr>
              </a:p>
            </p:txBody>
          </p:sp>
          <p:sp>
            <p:nvSpPr>
              <p:cNvPr id="55" name="Isosceles Triangle 54">
                <a:extLst>
                  <a:ext uri="{FF2B5EF4-FFF2-40B4-BE49-F238E27FC236}">
                    <a16:creationId xmlns:a16="http://schemas.microsoft.com/office/drawing/2014/main" id="{AF82F4DB-A669-D011-8AD9-2F5FF88EF50D}"/>
                  </a:ext>
                </a:extLst>
              </p:cNvPr>
              <p:cNvSpPr/>
              <p:nvPr/>
            </p:nvSpPr>
            <p:spPr>
              <a:xfrm>
                <a:off x="5168155" y="2670485"/>
                <a:ext cx="56324" cy="52716"/>
              </a:xfrm>
              <a:prstGeom prst="triangle">
                <a:avLst/>
              </a:prstGeom>
              <a:solidFill>
                <a:srgbClr val="C00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Source Sans Pro" panose="020B0503030403020204" pitchFamily="34" charset="0"/>
                </a:endParaRPr>
              </a:p>
            </p:txBody>
          </p:sp>
          <p:sp>
            <p:nvSpPr>
              <p:cNvPr id="56" name="Isosceles Triangle 55">
                <a:extLst>
                  <a:ext uri="{FF2B5EF4-FFF2-40B4-BE49-F238E27FC236}">
                    <a16:creationId xmlns:a16="http://schemas.microsoft.com/office/drawing/2014/main" id="{FB1BCB52-9120-DD97-9EF7-F6F0B0F8070D}"/>
                  </a:ext>
                </a:extLst>
              </p:cNvPr>
              <p:cNvSpPr/>
              <p:nvPr/>
            </p:nvSpPr>
            <p:spPr>
              <a:xfrm>
                <a:off x="5210310" y="2670285"/>
                <a:ext cx="56324" cy="52716"/>
              </a:xfrm>
              <a:prstGeom prst="triangle">
                <a:avLst/>
              </a:prstGeom>
              <a:solidFill>
                <a:srgbClr val="C00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Source Sans Pro" panose="020B0503030403020204" pitchFamily="34" charset="0"/>
                </a:endParaRPr>
              </a:p>
            </p:txBody>
          </p:sp>
          <p:sp>
            <p:nvSpPr>
              <p:cNvPr id="58" name="Isosceles Triangle 57">
                <a:extLst>
                  <a:ext uri="{FF2B5EF4-FFF2-40B4-BE49-F238E27FC236}">
                    <a16:creationId xmlns:a16="http://schemas.microsoft.com/office/drawing/2014/main" id="{5107C16F-D897-01C6-E7E3-C3D590073B34}"/>
                  </a:ext>
                </a:extLst>
              </p:cNvPr>
              <p:cNvSpPr/>
              <p:nvPr/>
            </p:nvSpPr>
            <p:spPr>
              <a:xfrm>
                <a:off x="5247303" y="2670285"/>
                <a:ext cx="56324" cy="52716"/>
              </a:xfrm>
              <a:prstGeom prst="triangle">
                <a:avLst/>
              </a:prstGeom>
              <a:solidFill>
                <a:srgbClr val="C00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Source Sans Pro" panose="020B0503030403020204" pitchFamily="34" charset="0"/>
                </a:endParaRPr>
              </a:p>
            </p:txBody>
          </p:sp>
          <p:sp>
            <p:nvSpPr>
              <p:cNvPr id="59" name="Isosceles Triangle 58">
                <a:extLst>
                  <a:ext uri="{FF2B5EF4-FFF2-40B4-BE49-F238E27FC236}">
                    <a16:creationId xmlns:a16="http://schemas.microsoft.com/office/drawing/2014/main" id="{E8D121B6-2A01-BFA5-B3DE-F61DB0BED3B1}"/>
                  </a:ext>
                </a:extLst>
              </p:cNvPr>
              <p:cNvSpPr/>
              <p:nvPr/>
            </p:nvSpPr>
            <p:spPr>
              <a:xfrm>
                <a:off x="5308144" y="2670284"/>
                <a:ext cx="56324" cy="52716"/>
              </a:xfrm>
              <a:prstGeom prst="triangle">
                <a:avLst/>
              </a:prstGeom>
              <a:solidFill>
                <a:srgbClr val="C00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Source Sans Pro" panose="020B0503030403020204" pitchFamily="34" charset="0"/>
                </a:endParaRPr>
              </a:p>
            </p:txBody>
          </p:sp>
          <p:sp>
            <p:nvSpPr>
              <p:cNvPr id="60" name="Isosceles Triangle 59">
                <a:extLst>
                  <a:ext uri="{FF2B5EF4-FFF2-40B4-BE49-F238E27FC236}">
                    <a16:creationId xmlns:a16="http://schemas.microsoft.com/office/drawing/2014/main" id="{199E9ADC-814D-B3EF-0634-5EBDA4773FAA}"/>
                  </a:ext>
                </a:extLst>
              </p:cNvPr>
              <p:cNvSpPr/>
              <p:nvPr/>
            </p:nvSpPr>
            <p:spPr>
              <a:xfrm>
                <a:off x="5361390" y="2670551"/>
                <a:ext cx="56324" cy="52716"/>
              </a:xfrm>
              <a:prstGeom prst="triangle">
                <a:avLst/>
              </a:prstGeom>
              <a:solidFill>
                <a:srgbClr val="C00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Source Sans Pro" panose="020B0503030403020204" pitchFamily="34" charset="0"/>
                </a:endParaRPr>
              </a:p>
            </p:txBody>
          </p:sp>
          <p:sp>
            <p:nvSpPr>
              <p:cNvPr id="61" name="Isosceles Triangle 60">
                <a:extLst>
                  <a:ext uri="{FF2B5EF4-FFF2-40B4-BE49-F238E27FC236}">
                    <a16:creationId xmlns:a16="http://schemas.microsoft.com/office/drawing/2014/main" id="{6AD90EB6-EF8C-2559-7CF2-B409E6B8261E}"/>
                  </a:ext>
                </a:extLst>
              </p:cNvPr>
              <p:cNvSpPr/>
              <p:nvPr/>
            </p:nvSpPr>
            <p:spPr>
              <a:xfrm>
                <a:off x="5544234" y="2670284"/>
                <a:ext cx="56324" cy="52716"/>
              </a:xfrm>
              <a:prstGeom prst="triangle">
                <a:avLst/>
              </a:prstGeom>
              <a:solidFill>
                <a:srgbClr val="C00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Source Sans Pro" panose="020B0503030403020204" pitchFamily="34" charset="0"/>
                </a:endParaRPr>
              </a:p>
            </p:txBody>
          </p:sp>
          <p:sp>
            <p:nvSpPr>
              <p:cNvPr id="62" name="Isosceles Triangle 61">
                <a:extLst>
                  <a:ext uri="{FF2B5EF4-FFF2-40B4-BE49-F238E27FC236}">
                    <a16:creationId xmlns:a16="http://schemas.microsoft.com/office/drawing/2014/main" id="{0AD54B08-FED9-D4FA-2C39-52E10D535D07}"/>
                  </a:ext>
                </a:extLst>
              </p:cNvPr>
              <p:cNvSpPr/>
              <p:nvPr/>
            </p:nvSpPr>
            <p:spPr>
              <a:xfrm>
                <a:off x="5943163" y="2670284"/>
                <a:ext cx="56324" cy="52716"/>
              </a:xfrm>
              <a:prstGeom prst="triangle">
                <a:avLst/>
              </a:prstGeom>
              <a:solidFill>
                <a:srgbClr val="C00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Source Sans Pro" panose="020B0503030403020204" pitchFamily="34" charset="0"/>
                </a:endParaRPr>
              </a:p>
            </p:txBody>
          </p:sp>
          <p:sp>
            <p:nvSpPr>
              <p:cNvPr id="63" name="Isosceles Triangle 62">
                <a:extLst>
                  <a:ext uri="{FF2B5EF4-FFF2-40B4-BE49-F238E27FC236}">
                    <a16:creationId xmlns:a16="http://schemas.microsoft.com/office/drawing/2014/main" id="{3E634AE3-07E0-2C49-1FE0-DC9E99401CFF}"/>
                  </a:ext>
                </a:extLst>
              </p:cNvPr>
              <p:cNvSpPr/>
              <p:nvPr/>
            </p:nvSpPr>
            <p:spPr>
              <a:xfrm>
                <a:off x="5544234" y="2610207"/>
                <a:ext cx="56324" cy="52716"/>
              </a:xfrm>
              <a:prstGeom prst="triangle">
                <a:avLst/>
              </a:prstGeom>
              <a:solidFill>
                <a:srgbClr val="C00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Source Sans Pro" panose="020B0503030403020204" pitchFamily="34" charset="0"/>
                </a:endParaRPr>
              </a:p>
            </p:txBody>
          </p: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6CF70077-B9A5-3B57-847C-7A478C49F670}"/>
                  </a:ext>
                </a:extLst>
              </p:cNvPr>
              <p:cNvGrpSpPr/>
              <p:nvPr/>
            </p:nvGrpSpPr>
            <p:grpSpPr>
              <a:xfrm>
                <a:off x="6956343" y="2670494"/>
                <a:ext cx="863253" cy="52716"/>
                <a:chOff x="4460040" y="2415482"/>
                <a:chExt cx="1324701" cy="80895"/>
              </a:xfrm>
            </p:grpSpPr>
            <p:sp>
              <p:nvSpPr>
                <p:cNvPr id="68" name="Isosceles Triangle 67">
                  <a:extLst>
                    <a:ext uri="{FF2B5EF4-FFF2-40B4-BE49-F238E27FC236}">
                      <a16:creationId xmlns:a16="http://schemas.microsoft.com/office/drawing/2014/main" id="{94D9C877-C1D3-2A2E-C3D6-18D9BD244308}"/>
                    </a:ext>
                  </a:extLst>
                </p:cNvPr>
                <p:cNvSpPr/>
                <p:nvPr/>
              </p:nvSpPr>
              <p:spPr>
                <a:xfrm>
                  <a:off x="4460040" y="2415482"/>
                  <a:ext cx="86432" cy="80895"/>
                </a:xfrm>
                <a:prstGeom prst="triangle">
                  <a:avLst/>
                </a:prstGeom>
                <a:solidFill>
                  <a:srgbClr val="C00000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Source Sans Pro" panose="020B0503030403020204" pitchFamily="34" charset="0"/>
                  </a:endParaRPr>
                </a:p>
              </p:txBody>
            </p:sp>
            <p:sp>
              <p:nvSpPr>
                <p:cNvPr id="69" name="Isosceles Triangle 68">
                  <a:extLst>
                    <a:ext uri="{FF2B5EF4-FFF2-40B4-BE49-F238E27FC236}">
                      <a16:creationId xmlns:a16="http://schemas.microsoft.com/office/drawing/2014/main" id="{2EEC7159-CDA4-53D8-E1C6-46483892C9B5}"/>
                    </a:ext>
                  </a:extLst>
                </p:cNvPr>
                <p:cNvSpPr/>
                <p:nvPr/>
              </p:nvSpPr>
              <p:spPr>
                <a:xfrm>
                  <a:off x="4769617" y="2415482"/>
                  <a:ext cx="86432" cy="80895"/>
                </a:xfrm>
                <a:prstGeom prst="triangle">
                  <a:avLst/>
                </a:prstGeom>
                <a:solidFill>
                  <a:srgbClr val="C00000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Source Sans Pro" panose="020B0503030403020204" pitchFamily="34" charset="0"/>
                  </a:endParaRPr>
                </a:p>
              </p:txBody>
            </p:sp>
            <p:sp>
              <p:nvSpPr>
                <p:cNvPr id="71" name="Isosceles Triangle 70">
                  <a:extLst>
                    <a:ext uri="{FF2B5EF4-FFF2-40B4-BE49-F238E27FC236}">
                      <a16:creationId xmlns:a16="http://schemas.microsoft.com/office/drawing/2014/main" id="{22A59C81-24EF-9984-4BB8-22D9A98D89FD}"/>
                    </a:ext>
                  </a:extLst>
                </p:cNvPr>
                <p:cNvSpPr/>
                <p:nvPr/>
              </p:nvSpPr>
              <p:spPr>
                <a:xfrm>
                  <a:off x="5383961" y="2415482"/>
                  <a:ext cx="86432" cy="80895"/>
                </a:xfrm>
                <a:prstGeom prst="triangle">
                  <a:avLst/>
                </a:prstGeom>
                <a:solidFill>
                  <a:srgbClr val="C00000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Source Sans Pro" panose="020B0503030403020204" pitchFamily="34" charset="0"/>
                  </a:endParaRPr>
                </a:p>
              </p:txBody>
            </p:sp>
            <p:sp>
              <p:nvSpPr>
                <p:cNvPr id="72" name="Isosceles Triangle 71">
                  <a:extLst>
                    <a:ext uri="{FF2B5EF4-FFF2-40B4-BE49-F238E27FC236}">
                      <a16:creationId xmlns:a16="http://schemas.microsoft.com/office/drawing/2014/main" id="{06DE84FE-4EA1-0EAF-CEA5-93E7BCB18118}"/>
                    </a:ext>
                  </a:extLst>
                </p:cNvPr>
                <p:cNvSpPr/>
                <p:nvPr/>
              </p:nvSpPr>
              <p:spPr>
                <a:xfrm>
                  <a:off x="5698309" y="2415482"/>
                  <a:ext cx="86432" cy="80895"/>
                </a:xfrm>
                <a:prstGeom prst="triangle">
                  <a:avLst/>
                </a:prstGeom>
                <a:solidFill>
                  <a:srgbClr val="C00000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Source Sans Pro" panose="020B0503030403020204" pitchFamily="34" charset="0"/>
                  </a:endParaRPr>
                </a:p>
              </p:txBody>
            </p:sp>
          </p:grpSp>
        </p:grpSp>
      </p:grpSp>
      <p:sp>
        <p:nvSpPr>
          <p:cNvPr id="256" name="TextBox 255">
            <a:extLst>
              <a:ext uri="{FF2B5EF4-FFF2-40B4-BE49-F238E27FC236}">
                <a16:creationId xmlns:a16="http://schemas.microsoft.com/office/drawing/2014/main" id="{AEC5833B-0250-243F-4962-09EDF72A0B5C}"/>
              </a:ext>
            </a:extLst>
          </p:cNvPr>
          <p:cNvSpPr txBox="1"/>
          <p:nvPr/>
        </p:nvSpPr>
        <p:spPr>
          <a:xfrm rot="16200000">
            <a:off x="3856774" y="3407737"/>
            <a:ext cx="9941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Hemoglobin, g/dL</a:t>
            </a:r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2421E151-36EB-A721-6236-AF10CAD3DF3A}"/>
              </a:ext>
            </a:extLst>
          </p:cNvPr>
          <p:cNvGrpSpPr/>
          <p:nvPr/>
        </p:nvGrpSpPr>
        <p:grpSpPr>
          <a:xfrm>
            <a:off x="251904" y="5143921"/>
            <a:ext cx="3673352" cy="1104694"/>
            <a:chOff x="251904" y="5129632"/>
            <a:chExt cx="3673352" cy="1104694"/>
          </a:xfrm>
        </p:grpSpPr>
        <p:sp>
          <p:nvSpPr>
            <p:cNvPr id="42" name="Arrow: Right 41">
              <a:extLst>
                <a:ext uri="{FF2B5EF4-FFF2-40B4-BE49-F238E27FC236}">
                  <a16:creationId xmlns:a16="http://schemas.microsoft.com/office/drawing/2014/main" id="{6013391C-AC4D-F196-6E81-784B9777C14D}"/>
                </a:ext>
              </a:extLst>
            </p:cNvPr>
            <p:cNvSpPr/>
            <p:nvPr/>
          </p:nvSpPr>
          <p:spPr>
            <a:xfrm>
              <a:off x="267656" y="5762542"/>
              <a:ext cx="3657600" cy="365760"/>
            </a:xfrm>
            <a:prstGeom prst="rightArrow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9832C4F-B472-D026-A5F6-FA23EE89BDBA}"/>
                </a:ext>
              </a:extLst>
            </p:cNvPr>
            <p:cNvSpPr/>
            <p:nvPr/>
          </p:nvSpPr>
          <p:spPr>
            <a:xfrm>
              <a:off x="267656" y="5883867"/>
              <a:ext cx="1097280" cy="1231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en-US" sz="800" b="1" dirty="0">
                  <a:solidFill>
                    <a:schemeClr val="accent4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12 mo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46FF53E-04B7-20F9-66CC-3576C463D91C}"/>
                </a:ext>
              </a:extLst>
            </p:cNvPr>
            <p:cNvSpPr/>
            <p:nvPr/>
          </p:nvSpPr>
          <p:spPr>
            <a:xfrm>
              <a:off x="1367669" y="5883867"/>
              <a:ext cx="914400" cy="1231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en-US" sz="800" b="1" dirty="0">
                  <a:solidFill>
                    <a:schemeClr val="accent4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7 cycles (~21 </a:t>
              </a:r>
              <a:r>
                <a:rPr lang="en-US" sz="800" b="1" dirty="0" err="1">
                  <a:solidFill>
                    <a:schemeClr val="accent4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wk</a:t>
              </a:r>
              <a:r>
                <a:rPr lang="en-US" sz="800" b="1" dirty="0">
                  <a:solidFill>
                    <a:schemeClr val="accent4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9F85B752-5807-2DAE-ACDC-707E25D18899}"/>
                </a:ext>
              </a:extLst>
            </p:cNvPr>
            <p:cNvSpPr/>
            <p:nvPr/>
          </p:nvSpPr>
          <p:spPr>
            <a:xfrm>
              <a:off x="2284802" y="5883867"/>
              <a:ext cx="457200" cy="1231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en-US" sz="800" b="1" dirty="0">
                  <a:solidFill>
                    <a:schemeClr val="accent4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~4 </a:t>
              </a:r>
              <a:r>
                <a:rPr lang="en-US" sz="800" b="1" dirty="0" err="1">
                  <a:solidFill>
                    <a:schemeClr val="accent4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wk</a:t>
              </a:r>
              <a:endParaRPr lang="en-US" sz="80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67B29A5-4285-0D33-7AB1-8FA17DB280C7}"/>
                </a:ext>
              </a:extLst>
            </p:cNvPr>
            <p:cNvSpPr/>
            <p:nvPr/>
          </p:nvSpPr>
          <p:spPr>
            <a:xfrm>
              <a:off x="2744735" y="5883867"/>
              <a:ext cx="1005840" cy="1231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en-US" sz="800" b="1" dirty="0">
                  <a:solidFill>
                    <a:schemeClr val="accent4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9 cycles (36 </a:t>
              </a:r>
              <a:r>
                <a:rPr lang="en-US" sz="800" b="1" dirty="0" err="1">
                  <a:solidFill>
                    <a:schemeClr val="accent4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wk</a:t>
              </a:r>
              <a:r>
                <a:rPr lang="en-US" sz="800" b="1" dirty="0">
                  <a:solidFill>
                    <a:schemeClr val="accent4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ED16C576-8CE2-3D75-1D14-43C30527DD0E}"/>
                </a:ext>
              </a:extLst>
            </p:cNvPr>
            <p:cNvGrpSpPr/>
            <p:nvPr/>
          </p:nvGrpSpPr>
          <p:grpSpPr>
            <a:xfrm rot="10800000">
              <a:off x="2284802" y="6046219"/>
              <a:ext cx="457200" cy="45720"/>
              <a:chOff x="-844273" y="7348170"/>
              <a:chExt cx="274320" cy="91440"/>
            </a:xfrm>
          </p:grpSpPr>
          <p:cxnSp>
            <p:nvCxnSpPr>
              <p:cNvPr id="2" name="Straight Connector 1">
                <a:extLst>
                  <a:ext uri="{FF2B5EF4-FFF2-40B4-BE49-F238E27FC236}">
                    <a16:creationId xmlns:a16="http://schemas.microsoft.com/office/drawing/2014/main" id="{EDCAEE40-96F9-2168-3860-974C3A1ED5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844273" y="7348170"/>
                <a:ext cx="0" cy="91440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813FF4FF-3129-33CD-FB1B-7F4F6B5833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569953" y="7348170"/>
                <a:ext cx="0" cy="91440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8D0D6A1C-A52D-4F9F-E9CF-B8194081E1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844273" y="7348170"/>
                <a:ext cx="274320" cy="0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2B45C305-A487-5E8F-2D50-901185C9DD90}"/>
                </a:ext>
              </a:extLst>
            </p:cNvPr>
            <p:cNvSpPr/>
            <p:nvPr/>
          </p:nvSpPr>
          <p:spPr>
            <a:xfrm>
              <a:off x="2110390" y="6111215"/>
              <a:ext cx="822960" cy="1231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en-US" sz="800" dirty="0">
                  <a:solidFill>
                    <a:schemeClr val="accent4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Washout period</a:t>
              </a: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26232D44-074B-B30E-B1A5-BCA39A79C6FA}"/>
                </a:ext>
              </a:extLst>
            </p:cNvPr>
            <p:cNvGrpSpPr/>
            <p:nvPr/>
          </p:nvGrpSpPr>
          <p:grpSpPr>
            <a:xfrm>
              <a:off x="2790878" y="5708060"/>
              <a:ext cx="914400" cy="142418"/>
              <a:chOff x="-844146" y="7333255"/>
              <a:chExt cx="274320" cy="94940"/>
            </a:xfrm>
          </p:grpSpPr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6547B268-DC88-C3EB-6178-26FA0A3A29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844146" y="7333255"/>
                <a:ext cx="0" cy="89296"/>
              </a:xfrm>
              <a:prstGeom prst="line">
                <a:avLst/>
              </a:prstGeom>
              <a:ln w="12700">
                <a:solidFill>
                  <a:srgbClr val="00B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A9D9098B-4244-F591-D3EF-3E8F60377B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569826" y="7333748"/>
                <a:ext cx="0" cy="94447"/>
              </a:xfrm>
              <a:prstGeom prst="line">
                <a:avLst/>
              </a:prstGeom>
              <a:ln w="12700">
                <a:solidFill>
                  <a:srgbClr val="00B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A96FE834-5171-A5A1-4F4A-31928079BB8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844146" y="7333641"/>
                <a:ext cx="274320" cy="0"/>
              </a:xfrm>
              <a:prstGeom prst="line">
                <a:avLst/>
              </a:prstGeom>
              <a:ln w="12700">
                <a:solidFill>
                  <a:srgbClr val="00B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7B19EFDE-C58E-2E70-4D13-E845F487FF77}"/>
                </a:ext>
              </a:extLst>
            </p:cNvPr>
            <p:cNvSpPr/>
            <p:nvPr/>
          </p:nvSpPr>
          <p:spPr>
            <a:xfrm>
              <a:off x="2936504" y="5756399"/>
              <a:ext cx="747989" cy="940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700"/>
                </a:lnSpc>
              </a:pPr>
              <a:r>
                <a:rPr lang="en-US" sz="800" b="1" dirty="0">
                  <a:solidFill>
                    <a:srgbClr val="00B05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Imetelstat q3w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26BC4C4-EFFE-C761-C192-F856F4222137}"/>
                </a:ext>
              </a:extLst>
            </p:cNvPr>
            <p:cNvSpPr txBox="1"/>
            <p:nvPr/>
          </p:nvSpPr>
          <p:spPr>
            <a:xfrm>
              <a:off x="2836598" y="5567057"/>
              <a:ext cx="822960" cy="12311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Source Sans Pro" panose="020B0503030403020204" pitchFamily="34" charset="0"/>
                  <a:ea typeface="Calibri" panose="020F0502020204030204" pitchFamily="34" charset="0"/>
                </a:rPr>
                <a:t> </a:t>
              </a: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</a:rPr>
                <a:t>7.1 mg/kg </a:t>
              </a:r>
              <a:endParaRPr lang="en-US" sz="8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A2090FB1-87ED-DD0B-5F91-6C9430A7725D}"/>
                </a:ext>
              </a:extLst>
            </p:cNvPr>
            <p:cNvCxnSpPr>
              <a:cxnSpLocks/>
            </p:cNvCxnSpPr>
            <p:nvPr/>
          </p:nvCxnSpPr>
          <p:spPr>
            <a:xfrm>
              <a:off x="267656" y="5759670"/>
              <a:ext cx="5113" cy="274320"/>
            </a:xfrm>
            <a:prstGeom prst="line">
              <a:avLst/>
            </a:prstGeom>
            <a:ln w="12700">
              <a:solidFill>
                <a:schemeClr val="accent4"/>
              </a:solidFill>
              <a:head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A2C79889-6BC4-3B3E-4174-3BEB4209E07E}"/>
                </a:ext>
              </a:extLst>
            </p:cNvPr>
            <p:cNvSpPr/>
            <p:nvPr/>
          </p:nvSpPr>
          <p:spPr>
            <a:xfrm>
              <a:off x="251904" y="5320045"/>
              <a:ext cx="914400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>
              <a:spAutoFit/>
            </a:bodyPr>
            <a:lstStyle/>
            <a:p>
              <a:r>
                <a:rPr lang="en-US" sz="800" b="1" dirty="0">
                  <a:solidFill>
                    <a:schemeClr val="accent4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First report of anemia, shortness of breath, or fatigue </a:t>
              </a:r>
            </a:p>
          </p:txBody>
        </p: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7AC202F3-BC73-D03A-9502-ADC4C35620E4}"/>
                </a:ext>
              </a:extLst>
            </p:cNvPr>
            <p:cNvCxnSpPr>
              <a:cxnSpLocks/>
            </p:cNvCxnSpPr>
            <p:nvPr/>
          </p:nvCxnSpPr>
          <p:spPr>
            <a:xfrm>
              <a:off x="1359823" y="5302470"/>
              <a:ext cx="5113" cy="731520"/>
            </a:xfrm>
            <a:prstGeom prst="line">
              <a:avLst/>
            </a:prstGeom>
            <a:ln w="12700">
              <a:solidFill>
                <a:schemeClr val="accent4"/>
              </a:solidFill>
              <a:head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67ADE0CD-C30E-BB51-147F-361B2C4C613F}"/>
                </a:ext>
              </a:extLst>
            </p:cNvPr>
            <p:cNvSpPr/>
            <p:nvPr/>
          </p:nvSpPr>
          <p:spPr>
            <a:xfrm>
              <a:off x="1357089" y="5129632"/>
              <a:ext cx="1387645" cy="1231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t">
              <a:spAutoFit/>
            </a:bodyPr>
            <a:lstStyle/>
            <a:p>
              <a:r>
                <a:rPr lang="en-US" sz="800" b="1" dirty="0">
                  <a:solidFill>
                    <a:schemeClr val="accent4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Diagnosis at hematology clinic</a:t>
              </a:r>
            </a:p>
          </p:txBody>
        </p: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FA0F982F-2E1C-8D06-82F0-87EE51506F42}"/>
                </a:ext>
              </a:extLst>
            </p:cNvPr>
            <p:cNvGrpSpPr/>
            <p:nvPr/>
          </p:nvGrpSpPr>
          <p:grpSpPr>
            <a:xfrm>
              <a:off x="1413392" y="5650973"/>
              <a:ext cx="911669" cy="207624"/>
              <a:chOff x="3413359" y="4259964"/>
              <a:chExt cx="224503" cy="234097"/>
            </a:xfrm>
          </p:grpSpPr>
          <p:grpSp>
            <p:nvGrpSpPr>
              <p:cNvPr id="123" name="Group 122">
                <a:extLst>
                  <a:ext uri="{FF2B5EF4-FFF2-40B4-BE49-F238E27FC236}">
                    <a16:creationId xmlns:a16="http://schemas.microsoft.com/office/drawing/2014/main" id="{0533C5DC-04CF-40DF-3E77-9F2187D944F8}"/>
                  </a:ext>
                </a:extLst>
              </p:cNvPr>
              <p:cNvGrpSpPr/>
              <p:nvPr/>
            </p:nvGrpSpPr>
            <p:grpSpPr>
              <a:xfrm>
                <a:off x="3413359" y="4267669"/>
                <a:ext cx="224503" cy="204062"/>
                <a:chOff x="3818875" y="4279757"/>
                <a:chExt cx="224503" cy="204062"/>
              </a:xfrm>
            </p:grpSpPr>
            <p:cxnSp>
              <p:nvCxnSpPr>
                <p:cNvPr id="114" name="Connector: Elbow 113">
                  <a:extLst>
                    <a:ext uri="{FF2B5EF4-FFF2-40B4-BE49-F238E27FC236}">
                      <a16:creationId xmlns:a16="http://schemas.microsoft.com/office/drawing/2014/main" id="{81D18A21-206D-E758-C077-2343D3C9C3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818875" y="4333926"/>
                  <a:ext cx="103516" cy="30803"/>
                </a:xfrm>
                <a:prstGeom prst="bentConnector3">
                  <a:avLst/>
                </a:prstGeom>
                <a:ln w="12700">
                  <a:solidFill>
                    <a:schemeClr val="accent6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116">
                  <a:extLst>
                    <a:ext uri="{FF2B5EF4-FFF2-40B4-BE49-F238E27FC236}">
                      <a16:creationId xmlns:a16="http://schemas.microsoft.com/office/drawing/2014/main" id="{798D7B8B-7216-4097-51F0-0C67D0A4011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818875" y="4361219"/>
                  <a:ext cx="233" cy="122600"/>
                </a:xfrm>
                <a:prstGeom prst="line">
                  <a:avLst/>
                </a:prstGeom>
                <a:ln w="12700">
                  <a:solidFill>
                    <a:schemeClr val="accent6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Straight Connector 118">
                  <a:extLst>
                    <a:ext uri="{FF2B5EF4-FFF2-40B4-BE49-F238E27FC236}">
                      <a16:creationId xmlns:a16="http://schemas.microsoft.com/office/drawing/2014/main" id="{BF963220-0B6C-79AC-4420-C084C788B70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921520" y="4288049"/>
                  <a:ext cx="0" cy="42769"/>
                </a:xfrm>
                <a:prstGeom prst="line">
                  <a:avLst/>
                </a:prstGeom>
                <a:ln w="12700">
                  <a:solidFill>
                    <a:schemeClr val="accent6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Straight Connector 120">
                  <a:extLst>
                    <a:ext uri="{FF2B5EF4-FFF2-40B4-BE49-F238E27FC236}">
                      <a16:creationId xmlns:a16="http://schemas.microsoft.com/office/drawing/2014/main" id="{9B8BDD60-C0E1-0DF0-4DB8-911DAB07616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920608" y="4279757"/>
                  <a:ext cx="122770" cy="0"/>
                </a:xfrm>
                <a:prstGeom prst="line">
                  <a:avLst/>
                </a:prstGeom>
                <a:ln w="12700">
                  <a:solidFill>
                    <a:schemeClr val="accent6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149F2DC8-A5EE-0032-CC4B-CF9BF1E87C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37581" y="4259964"/>
                <a:ext cx="0" cy="234097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E5EE5D73-BF87-5877-AB5A-39948206B62F}"/>
                </a:ext>
              </a:extLst>
            </p:cNvPr>
            <p:cNvSpPr/>
            <p:nvPr/>
          </p:nvSpPr>
          <p:spPr>
            <a:xfrm>
              <a:off x="1419647" y="5756399"/>
              <a:ext cx="911177" cy="940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700"/>
                </a:lnSpc>
              </a:pPr>
              <a:r>
                <a:rPr lang="en-US" sz="800" b="1" dirty="0">
                  <a:solidFill>
                    <a:schemeClr val="accent6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Luspatercept q3w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6C2C2372-1D9D-5680-7851-A84848F144EE}"/>
                </a:ext>
              </a:extLst>
            </p:cNvPr>
            <p:cNvSpPr txBox="1"/>
            <p:nvPr/>
          </p:nvSpPr>
          <p:spPr>
            <a:xfrm>
              <a:off x="1339039" y="5544993"/>
              <a:ext cx="314739" cy="18049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700"/>
                </a:lnSpc>
              </a:pPr>
              <a:r>
                <a:rPr lang="en-US" sz="700" dirty="0">
                  <a:solidFill>
                    <a:schemeClr val="accent4"/>
                  </a:solidFill>
                  <a:effectLst/>
                  <a:latin typeface="Source Sans Pro" panose="020B0503030403020204" pitchFamily="34" charset="0"/>
                  <a:ea typeface="Source Sans Pro" panose="020B0503030403020204" pitchFamily="34" charset="0"/>
                </a:rPr>
                <a:t>1.0 </a:t>
              </a:r>
              <a:br>
                <a:rPr lang="en-US" sz="700" dirty="0">
                  <a:solidFill>
                    <a:schemeClr val="accent4"/>
                  </a:solidFill>
                  <a:effectLst/>
                  <a:latin typeface="Source Sans Pro" panose="020B0503030403020204" pitchFamily="34" charset="0"/>
                  <a:ea typeface="Source Sans Pro" panose="020B0503030403020204" pitchFamily="34" charset="0"/>
                </a:rPr>
              </a:br>
              <a:r>
                <a:rPr lang="en-US" sz="700" dirty="0">
                  <a:solidFill>
                    <a:schemeClr val="accent4"/>
                  </a:solidFill>
                  <a:effectLst/>
                  <a:latin typeface="Source Sans Pro" panose="020B0503030403020204" pitchFamily="34" charset="0"/>
                  <a:ea typeface="Source Sans Pro" panose="020B0503030403020204" pitchFamily="34" charset="0"/>
                </a:rPr>
                <a:t>mg/kg </a:t>
              </a:r>
              <a:endParaRPr lang="en-US" sz="7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BC2430B6-1CCD-1F4E-E263-48812EE0383B}"/>
                </a:ext>
              </a:extLst>
            </p:cNvPr>
            <p:cNvSpPr txBox="1"/>
            <p:nvPr/>
          </p:nvSpPr>
          <p:spPr>
            <a:xfrm>
              <a:off x="1568143" y="5460976"/>
              <a:ext cx="308281" cy="18049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700"/>
                </a:lnSpc>
              </a:pPr>
              <a:r>
                <a: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</a:rPr>
                <a:t> 1.33 </a:t>
              </a:r>
              <a:br>
                <a: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</a:rPr>
              </a:br>
              <a:r>
                <a: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</a:rPr>
                <a:t>mg/kg  </a:t>
              </a:r>
              <a:endParaRPr lang="en-US" sz="7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902CCA0D-5711-A173-73C9-21E89A9CB628}"/>
                </a:ext>
              </a:extLst>
            </p:cNvPr>
            <p:cNvSpPr txBox="1"/>
            <p:nvPr/>
          </p:nvSpPr>
          <p:spPr>
            <a:xfrm>
              <a:off x="1842492" y="5421575"/>
              <a:ext cx="356593" cy="18049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700"/>
                </a:lnSpc>
              </a:pPr>
              <a:r>
                <a: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</a:rPr>
                <a:t> 1.75 </a:t>
              </a:r>
              <a:br>
                <a: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</a:rPr>
              </a:br>
              <a:r>
                <a: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</a:rPr>
                <a:t>mg/kg  </a:t>
              </a:r>
              <a:endParaRPr lang="en-US" sz="7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</p:grpSp>
      <p:grpSp>
        <p:nvGrpSpPr>
          <p:cNvPr id="342" name="Group 341">
            <a:extLst>
              <a:ext uri="{FF2B5EF4-FFF2-40B4-BE49-F238E27FC236}">
                <a16:creationId xmlns:a16="http://schemas.microsoft.com/office/drawing/2014/main" id="{08C8AEC4-FA0D-BCC7-81E7-F15DA5BB8C18}"/>
              </a:ext>
            </a:extLst>
          </p:cNvPr>
          <p:cNvGrpSpPr/>
          <p:nvPr/>
        </p:nvGrpSpPr>
        <p:grpSpPr>
          <a:xfrm>
            <a:off x="7130082" y="2862715"/>
            <a:ext cx="743442" cy="107722"/>
            <a:chOff x="7217287" y="1569622"/>
            <a:chExt cx="743442" cy="107722"/>
          </a:xfrm>
        </p:grpSpPr>
        <p:sp>
          <p:nvSpPr>
            <p:cNvPr id="131" name="Isosceles Triangle 130">
              <a:extLst>
                <a:ext uri="{FF2B5EF4-FFF2-40B4-BE49-F238E27FC236}">
                  <a16:creationId xmlns:a16="http://schemas.microsoft.com/office/drawing/2014/main" id="{D264A223-4F82-331B-E706-0D13F80AE380}"/>
                </a:ext>
              </a:extLst>
            </p:cNvPr>
            <p:cNvSpPr/>
            <p:nvPr/>
          </p:nvSpPr>
          <p:spPr>
            <a:xfrm>
              <a:off x="7217287" y="1577763"/>
              <a:ext cx="86432" cy="91440"/>
            </a:xfrm>
            <a:prstGeom prst="triangle">
              <a:avLst/>
            </a:prstGeom>
            <a:solidFill>
              <a:srgbClr val="C00000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0">
              <a:sp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Source Sans Pro" panose="020B0503030403020204" pitchFamily="34" charset="0"/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136736E-8CFD-BB05-7F79-B2A97DF5FF19}"/>
                </a:ext>
              </a:extLst>
            </p:cNvPr>
            <p:cNvSpPr txBox="1"/>
            <p:nvPr/>
          </p:nvSpPr>
          <p:spPr>
            <a:xfrm>
              <a:off x="7320649" y="1569622"/>
              <a:ext cx="640080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Source Sans Pro" panose="020B0503030403020204" pitchFamily="34" charset="0"/>
                  <a:cs typeface="Arial" panose="020B0604020202020204" pitchFamily="34" charset="0"/>
                </a:rPr>
                <a:t>RBC transfusion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8906AE1C-3031-7FA1-D797-345245E2F757}"/>
              </a:ext>
            </a:extLst>
          </p:cNvPr>
          <p:cNvSpPr txBox="1"/>
          <p:nvPr/>
        </p:nvSpPr>
        <p:spPr>
          <a:xfrm>
            <a:off x="4193958" y="6284470"/>
            <a:ext cx="3794760" cy="115416"/>
          </a:xfrm>
          <a:prstGeom prst="rect">
            <a:avLst/>
          </a:prstGeom>
          <a:noFill/>
        </p:spPr>
        <p:txBody>
          <a:bodyPr wrap="square" lIns="0" tIns="4572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500" dirty="0">
                <a:solidFill>
                  <a:schemeClr val="accent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ANC, absolute neutrophil count; C, cycle; D, day.</a:t>
            </a:r>
            <a:endParaRPr lang="en-US" sz="1100" dirty="0">
              <a:solidFill>
                <a:schemeClr val="accent4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7D462932-AEF9-38A9-8EFD-12E783857A25}"/>
              </a:ext>
            </a:extLst>
          </p:cNvPr>
          <p:cNvGrpSpPr/>
          <p:nvPr/>
        </p:nvGrpSpPr>
        <p:grpSpPr>
          <a:xfrm>
            <a:off x="4426016" y="3962904"/>
            <a:ext cx="3575304" cy="1554480"/>
            <a:chOff x="4432317" y="2669811"/>
            <a:chExt cx="3575304" cy="1554480"/>
          </a:xfrm>
        </p:grpSpPr>
        <p:grpSp>
          <p:nvGrpSpPr>
            <p:cNvPr id="338" name="Group 337">
              <a:extLst>
                <a:ext uri="{FF2B5EF4-FFF2-40B4-BE49-F238E27FC236}">
                  <a16:creationId xmlns:a16="http://schemas.microsoft.com/office/drawing/2014/main" id="{2A045711-2CBB-F577-94D2-72EA9E765A9D}"/>
                </a:ext>
              </a:extLst>
            </p:cNvPr>
            <p:cNvGrpSpPr/>
            <p:nvPr/>
          </p:nvGrpSpPr>
          <p:grpSpPr>
            <a:xfrm>
              <a:off x="4716762" y="2730598"/>
              <a:ext cx="3136392" cy="813816"/>
              <a:chOff x="4716762" y="2714724"/>
              <a:chExt cx="3143039" cy="809217"/>
            </a:xfrm>
          </p:grpSpPr>
          <p:grpSp>
            <p:nvGrpSpPr>
              <p:cNvPr id="288" name="Group 287">
                <a:extLst>
                  <a:ext uri="{FF2B5EF4-FFF2-40B4-BE49-F238E27FC236}">
                    <a16:creationId xmlns:a16="http://schemas.microsoft.com/office/drawing/2014/main" id="{11E1E318-DA0C-FC89-B6B6-F073506F7F40}"/>
                  </a:ext>
                </a:extLst>
              </p:cNvPr>
              <p:cNvGrpSpPr/>
              <p:nvPr/>
            </p:nvGrpSpPr>
            <p:grpSpPr>
              <a:xfrm>
                <a:off x="4716762" y="2714724"/>
                <a:ext cx="3143039" cy="809217"/>
                <a:chOff x="6895243" y="1101319"/>
                <a:chExt cx="4798962" cy="1428030"/>
              </a:xfrm>
            </p:grpSpPr>
            <p:sp>
              <p:nvSpPr>
                <p:cNvPr id="294" name="Rectangle 293">
                  <a:extLst>
                    <a:ext uri="{FF2B5EF4-FFF2-40B4-BE49-F238E27FC236}">
                      <a16:creationId xmlns:a16="http://schemas.microsoft.com/office/drawing/2014/main" id="{730195CE-1E91-D939-1D09-CE63B81EE9CB}"/>
                    </a:ext>
                  </a:extLst>
                </p:cNvPr>
                <p:cNvSpPr/>
                <p:nvPr/>
              </p:nvSpPr>
              <p:spPr>
                <a:xfrm>
                  <a:off x="7957513" y="1101319"/>
                  <a:ext cx="3736692" cy="1426442"/>
                </a:xfrm>
                <a:prstGeom prst="rect">
                  <a:avLst/>
                </a:prstGeom>
                <a:solidFill>
                  <a:srgbClr val="4EA72E">
                    <a:lumMod val="40000"/>
                    <a:lumOff val="60000"/>
                    <a:alpha val="50196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Source Sans Pro" panose="020B0503030403020204" pitchFamily="34" charset="0"/>
                  </a:endParaRPr>
                </a:p>
              </p:txBody>
            </p:sp>
            <p:sp>
              <p:nvSpPr>
                <p:cNvPr id="295" name="Rectangle 294">
                  <a:extLst>
                    <a:ext uri="{FF2B5EF4-FFF2-40B4-BE49-F238E27FC236}">
                      <a16:creationId xmlns:a16="http://schemas.microsoft.com/office/drawing/2014/main" id="{295A99CE-93A4-122B-81AA-D4984C3EA8B4}"/>
                    </a:ext>
                  </a:extLst>
                </p:cNvPr>
                <p:cNvSpPr/>
                <p:nvPr/>
              </p:nvSpPr>
              <p:spPr>
                <a:xfrm>
                  <a:off x="6895243" y="1101319"/>
                  <a:ext cx="219456" cy="1426464"/>
                </a:xfrm>
                <a:prstGeom prst="rect">
                  <a:avLst/>
                </a:prstGeom>
                <a:solidFill>
                  <a:srgbClr val="FFF2CC">
                    <a:alpha val="50196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Source Sans Pro" panose="020B0503030403020204" pitchFamily="34" charset="0"/>
                  </a:endParaRPr>
                </a:p>
              </p:txBody>
            </p:sp>
            <p:sp>
              <p:nvSpPr>
                <p:cNvPr id="296" name="Rectangle 295">
                  <a:extLst>
                    <a:ext uri="{FF2B5EF4-FFF2-40B4-BE49-F238E27FC236}">
                      <a16:creationId xmlns:a16="http://schemas.microsoft.com/office/drawing/2014/main" id="{EADE7C2C-BCCF-7B35-ECEE-FAD72EA51214}"/>
                    </a:ext>
                  </a:extLst>
                </p:cNvPr>
                <p:cNvSpPr/>
                <p:nvPr/>
              </p:nvSpPr>
              <p:spPr>
                <a:xfrm>
                  <a:off x="7114700" y="1102907"/>
                  <a:ext cx="651252" cy="1426442"/>
                </a:xfrm>
                <a:prstGeom prst="rect">
                  <a:avLst/>
                </a:prstGeom>
                <a:solidFill>
                  <a:srgbClr val="C00000">
                    <a:alpha val="20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Source Sans Pro" panose="020B0503030403020204" pitchFamily="34" charset="0"/>
                  </a:endParaRPr>
                </a:p>
              </p:txBody>
            </p:sp>
            <p:sp>
              <p:nvSpPr>
                <p:cNvPr id="297" name="Rectangle 296">
                  <a:extLst>
                    <a:ext uri="{FF2B5EF4-FFF2-40B4-BE49-F238E27FC236}">
                      <a16:creationId xmlns:a16="http://schemas.microsoft.com/office/drawing/2014/main" id="{DCA065D0-8FEF-9B9F-BA20-EA7C9EA7DF16}"/>
                    </a:ext>
                  </a:extLst>
                </p:cNvPr>
                <p:cNvSpPr/>
                <p:nvPr/>
              </p:nvSpPr>
              <p:spPr>
                <a:xfrm>
                  <a:off x="7765952" y="1101319"/>
                  <a:ext cx="195781" cy="1426442"/>
                </a:xfrm>
                <a:prstGeom prst="rect">
                  <a:avLst/>
                </a:prstGeom>
                <a:solidFill>
                  <a:srgbClr val="156082">
                    <a:lumMod val="20000"/>
                    <a:lumOff val="80000"/>
                    <a:alpha val="50196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Source Sans Pro" panose="020B0503030403020204" pitchFamily="34" charset="0"/>
                  </a:endParaRPr>
                </a:p>
              </p:txBody>
            </p:sp>
            <p:sp>
              <p:nvSpPr>
                <p:cNvPr id="298" name="Isosceles Triangle 297">
                  <a:extLst>
                    <a:ext uri="{FF2B5EF4-FFF2-40B4-BE49-F238E27FC236}">
                      <a16:creationId xmlns:a16="http://schemas.microsoft.com/office/drawing/2014/main" id="{BEC3449A-524A-E4CF-368C-57D2DF2860F2}"/>
                    </a:ext>
                  </a:extLst>
                </p:cNvPr>
                <p:cNvSpPr/>
                <p:nvPr/>
              </p:nvSpPr>
              <p:spPr>
                <a:xfrm>
                  <a:off x="7190673" y="2310616"/>
                  <a:ext cx="86432" cy="80895"/>
                </a:xfrm>
                <a:prstGeom prst="triangle">
                  <a:avLst/>
                </a:prstGeom>
                <a:solidFill>
                  <a:srgbClr val="C00000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Source Sans Pro" panose="020B0503030403020204" pitchFamily="34" charset="0"/>
                  </a:endParaRPr>
                </a:p>
              </p:txBody>
            </p:sp>
            <p:sp>
              <p:nvSpPr>
                <p:cNvPr id="299" name="Isosceles Triangle 298">
                  <a:extLst>
                    <a:ext uri="{FF2B5EF4-FFF2-40B4-BE49-F238E27FC236}">
                      <a16:creationId xmlns:a16="http://schemas.microsoft.com/office/drawing/2014/main" id="{AD1315AE-37DA-A9EF-7A76-B159040E695E}"/>
                    </a:ext>
                  </a:extLst>
                </p:cNvPr>
                <p:cNvSpPr/>
                <p:nvPr/>
              </p:nvSpPr>
              <p:spPr>
                <a:xfrm>
                  <a:off x="7397980" y="2310615"/>
                  <a:ext cx="86432" cy="80895"/>
                </a:xfrm>
                <a:prstGeom prst="triangle">
                  <a:avLst/>
                </a:prstGeom>
                <a:solidFill>
                  <a:srgbClr val="C00000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Source Sans Pro" panose="020B0503030403020204" pitchFamily="34" charset="0"/>
                  </a:endParaRPr>
                </a:p>
              </p:txBody>
            </p:sp>
            <p:sp>
              <p:nvSpPr>
                <p:cNvPr id="300" name="Isosceles Triangle 299">
                  <a:extLst>
                    <a:ext uri="{FF2B5EF4-FFF2-40B4-BE49-F238E27FC236}">
                      <a16:creationId xmlns:a16="http://schemas.microsoft.com/office/drawing/2014/main" id="{8E52C600-F63A-5E93-0038-9A95DD784A55}"/>
                    </a:ext>
                  </a:extLst>
                </p:cNvPr>
                <p:cNvSpPr/>
                <p:nvPr/>
              </p:nvSpPr>
              <p:spPr>
                <a:xfrm>
                  <a:off x="7397980" y="2410905"/>
                  <a:ext cx="86432" cy="80895"/>
                </a:xfrm>
                <a:prstGeom prst="triangle">
                  <a:avLst/>
                </a:prstGeom>
                <a:solidFill>
                  <a:srgbClr val="C00000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Source Sans Pro" panose="020B0503030403020204" pitchFamily="34" charset="0"/>
                  </a:endParaRPr>
                </a:p>
              </p:txBody>
            </p:sp>
            <p:sp>
              <p:nvSpPr>
                <p:cNvPr id="301" name="Isosceles Triangle 300">
                  <a:extLst>
                    <a:ext uri="{FF2B5EF4-FFF2-40B4-BE49-F238E27FC236}">
                      <a16:creationId xmlns:a16="http://schemas.microsoft.com/office/drawing/2014/main" id="{8F6500D7-8C49-45E8-4CC3-DF184B20E823}"/>
                    </a:ext>
                  </a:extLst>
                </p:cNvPr>
                <p:cNvSpPr/>
                <p:nvPr/>
              </p:nvSpPr>
              <p:spPr>
                <a:xfrm>
                  <a:off x="7594048" y="2409411"/>
                  <a:ext cx="86432" cy="80895"/>
                </a:xfrm>
                <a:prstGeom prst="triangle">
                  <a:avLst/>
                </a:prstGeom>
                <a:solidFill>
                  <a:srgbClr val="C00000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Source Sans Pro" panose="020B0503030403020204" pitchFamily="34" charset="0"/>
                  </a:endParaRPr>
                </a:p>
              </p:txBody>
            </p:sp>
            <p:sp>
              <p:nvSpPr>
                <p:cNvPr id="302" name="Isosceles Triangle 301">
                  <a:extLst>
                    <a:ext uri="{FF2B5EF4-FFF2-40B4-BE49-F238E27FC236}">
                      <a16:creationId xmlns:a16="http://schemas.microsoft.com/office/drawing/2014/main" id="{5E293F81-30B6-A38F-9D88-067DE66BF402}"/>
                    </a:ext>
                  </a:extLst>
                </p:cNvPr>
                <p:cNvSpPr/>
                <p:nvPr/>
              </p:nvSpPr>
              <p:spPr>
                <a:xfrm>
                  <a:off x="7658737" y="2409104"/>
                  <a:ext cx="86432" cy="80895"/>
                </a:xfrm>
                <a:prstGeom prst="triangle">
                  <a:avLst/>
                </a:prstGeom>
                <a:solidFill>
                  <a:srgbClr val="C00000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Source Sans Pro" panose="020B0503030403020204" pitchFamily="34" charset="0"/>
                  </a:endParaRPr>
                </a:p>
              </p:txBody>
            </p:sp>
            <p:sp>
              <p:nvSpPr>
                <p:cNvPr id="303" name="Isosceles Triangle 302">
                  <a:extLst>
                    <a:ext uri="{FF2B5EF4-FFF2-40B4-BE49-F238E27FC236}">
                      <a16:creationId xmlns:a16="http://schemas.microsoft.com/office/drawing/2014/main" id="{E1C8B640-54FC-6D57-EAD3-78006152D714}"/>
                    </a:ext>
                  </a:extLst>
                </p:cNvPr>
                <p:cNvSpPr/>
                <p:nvPr/>
              </p:nvSpPr>
              <p:spPr>
                <a:xfrm>
                  <a:off x="7715504" y="2409104"/>
                  <a:ext cx="86432" cy="80895"/>
                </a:xfrm>
                <a:prstGeom prst="triangle">
                  <a:avLst/>
                </a:prstGeom>
                <a:solidFill>
                  <a:srgbClr val="C00000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Source Sans Pro" panose="020B0503030403020204" pitchFamily="34" charset="0"/>
                  </a:endParaRPr>
                </a:p>
              </p:txBody>
            </p:sp>
            <p:sp>
              <p:nvSpPr>
                <p:cNvPr id="304" name="Isosceles Triangle 303">
                  <a:extLst>
                    <a:ext uri="{FF2B5EF4-FFF2-40B4-BE49-F238E27FC236}">
                      <a16:creationId xmlns:a16="http://schemas.microsoft.com/office/drawing/2014/main" id="{84B77E57-75CA-058A-02D7-C13A439E0EF9}"/>
                    </a:ext>
                  </a:extLst>
                </p:cNvPr>
                <p:cNvSpPr/>
                <p:nvPr/>
              </p:nvSpPr>
              <p:spPr>
                <a:xfrm>
                  <a:off x="7808868" y="2409103"/>
                  <a:ext cx="86432" cy="80895"/>
                </a:xfrm>
                <a:prstGeom prst="triangle">
                  <a:avLst/>
                </a:prstGeom>
                <a:solidFill>
                  <a:srgbClr val="C00000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Source Sans Pro" panose="020B0503030403020204" pitchFamily="34" charset="0"/>
                  </a:endParaRPr>
                </a:p>
              </p:txBody>
            </p:sp>
            <p:sp>
              <p:nvSpPr>
                <p:cNvPr id="305" name="Isosceles Triangle 304">
                  <a:extLst>
                    <a:ext uri="{FF2B5EF4-FFF2-40B4-BE49-F238E27FC236}">
                      <a16:creationId xmlns:a16="http://schemas.microsoft.com/office/drawing/2014/main" id="{7BCC7D98-1FDF-C9CF-271C-E15B8521D5E1}"/>
                    </a:ext>
                  </a:extLst>
                </p:cNvPr>
                <p:cNvSpPr/>
                <p:nvPr/>
              </p:nvSpPr>
              <p:spPr>
                <a:xfrm>
                  <a:off x="7890577" y="2409512"/>
                  <a:ext cx="86432" cy="80895"/>
                </a:xfrm>
                <a:prstGeom prst="triangle">
                  <a:avLst/>
                </a:prstGeom>
                <a:solidFill>
                  <a:srgbClr val="C00000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Source Sans Pro" panose="020B0503030403020204" pitchFamily="34" charset="0"/>
                  </a:endParaRPr>
                </a:p>
              </p:txBody>
            </p:sp>
            <p:sp>
              <p:nvSpPr>
                <p:cNvPr id="306" name="Isosceles Triangle 305">
                  <a:extLst>
                    <a:ext uri="{FF2B5EF4-FFF2-40B4-BE49-F238E27FC236}">
                      <a16:creationId xmlns:a16="http://schemas.microsoft.com/office/drawing/2014/main" id="{F4EDF8B0-2688-5D2E-F7F4-0239BE924EA4}"/>
                    </a:ext>
                  </a:extLst>
                </p:cNvPr>
                <p:cNvSpPr/>
                <p:nvPr/>
              </p:nvSpPr>
              <p:spPr>
                <a:xfrm>
                  <a:off x="8171159" y="2409102"/>
                  <a:ext cx="86432" cy="80895"/>
                </a:xfrm>
                <a:prstGeom prst="triangle">
                  <a:avLst/>
                </a:prstGeom>
                <a:solidFill>
                  <a:srgbClr val="C00000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Source Sans Pro" panose="020B0503030403020204" pitchFamily="34" charset="0"/>
                  </a:endParaRPr>
                </a:p>
              </p:txBody>
            </p:sp>
            <p:sp>
              <p:nvSpPr>
                <p:cNvPr id="307" name="Isosceles Triangle 306">
                  <a:extLst>
                    <a:ext uri="{FF2B5EF4-FFF2-40B4-BE49-F238E27FC236}">
                      <a16:creationId xmlns:a16="http://schemas.microsoft.com/office/drawing/2014/main" id="{E9843F98-3A61-B66F-99FF-B8E1B68BEAB2}"/>
                    </a:ext>
                  </a:extLst>
                </p:cNvPr>
                <p:cNvSpPr/>
                <p:nvPr/>
              </p:nvSpPr>
              <p:spPr>
                <a:xfrm>
                  <a:off x="8783334" y="2409102"/>
                  <a:ext cx="86432" cy="80895"/>
                </a:xfrm>
                <a:prstGeom prst="triangle">
                  <a:avLst/>
                </a:prstGeom>
                <a:solidFill>
                  <a:srgbClr val="C00000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Source Sans Pro" panose="020B0503030403020204" pitchFamily="34" charset="0"/>
                  </a:endParaRPr>
                </a:p>
              </p:txBody>
            </p:sp>
            <p:sp>
              <p:nvSpPr>
                <p:cNvPr id="308" name="Isosceles Triangle 307">
                  <a:extLst>
                    <a:ext uri="{FF2B5EF4-FFF2-40B4-BE49-F238E27FC236}">
                      <a16:creationId xmlns:a16="http://schemas.microsoft.com/office/drawing/2014/main" id="{83EC6EB9-5FE1-EB41-2851-D3D757E9A492}"/>
                    </a:ext>
                  </a:extLst>
                </p:cNvPr>
                <p:cNvSpPr/>
                <p:nvPr/>
              </p:nvSpPr>
              <p:spPr>
                <a:xfrm>
                  <a:off x="8171159" y="2316912"/>
                  <a:ext cx="86432" cy="80895"/>
                </a:xfrm>
                <a:prstGeom prst="triangle">
                  <a:avLst/>
                </a:prstGeom>
                <a:solidFill>
                  <a:srgbClr val="C00000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Source Sans Pro" panose="020B0503030403020204" pitchFamily="34" charset="0"/>
                  </a:endParaRPr>
                </a:p>
              </p:txBody>
            </p:sp>
            <p:sp>
              <p:nvSpPr>
                <p:cNvPr id="309" name="Isosceles Triangle 308">
                  <a:extLst>
                    <a:ext uri="{FF2B5EF4-FFF2-40B4-BE49-F238E27FC236}">
                      <a16:creationId xmlns:a16="http://schemas.microsoft.com/office/drawing/2014/main" id="{3C50FF4D-6207-C58E-77C0-C96049035905}"/>
                    </a:ext>
                  </a:extLst>
                </p:cNvPr>
                <p:cNvSpPr/>
                <p:nvPr/>
              </p:nvSpPr>
              <p:spPr>
                <a:xfrm>
                  <a:off x="7190673" y="2405866"/>
                  <a:ext cx="86432" cy="80895"/>
                </a:xfrm>
                <a:prstGeom prst="triangle">
                  <a:avLst/>
                </a:prstGeom>
                <a:solidFill>
                  <a:srgbClr val="C00000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Source Sans Pro" panose="020B0503030403020204" pitchFamily="34" charset="0"/>
                  </a:endParaRPr>
                </a:p>
              </p:txBody>
            </p:sp>
          </p:grpSp>
          <p:sp>
            <p:nvSpPr>
              <p:cNvPr id="290" name="Isosceles Triangle 289">
                <a:extLst>
                  <a:ext uri="{FF2B5EF4-FFF2-40B4-BE49-F238E27FC236}">
                    <a16:creationId xmlns:a16="http://schemas.microsoft.com/office/drawing/2014/main" id="{3788D2B9-E91B-87CA-036A-142EB419EC5E}"/>
                  </a:ext>
                </a:extLst>
              </p:cNvPr>
              <p:cNvSpPr/>
              <p:nvPr/>
            </p:nvSpPr>
            <p:spPr>
              <a:xfrm>
                <a:off x="6950069" y="3447732"/>
                <a:ext cx="56608" cy="45841"/>
              </a:xfrm>
              <a:prstGeom prst="triangle">
                <a:avLst/>
              </a:prstGeom>
              <a:solidFill>
                <a:srgbClr val="C00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Source Sans Pro" panose="020B0503030403020204" pitchFamily="34" charset="0"/>
                </a:endParaRPr>
              </a:p>
            </p:txBody>
          </p:sp>
          <p:sp>
            <p:nvSpPr>
              <p:cNvPr id="291" name="Isosceles Triangle 290">
                <a:extLst>
                  <a:ext uri="{FF2B5EF4-FFF2-40B4-BE49-F238E27FC236}">
                    <a16:creationId xmlns:a16="http://schemas.microsoft.com/office/drawing/2014/main" id="{F8E7979A-B404-BF1D-6016-1CC8952D3480}"/>
                  </a:ext>
                </a:extLst>
              </p:cNvPr>
              <p:cNvSpPr/>
              <p:nvPr/>
            </p:nvSpPr>
            <p:spPr>
              <a:xfrm>
                <a:off x="7152824" y="3447732"/>
                <a:ext cx="56608" cy="45841"/>
              </a:xfrm>
              <a:prstGeom prst="triangle">
                <a:avLst/>
              </a:prstGeom>
              <a:solidFill>
                <a:srgbClr val="C00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Source Sans Pro" panose="020B0503030403020204" pitchFamily="34" charset="0"/>
                </a:endParaRPr>
              </a:p>
            </p:txBody>
          </p:sp>
          <p:sp>
            <p:nvSpPr>
              <p:cNvPr id="292" name="Isosceles Triangle 291">
                <a:extLst>
                  <a:ext uri="{FF2B5EF4-FFF2-40B4-BE49-F238E27FC236}">
                    <a16:creationId xmlns:a16="http://schemas.microsoft.com/office/drawing/2014/main" id="{90ECCCCE-6AC1-7A30-5BBB-4630B1F6B13F}"/>
                  </a:ext>
                </a:extLst>
              </p:cNvPr>
              <p:cNvSpPr/>
              <p:nvPr/>
            </p:nvSpPr>
            <p:spPr>
              <a:xfrm>
                <a:off x="7555184" y="3447732"/>
                <a:ext cx="56608" cy="45841"/>
              </a:xfrm>
              <a:prstGeom prst="triangle">
                <a:avLst/>
              </a:prstGeom>
              <a:solidFill>
                <a:srgbClr val="C00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Source Sans Pro" panose="020B0503030403020204" pitchFamily="34" charset="0"/>
                </a:endParaRPr>
              </a:p>
            </p:txBody>
          </p:sp>
          <p:sp>
            <p:nvSpPr>
              <p:cNvPr id="293" name="Isosceles Triangle 292">
                <a:extLst>
                  <a:ext uri="{FF2B5EF4-FFF2-40B4-BE49-F238E27FC236}">
                    <a16:creationId xmlns:a16="http://schemas.microsoft.com/office/drawing/2014/main" id="{AB35A0EA-A5E3-939F-B397-F9EBD6A81909}"/>
                  </a:ext>
                </a:extLst>
              </p:cNvPr>
              <p:cNvSpPr/>
              <p:nvPr/>
            </p:nvSpPr>
            <p:spPr>
              <a:xfrm>
                <a:off x="7761063" y="3447732"/>
                <a:ext cx="56608" cy="45841"/>
              </a:xfrm>
              <a:prstGeom prst="triangle">
                <a:avLst/>
              </a:prstGeom>
              <a:solidFill>
                <a:srgbClr val="C00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Source Sans Pro" panose="020B0503030403020204" pitchFamily="34" charset="0"/>
                </a:endParaRPr>
              </a:p>
            </p:txBody>
          </p:sp>
        </p:grpSp>
        <p:graphicFrame>
          <p:nvGraphicFramePr>
            <p:cNvPr id="289" name="Chart 288">
              <a:extLst>
                <a:ext uri="{FF2B5EF4-FFF2-40B4-BE49-F238E27FC236}">
                  <a16:creationId xmlns:a16="http://schemas.microsoft.com/office/drawing/2014/main" id="{1645B172-4138-B1E7-FE7D-91E6C44A7972}"/>
                </a:ext>
              </a:extLst>
            </p:cNvPr>
            <p:cNvGraphicFramePr/>
            <p:nvPr/>
          </p:nvGraphicFramePr>
          <p:xfrm>
            <a:off x="4432317" y="2669811"/>
            <a:ext cx="3575304" cy="15544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pSp>
        <p:nvGrpSpPr>
          <p:cNvPr id="347" name="Group 346">
            <a:extLst>
              <a:ext uri="{FF2B5EF4-FFF2-40B4-BE49-F238E27FC236}">
                <a16:creationId xmlns:a16="http://schemas.microsoft.com/office/drawing/2014/main" id="{E6BBAE75-63C7-76D0-8786-34EDA9D683C1}"/>
              </a:ext>
            </a:extLst>
          </p:cNvPr>
          <p:cNvGrpSpPr/>
          <p:nvPr/>
        </p:nvGrpSpPr>
        <p:grpSpPr>
          <a:xfrm>
            <a:off x="4377546" y="4820789"/>
            <a:ext cx="3602736" cy="1325880"/>
            <a:chOff x="4383847" y="3527696"/>
            <a:chExt cx="3602736" cy="1325880"/>
          </a:xfrm>
        </p:grpSpPr>
        <p:grpSp>
          <p:nvGrpSpPr>
            <p:cNvPr id="313" name="Group 312">
              <a:extLst>
                <a:ext uri="{FF2B5EF4-FFF2-40B4-BE49-F238E27FC236}">
                  <a16:creationId xmlns:a16="http://schemas.microsoft.com/office/drawing/2014/main" id="{A123B38A-96BC-C8BA-7665-AE163355BED4}"/>
                </a:ext>
              </a:extLst>
            </p:cNvPr>
            <p:cNvGrpSpPr/>
            <p:nvPr/>
          </p:nvGrpSpPr>
          <p:grpSpPr>
            <a:xfrm>
              <a:off x="4723758" y="3666709"/>
              <a:ext cx="3127248" cy="804672"/>
              <a:chOff x="13170249" y="4860857"/>
              <a:chExt cx="3136174" cy="930589"/>
            </a:xfrm>
          </p:grpSpPr>
          <p:grpSp>
            <p:nvGrpSpPr>
              <p:cNvPr id="315" name="Group 314">
                <a:extLst>
                  <a:ext uri="{FF2B5EF4-FFF2-40B4-BE49-F238E27FC236}">
                    <a16:creationId xmlns:a16="http://schemas.microsoft.com/office/drawing/2014/main" id="{CFD21FD9-2CB5-9473-442F-513FA525F5A3}"/>
                  </a:ext>
                </a:extLst>
              </p:cNvPr>
              <p:cNvGrpSpPr/>
              <p:nvPr/>
            </p:nvGrpSpPr>
            <p:grpSpPr>
              <a:xfrm>
                <a:off x="13170249" y="4860857"/>
                <a:ext cx="3136174" cy="930589"/>
                <a:chOff x="6895243" y="1101319"/>
                <a:chExt cx="4812604" cy="1428030"/>
              </a:xfrm>
            </p:grpSpPr>
            <p:sp>
              <p:nvSpPr>
                <p:cNvPr id="321" name="Rectangle 320">
                  <a:extLst>
                    <a:ext uri="{FF2B5EF4-FFF2-40B4-BE49-F238E27FC236}">
                      <a16:creationId xmlns:a16="http://schemas.microsoft.com/office/drawing/2014/main" id="{3323EF97-1C08-9E08-638F-C76DFC449644}"/>
                    </a:ext>
                  </a:extLst>
                </p:cNvPr>
                <p:cNvSpPr/>
                <p:nvPr/>
              </p:nvSpPr>
              <p:spPr>
                <a:xfrm>
                  <a:off x="7957513" y="1101319"/>
                  <a:ext cx="3750334" cy="1426442"/>
                </a:xfrm>
                <a:prstGeom prst="rect">
                  <a:avLst/>
                </a:prstGeom>
                <a:solidFill>
                  <a:srgbClr val="4EA72E">
                    <a:lumMod val="40000"/>
                    <a:lumOff val="60000"/>
                    <a:alpha val="50196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Source Sans Pro" panose="020B0503030403020204" pitchFamily="34" charset="0"/>
                  </a:endParaRPr>
                </a:p>
              </p:txBody>
            </p:sp>
            <p:sp>
              <p:nvSpPr>
                <p:cNvPr id="322" name="Rectangle 321">
                  <a:extLst>
                    <a:ext uri="{FF2B5EF4-FFF2-40B4-BE49-F238E27FC236}">
                      <a16:creationId xmlns:a16="http://schemas.microsoft.com/office/drawing/2014/main" id="{DD612FB1-00C0-379A-A1B6-F966EC5476F8}"/>
                    </a:ext>
                  </a:extLst>
                </p:cNvPr>
                <p:cNvSpPr/>
                <p:nvPr/>
              </p:nvSpPr>
              <p:spPr>
                <a:xfrm>
                  <a:off x="6895243" y="1101319"/>
                  <a:ext cx="219456" cy="1426464"/>
                </a:xfrm>
                <a:prstGeom prst="rect">
                  <a:avLst/>
                </a:prstGeom>
                <a:solidFill>
                  <a:srgbClr val="FFF2CC">
                    <a:alpha val="50196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Source Sans Pro" panose="020B0503030403020204" pitchFamily="34" charset="0"/>
                  </a:endParaRPr>
                </a:p>
              </p:txBody>
            </p:sp>
            <p:sp>
              <p:nvSpPr>
                <p:cNvPr id="323" name="Rectangle 322">
                  <a:extLst>
                    <a:ext uri="{FF2B5EF4-FFF2-40B4-BE49-F238E27FC236}">
                      <a16:creationId xmlns:a16="http://schemas.microsoft.com/office/drawing/2014/main" id="{A43FB47E-E8FF-8454-2EF4-A26CEF0DD74E}"/>
                    </a:ext>
                  </a:extLst>
                </p:cNvPr>
                <p:cNvSpPr/>
                <p:nvPr/>
              </p:nvSpPr>
              <p:spPr>
                <a:xfrm>
                  <a:off x="7114700" y="1102907"/>
                  <a:ext cx="651252" cy="1426442"/>
                </a:xfrm>
                <a:prstGeom prst="rect">
                  <a:avLst/>
                </a:prstGeom>
                <a:solidFill>
                  <a:srgbClr val="C00000">
                    <a:alpha val="20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Source Sans Pro" panose="020B0503030403020204" pitchFamily="34" charset="0"/>
                  </a:endParaRPr>
                </a:p>
              </p:txBody>
            </p:sp>
            <p:sp>
              <p:nvSpPr>
                <p:cNvPr id="324" name="Rectangle 323">
                  <a:extLst>
                    <a:ext uri="{FF2B5EF4-FFF2-40B4-BE49-F238E27FC236}">
                      <a16:creationId xmlns:a16="http://schemas.microsoft.com/office/drawing/2014/main" id="{E7B35EF0-9F45-0F28-CBB3-8EA76267B7C3}"/>
                    </a:ext>
                  </a:extLst>
                </p:cNvPr>
                <p:cNvSpPr/>
                <p:nvPr/>
              </p:nvSpPr>
              <p:spPr>
                <a:xfrm>
                  <a:off x="7765952" y="1101319"/>
                  <a:ext cx="195781" cy="1426442"/>
                </a:xfrm>
                <a:prstGeom prst="rect">
                  <a:avLst/>
                </a:prstGeom>
                <a:solidFill>
                  <a:srgbClr val="156082">
                    <a:lumMod val="20000"/>
                    <a:lumOff val="80000"/>
                    <a:alpha val="50196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Source Sans Pro" panose="020B0503030403020204" pitchFamily="34" charset="0"/>
                  </a:endParaRPr>
                </a:p>
              </p:txBody>
            </p:sp>
            <p:sp>
              <p:nvSpPr>
                <p:cNvPr id="325" name="Isosceles Triangle 324">
                  <a:extLst>
                    <a:ext uri="{FF2B5EF4-FFF2-40B4-BE49-F238E27FC236}">
                      <a16:creationId xmlns:a16="http://schemas.microsoft.com/office/drawing/2014/main" id="{FFE31B46-91F8-F901-1C21-E712E533C901}"/>
                    </a:ext>
                  </a:extLst>
                </p:cNvPr>
                <p:cNvSpPr/>
                <p:nvPr/>
              </p:nvSpPr>
              <p:spPr>
                <a:xfrm>
                  <a:off x="7190673" y="2310616"/>
                  <a:ext cx="86432" cy="80895"/>
                </a:xfrm>
                <a:prstGeom prst="triangle">
                  <a:avLst/>
                </a:prstGeom>
                <a:solidFill>
                  <a:srgbClr val="C00000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Source Sans Pro" panose="020B0503030403020204" pitchFamily="34" charset="0"/>
                  </a:endParaRPr>
                </a:p>
              </p:txBody>
            </p:sp>
            <p:sp>
              <p:nvSpPr>
                <p:cNvPr id="326" name="Isosceles Triangle 325">
                  <a:extLst>
                    <a:ext uri="{FF2B5EF4-FFF2-40B4-BE49-F238E27FC236}">
                      <a16:creationId xmlns:a16="http://schemas.microsoft.com/office/drawing/2014/main" id="{826E06AC-C644-97EF-34BF-E7558FB63E3D}"/>
                    </a:ext>
                  </a:extLst>
                </p:cNvPr>
                <p:cNvSpPr/>
                <p:nvPr/>
              </p:nvSpPr>
              <p:spPr>
                <a:xfrm>
                  <a:off x="7397980" y="2310615"/>
                  <a:ext cx="86432" cy="80895"/>
                </a:xfrm>
                <a:prstGeom prst="triangle">
                  <a:avLst/>
                </a:prstGeom>
                <a:solidFill>
                  <a:srgbClr val="C00000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Source Sans Pro" panose="020B0503030403020204" pitchFamily="34" charset="0"/>
                  </a:endParaRPr>
                </a:p>
              </p:txBody>
            </p:sp>
            <p:sp>
              <p:nvSpPr>
                <p:cNvPr id="327" name="Isosceles Triangle 326">
                  <a:extLst>
                    <a:ext uri="{FF2B5EF4-FFF2-40B4-BE49-F238E27FC236}">
                      <a16:creationId xmlns:a16="http://schemas.microsoft.com/office/drawing/2014/main" id="{087D9B24-5FF1-DFC3-C291-96BDE6B0A0EE}"/>
                    </a:ext>
                  </a:extLst>
                </p:cNvPr>
                <p:cNvSpPr/>
                <p:nvPr/>
              </p:nvSpPr>
              <p:spPr>
                <a:xfrm>
                  <a:off x="7397980" y="2410905"/>
                  <a:ext cx="86432" cy="80895"/>
                </a:xfrm>
                <a:prstGeom prst="triangle">
                  <a:avLst/>
                </a:prstGeom>
                <a:solidFill>
                  <a:srgbClr val="C00000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Source Sans Pro" panose="020B0503030403020204" pitchFamily="34" charset="0"/>
                  </a:endParaRPr>
                </a:p>
              </p:txBody>
            </p:sp>
            <p:sp>
              <p:nvSpPr>
                <p:cNvPr id="328" name="Isosceles Triangle 327">
                  <a:extLst>
                    <a:ext uri="{FF2B5EF4-FFF2-40B4-BE49-F238E27FC236}">
                      <a16:creationId xmlns:a16="http://schemas.microsoft.com/office/drawing/2014/main" id="{E69AB5E7-BCF2-3D85-4C21-E2974470D9EA}"/>
                    </a:ext>
                  </a:extLst>
                </p:cNvPr>
                <p:cNvSpPr/>
                <p:nvPr/>
              </p:nvSpPr>
              <p:spPr>
                <a:xfrm>
                  <a:off x="7594048" y="2409411"/>
                  <a:ext cx="86432" cy="80895"/>
                </a:xfrm>
                <a:prstGeom prst="triangle">
                  <a:avLst/>
                </a:prstGeom>
                <a:solidFill>
                  <a:srgbClr val="C00000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Source Sans Pro" panose="020B0503030403020204" pitchFamily="34" charset="0"/>
                  </a:endParaRPr>
                </a:p>
              </p:txBody>
            </p:sp>
            <p:sp>
              <p:nvSpPr>
                <p:cNvPr id="329" name="Isosceles Triangle 328">
                  <a:extLst>
                    <a:ext uri="{FF2B5EF4-FFF2-40B4-BE49-F238E27FC236}">
                      <a16:creationId xmlns:a16="http://schemas.microsoft.com/office/drawing/2014/main" id="{D422F918-2E33-9BA8-5C33-D565F3437F3F}"/>
                    </a:ext>
                  </a:extLst>
                </p:cNvPr>
                <p:cNvSpPr/>
                <p:nvPr/>
              </p:nvSpPr>
              <p:spPr>
                <a:xfrm>
                  <a:off x="7658737" y="2409104"/>
                  <a:ext cx="86432" cy="80895"/>
                </a:xfrm>
                <a:prstGeom prst="triangle">
                  <a:avLst/>
                </a:prstGeom>
                <a:solidFill>
                  <a:srgbClr val="C00000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Source Sans Pro" panose="020B0503030403020204" pitchFamily="34" charset="0"/>
                  </a:endParaRPr>
                </a:p>
              </p:txBody>
            </p:sp>
            <p:sp>
              <p:nvSpPr>
                <p:cNvPr id="330" name="Isosceles Triangle 329">
                  <a:extLst>
                    <a:ext uri="{FF2B5EF4-FFF2-40B4-BE49-F238E27FC236}">
                      <a16:creationId xmlns:a16="http://schemas.microsoft.com/office/drawing/2014/main" id="{4C365898-021B-573E-5914-F41BF7F6C829}"/>
                    </a:ext>
                  </a:extLst>
                </p:cNvPr>
                <p:cNvSpPr/>
                <p:nvPr/>
              </p:nvSpPr>
              <p:spPr>
                <a:xfrm>
                  <a:off x="7715504" y="2409104"/>
                  <a:ext cx="86432" cy="80895"/>
                </a:xfrm>
                <a:prstGeom prst="triangle">
                  <a:avLst/>
                </a:prstGeom>
                <a:solidFill>
                  <a:srgbClr val="C00000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Source Sans Pro" panose="020B0503030403020204" pitchFamily="34" charset="0"/>
                  </a:endParaRPr>
                </a:p>
              </p:txBody>
            </p:sp>
            <p:sp>
              <p:nvSpPr>
                <p:cNvPr id="331" name="Isosceles Triangle 330">
                  <a:extLst>
                    <a:ext uri="{FF2B5EF4-FFF2-40B4-BE49-F238E27FC236}">
                      <a16:creationId xmlns:a16="http://schemas.microsoft.com/office/drawing/2014/main" id="{D24D7DFA-17B3-66A9-0897-BBFAB4BB6C94}"/>
                    </a:ext>
                  </a:extLst>
                </p:cNvPr>
                <p:cNvSpPr/>
                <p:nvPr/>
              </p:nvSpPr>
              <p:spPr>
                <a:xfrm>
                  <a:off x="7808868" y="2409103"/>
                  <a:ext cx="86432" cy="80895"/>
                </a:xfrm>
                <a:prstGeom prst="triangle">
                  <a:avLst/>
                </a:prstGeom>
                <a:solidFill>
                  <a:srgbClr val="C00000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Source Sans Pro" panose="020B0503030403020204" pitchFamily="34" charset="0"/>
                  </a:endParaRPr>
                </a:p>
              </p:txBody>
            </p:sp>
            <p:sp>
              <p:nvSpPr>
                <p:cNvPr id="332" name="Isosceles Triangle 331">
                  <a:extLst>
                    <a:ext uri="{FF2B5EF4-FFF2-40B4-BE49-F238E27FC236}">
                      <a16:creationId xmlns:a16="http://schemas.microsoft.com/office/drawing/2014/main" id="{A8C7CE3C-DE4D-2591-AAEF-0330227233BC}"/>
                    </a:ext>
                  </a:extLst>
                </p:cNvPr>
                <p:cNvSpPr/>
                <p:nvPr/>
              </p:nvSpPr>
              <p:spPr>
                <a:xfrm>
                  <a:off x="7890577" y="2409512"/>
                  <a:ext cx="86432" cy="80895"/>
                </a:xfrm>
                <a:prstGeom prst="triangle">
                  <a:avLst/>
                </a:prstGeom>
                <a:solidFill>
                  <a:srgbClr val="C00000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Source Sans Pro" panose="020B0503030403020204" pitchFamily="34" charset="0"/>
                  </a:endParaRPr>
                </a:p>
              </p:txBody>
            </p:sp>
            <p:sp>
              <p:nvSpPr>
                <p:cNvPr id="333" name="Isosceles Triangle 332">
                  <a:extLst>
                    <a:ext uri="{FF2B5EF4-FFF2-40B4-BE49-F238E27FC236}">
                      <a16:creationId xmlns:a16="http://schemas.microsoft.com/office/drawing/2014/main" id="{4EF3DB2B-89F1-BD1D-77B9-3426EA5B7D80}"/>
                    </a:ext>
                  </a:extLst>
                </p:cNvPr>
                <p:cNvSpPr/>
                <p:nvPr/>
              </p:nvSpPr>
              <p:spPr>
                <a:xfrm>
                  <a:off x="8171159" y="2409102"/>
                  <a:ext cx="86432" cy="80895"/>
                </a:xfrm>
                <a:prstGeom prst="triangle">
                  <a:avLst/>
                </a:prstGeom>
                <a:solidFill>
                  <a:srgbClr val="C00000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Source Sans Pro" panose="020B0503030403020204" pitchFamily="34" charset="0"/>
                  </a:endParaRPr>
                </a:p>
              </p:txBody>
            </p:sp>
            <p:sp>
              <p:nvSpPr>
                <p:cNvPr id="334" name="Isosceles Triangle 333">
                  <a:extLst>
                    <a:ext uri="{FF2B5EF4-FFF2-40B4-BE49-F238E27FC236}">
                      <a16:creationId xmlns:a16="http://schemas.microsoft.com/office/drawing/2014/main" id="{915A1D37-AD6F-366A-F827-D9D6EE209395}"/>
                    </a:ext>
                  </a:extLst>
                </p:cNvPr>
                <p:cNvSpPr/>
                <p:nvPr/>
              </p:nvSpPr>
              <p:spPr>
                <a:xfrm>
                  <a:off x="8783334" y="2409102"/>
                  <a:ext cx="86432" cy="80895"/>
                </a:xfrm>
                <a:prstGeom prst="triangle">
                  <a:avLst/>
                </a:prstGeom>
                <a:solidFill>
                  <a:srgbClr val="C00000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Source Sans Pro" panose="020B0503030403020204" pitchFamily="34" charset="0"/>
                  </a:endParaRPr>
                </a:p>
              </p:txBody>
            </p:sp>
            <p:sp>
              <p:nvSpPr>
                <p:cNvPr id="335" name="Isosceles Triangle 334">
                  <a:extLst>
                    <a:ext uri="{FF2B5EF4-FFF2-40B4-BE49-F238E27FC236}">
                      <a16:creationId xmlns:a16="http://schemas.microsoft.com/office/drawing/2014/main" id="{B850CB21-AABC-5B68-017C-F997EAF2F6C8}"/>
                    </a:ext>
                  </a:extLst>
                </p:cNvPr>
                <p:cNvSpPr/>
                <p:nvPr/>
              </p:nvSpPr>
              <p:spPr>
                <a:xfrm>
                  <a:off x="8171159" y="2316912"/>
                  <a:ext cx="86432" cy="80895"/>
                </a:xfrm>
                <a:prstGeom prst="triangle">
                  <a:avLst/>
                </a:prstGeom>
                <a:solidFill>
                  <a:srgbClr val="C00000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Source Sans Pro" panose="020B0503030403020204" pitchFamily="34" charset="0"/>
                  </a:endParaRPr>
                </a:p>
              </p:txBody>
            </p:sp>
            <p:sp>
              <p:nvSpPr>
                <p:cNvPr id="336" name="Isosceles Triangle 335">
                  <a:extLst>
                    <a:ext uri="{FF2B5EF4-FFF2-40B4-BE49-F238E27FC236}">
                      <a16:creationId xmlns:a16="http://schemas.microsoft.com/office/drawing/2014/main" id="{5540097C-12F8-F5D8-5D84-8FD24A5836AF}"/>
                    </a:ext>
                  </a:extLst>
                </p:cNvPr>
                <p:cNvSpPr/>
                <p:nvPr/>
              </p:nvSpPr>
              <p:spPr>
                <a:xfrm>
                  <a:off x="7190673" y="2405866"/>
                  <a:ext cx="86432" cy="80895"/>
                </a:xfrm>
                <a:prstGeom prst="triangle">
                  <a:avLst/>
                </a:prstGeom>
                <a:solidFill>
                  <a:srgbClr val="C00000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Source Sans Pro" panose="020B0503030403020204" pitchFamily="34" charset="0"/>
                  </a:endParaRPr>
                </a:p>
              </p:txBody>
            </p:sp>
          </p:grpSp>
          <p:grpSp>
            <p:nvGrpSpPr>
              <p:cNvPr id="316" name="Group 315">
                <a:extLst>
                  <a:ext uri="{FF2B5EF4-FFF2-40B4-BE49-F238E27FC236}">
                    <a16:creationId xmlns:a16="http://schemas.microsoft.com/office/drawing/2014/main" id="{C165AD43-881B-DFD5-7002-4106CB0EC2B3}"/>
                  </a:ext>
                </a:extLst>
              </p:cNvPr>
              <p:cNvGrpSpPr/>
              <p:nvPr/>
            </p:nvGrpSpPr>
            <p:grpSpPr>
              <a:xfrm>
                <a:off x="15426139" y="5711075"/>
                <a:ext cx="863253" cy="52716"/>
                <a:chOff x="15364754" y="7394801"/>
                <a:chExt cx="863253" cy="52716"/>
              </a:xfrm>
            </p:grpSpPr>
            <p:sp>
              <p:nvSpPr>
                <p:cNvPr id="317" name="Isosceles Triangle 316">
                  <a:extLst>
                    <a:ext uri="{FF2B5EF4-FFF2-40B4-BE49-F238E27FC236}">
                      <a16:creationId xmlns:a16="http://schemas.microsoft.com/office/drawing/2014/main" id="{8FFB9089-D640-C339-60D1-E355BA541EBE}"/>
                    </a:ext>
                  </a:extLst>
                </p:cNvPr>
                <p:cNvSpPr/>
                <p:nvPr/>
              </p:nvSpPr>
              <p:spPr>
                <a:xfrm>
                  <a:off x="15364754" y="7394801"/>
                  <a:ext cx="56324" cy="52716"/>
                </a:xfrm>
                <a:prstGeom prst="triangle">
                  <a:avLst/>
                </a:prstGeom>
                <a:solidFill>
                  <a:srgbClr val="C00000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Source Sans Pro" panose="020B0503030403020204" pitchFamily="34" charset="0"/>
                  </a:endParaRPr>
                </a:p>
              </p:txBody>
            </p:sp>
            <p:sp>
              <p:nvSpPr>
                <p:cNvPr id="318" name="Isosceles Triangle 317">
                  <a:extLst>
                    <a:ext uri="{FF2B5EF4-FFF2-40B4-BE49-F238E27FC236}">
                      <a16:creationId xmlns:a16="http://schemas.microsoft.com/office/drawing/2014/main" id="{000A19F0-C15E-EF69-EF01-92B8DE320D1E}"/>
                    </a:ext>
                  </a:extLst>
                </p:cNvPr>
                <p:cNvSpPr/>
                <p:nvPr/>
              </p:nvSpPr>
              <p:spPr>
                <a:xfrm>
                  <a:off x="15566493" y="7394801"/>
                  <a:ext cx="56324" cy="52716"/>
                </a:xfrm>
                <a:prstGeom prst="triangle">
                  <a:avLst/>
                </a:prstGeom>
                <a:solidFill>
                  <a:srgbClr val="C00000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Source Sans Pro" panose="020B0503030403020204" pitchFamily="34" charset="0"/>
                  </a:endParaRPr>
                </a:p>
              </p:txBody>
            </p:sp>
            <p:sp>
              <p:nvSpPr>
                <p:cNvPr id="319" name="Isosceles Triangle 318">
                  <a:extLst>
                    <a:ext uri="{FF2B5EF4-FFF2-40B4-BE49-F238E27FC236}">
                      <a16:creationId xmlns:a16="http://schemas.microsoft.com/office/drawing/2014/main" id="{A52FFF5B-FC74-58D6-BE5A-38CE3337AFD4}"/>
                    </a:ext>
                  </a:extLst>
                </p:cNvPr>
                <p:cNvSpPr/>
                <p:nvPr/>
              </p:nvSpPr>
              <p:spPr>
                <a:xfrm>
                  <a:off x="15966835" y="7394801"/>
                  <a:ext cx="56324" cy="52716"/>
                </a:xfrm>
                <a:prstGeom prst="triangle">
                  <a:avLst/>
                </a:prstGeom>
                <a:solidFill>
                  <a:srgbClr val="C00000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Source Sans Pro" panose="020B0503030403020204" pitchFamily="34" charset="0"/>
                  </a:endParaRPr>
                </a:p>
              </p:txBody>
            </p:sp>
            <p:sp>
              <p:nvSpPr>
                <p:cNvPr id="320" name="Isosceles Triangle 319">
                  <a:extLst>
                    <a:ext uri="{FF2B5EF4-FFF2-40B4-BE49-F238E27FC236}">
                      <a16:creationId xmlns:a16="http://schemas.microsoft.com/office/drawing/2014/main" id="{C5AF3DB1-4CC0-EC25-6E34-3EDE7B8A9790}"/>
                    </a:ext>
                  </a:extLst>
                </p:cNvPr>
                <p:cNvSpPr/>
                <p:nvPr/>
              </p:nvSpPr>
              <p:spPr>
                <a:xfrm>
                  <a:off x="16171683" y="7394801"/>
                  <a:ext cx="56324" cy="52716"/>
                </a:xfrm>
                <a:prstGeom prst="triangle">
                  <a:avLst/>
                </a:prstGeom>
                <a:solidFill>
                  <a:srgbClr val="C00000"/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Source Sans Pro" panose="020B0503030403020204" pitchFamily="34" charset="0"/>
                  </a:endParaRPr>
                </a:p>
              </p:txBody>
            </p:sp>
          </p:grpSp>
        </p:grpSp>
        <p:graphicFrame>
          <p:nvGraphicFramePr>
            <p:cNvPr id="314" name="Chart 313">
              <a:extLst>
                <a:ext uri="{FF2B5EF4-FFF2-40B4-BE49-F238E27FC236}">
                  <a16:creationId xmlns:a16="http://schemas.microsoft.com/office/drawing/2014/main" id="{CBBEBF80-DC91-0099-0F68-75EDC31EF408}"/>
                </a:ext>
              </a:extLst>
            </p:cNvPr>
            <p:cNvGraphicFramePr/>
            <p:nvPr/>
          </p:nvGraphicFramePr>
          <p:xfrm>
            <a:off x="4383847" y="3527696"/>
            <a:ext cx="3602736" cy="13258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CDAA8C2C-613C-F787-74C6-D674D5077015}"/>
              </a:ext>
            </a:extLst>
          </p:cNvPr>
          <p:cNvGrpSpPr/>
          <p:nvPr/>
        </p:nvGrpSpPr>
        <p:grpSpPr>
          <a:xfrm>
            <a:off x="4677032" y="5828808"/>
            <a:ext cx="3224491" cy="416783"/>
            <a:chOff x="13361239" y="5953355"/>
            <a:chExt cx="4948131" cy="639572"/>
          </a:xfrm>
        </p:grpSpPr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83B92873-90A0-CE50-7A07-E77154A7533B}"/>
                </a:ext>
              </a:extLst>
            </p:cNvPr>
            <p:cNvSpPr txBox="1"/>
            <p:nvPr/>
          </p:nvSpPr>
          <p:spPr>
            <a:xfrm rot="16200000">
              <a:off x="13135913" y="6178681"/>
              <a:ext cx="639572" cy="1889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914400"/>
              <a:r>
                <a:rPr lang="en-US" sz="800" dirty="0">
                  <a:solidFill>
                    <a:schemeClr val="accent4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Diagnosis</a:t>
              </a:r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DBAED91B-FA1D-79D3-243A-18B6057DF9B6}"/>
                </a:ext>
              </a:extLst>
            </p:cNvPr>
            <p:cNvSpPr txBox="1"/>
            <p:nvPr/>
          </p:nvSpPr>
          <p:spPr>
            <a:xfrm rot="16200000">
              <a:off x="13443376" y="6061663"/>
              <a:ext cx="341924" cy="1889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914400"/>
              <a:r>
                <a:rPr lang="en-US" sz="800" dirty="0">
                  <a:solidFill>
                    <a:schemeClr val="accent4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C1D1</a:t>
              </a:r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92281963-F363-3B6C-52C2-60F6E4FADC2F}"/>
                </a:ext>
              </a:extLst>
            </p:cNvPr>
            <p:cNvSpPr txBox="1"/>
            <p:nvPr/>
          </p:nvSpPr>
          <p:spPr>
            <a:xfrm rot="16200000">
              <a:off x="13602016" y="6061663"/>
              <a:ext cx="341924" cy="1889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914400"/>
              <a:r>
                <a:rPr lang="en-US" sz="800" dirty="0">
                  <a:solidFill>
                    <a:schemeClr val="accent4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C2D1</a:t>
              </a:r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BD57C68D-43AA-F247-77A3-E8BB7A109C21}"/>
                </a:ext>
              </a:extLst>
            </p:cNvPr>
            <p:cNvSpPr txBox="1"/>
            <p:nvPr/>
          </p:nvSpPr>
          <p:spPr>
            <a:xfrm rot="16200000">
              <a:off x="13721298" y="6096928"/>
              <a:ext cx="420640" cy="1889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914400"/>
              <a:r>
                <a:rPr lang="en-US" sz="800" dirty="0">
                  <a:solidFill>
                    <a:schemeClr val="accent4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C2D22</a:t>
              </a:r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5FE38513-6305-F499-A96A-1BF1B78ABA85}"/>
                </a:ext>
              </a:extLst>
            </p:cNvPr>
            <p:cNvSpPr txBox="1"/>
            <p:nvPr/>
          </p:nvSpPr>
          <p:spPr>
            <a:xfrm rot="16200000">
              <a:off x="13919297" y="6061663"/>
              <a:ext cx="341924" cy="1889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914400"/>
              <a:r>
                <a:rPr lang="en-US" sz="800" dirty="0">
                  <a:solidFill>
                    <a:schemeClr val="accent4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C3D5</a:t>
              </a:r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2D2DA7D2-7C8C-B4A9-6433-398C82721FA8}"/>
                </a:ext>
              </a:extLst>
            </p:cNvPr>
            <p:cNvSpPr txBox="1"/>
            <p:nvPr/>
          </p:nvSpPr>
          <p:spPr>
            <a:xfrm rot="16200000">
              <a:off x="14077937" y="6061663"/>
              <a:ext cx="341924" cy="1889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914400"/>
              <a:r>
                <a:rPr lang="en-US" sz="800" dirty="0">
                  <a:solidFill>
                    <a:schemeClr val="accent4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C6D1</a:t>
              </a:r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DC59316B-F671-B784-59AC-CEE57D67BC37}"/>
                </a:ext>
              </a:extLst>
            </p:cNvPr>
            <p:cNvSpPr txBox="1"/>
            <p:nvPr/>
          </p:nvSpPr>
          <p:spPr>
            <a:xfrm rot="16200000">
              <a:off x="14236577" y="6061663"/>
              <a:ext cx="341924" cy="1889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914400"/>
              <a:r>
                <a:rPr lang="en-US" sz="800" dirty="0">
                  <a:solidFill>
                    <a:schemeClr val="accent4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C1D1</a:t>
              </a:r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C3ADA26C-3610-932D-0E5D-F165EE2E9F36}"/>
                </a:ext>
              </a:extLst>
            </p:cNvPr>
            <p:cNvSpPr txBox="1"/>
            <p:nvPr/>
          </p:nvSpPr>
          <p:spPr>
            <a:xfrm rot="16200000">
              <a:off x="14395217" y="6061663"/>
              <a:ext cx="341924" cy="1889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914400"/>
              <a:r>
                <a:rPr lang="en-US" sz="800" dirty="0">
                  <a:solidFill>
                    <a:schemeClr val="accent4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C1D8</a:t>
              </a:r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215D84D2-B35D-D626-DEE3-EBE63CE151CF}"/>
                </a:ext>
              </a:extLst>
            </p:cNvPr>
            <p:cNvSpPr txBox="1"/>
            <p:nvPr/>
          </p:nvSpPr>
          <p:spPr>
            <a:xfrm rot="16200000">
              <a:off x="14514497" y="6096930"/>
              <a:ext cx="420640" cy="1889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914400"/>
              <a:r>
                <a:rPr lang="en-US" sz="800" dirty="0">
                  <a:solidFill>
                    <a:schemeClr val="accent4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C1D15</a:t>
              </a:r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AA5BE66D-712F-D3EA-E2EF-045CCB76568D}"/>
                </a:ext>
              </a:extLst>
            </p:cNvPr>
            <p:cNvSpPr txBox="1"/>
            <p:nvPr/>
          </p:nvSpPr>
          <p:spPr>
            <a:xfrm rot="16200000">
              <a:off x="14673137" y="6096930"/>
              <a:ext cx="420640" cy="1889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914400"/>
              <a:r>
                <a:rPr lang="en-US" sz="800" dirty="0">
                  <a:solidFill>
                    <a:schemeClr val="accent4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C1D19</a:t>
              </a:r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7C7A50A9-7E70-0007-647A-8A224A802306}"/>
                </a:ext>
              </a:extLst>
            </p:cNvPr>
            <p:cNvSpPr txBox="1"/>
            <p:nvPr/>
          </p:nvSpPr>
          <p:spPr>
            <a:xfrm rot="16200000">
              <a:off x="14831777" y="6096930"/>
              <a:ext cx="420640" cy="1889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914400"/>
              <a:r>
                <a:rPr lang="en-US" sz="800" dirty="0">
                  <a:solidFill>
                    <a:schemeClr val="accent4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C1D22</a:t>
              </a:r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51AD5AD7-8E54-9E7B-64C7-27DCB32BCB37}"/>
                </a:ext>
              </a:extLst>
            </p:cNvPr>
            <p:cNvSpPr txBox="1"/>
            <p:nvPr/>
          </p:nvSpPr>
          <p:spPr>
            <a:xfrm rot="16200000">
              <a:off x="15029776" y="6061663"/>
              <a:ext cx="341924" cy="1889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914400"/>
              <a:r>
                <a:rPr lang="en-US" sz="800" dirty="0">
                  <a:solidFill>
                    <a:schemeClr val="accent4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C2D1</a:t>
              </a:r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91E4F09D-37B9-3A27-8430-261BA84B0160}"/>
                </a:ext>
              </a:extLst>
            </p:cNvPr>
            <p:cNvSpPr txBox="1"/>
            <p:nvPr/>
          </p:nvSpPr>
          <p:spPr>
            <a:xfrm rot="16200000">
              <a:off x="15188416" y="6061663"/>
              <a:ext cx="341924" cy="1889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914400"/>
              <a:r>
                <a:rPr lang="en-US" sz="800" dirty="0">
                  <a:solidFill>
                    <a:schemeClr val="accent4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C2D8</a:t>
              </a:r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51AEB10C-2591-D5C9-9B00-D4895BF9228D}"/>
                </a:ext>
              </a:extLst>
            </p:cNvPr>
            <p:cNvSpPr txBox="1"/>
            <p:nvPr/>
          </p:nvSpPr>
          <p:spPr>
            <a:xfrm rot="16200000">
              <a:off x="15307698" y="6096930"/>
              <a:ext cx="420640" cy="1889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914400"/>
              <a:r>
                <a:rPr lang="en-US" sz="800" dirty="0">
                  <a:solidFill>
                    <a:schemeClr val="accent4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C2D15</a:t>
              </a:r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F573C229-714F-FCFE-E049-6B849F912D9B}"/>
                </a:ext>
              </a:extLst>
            </p:cNvPr>
            <p:cNvSpPr txBox="1"/>
            <p:nvPr/>
          </p:nvSpPr>
          <p:spPr>
            <a:xfrm rot="16200000">
              <a:off x="15466338" y="6096930"/>
              <a:ext cx="420640" cy="1889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914400"/>
              <a:r>
                <a:rPr lang="en-US" sz="800" dirty="0">
                  <a:solidFill>
                    <a:schemeClr val="accent4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C2D22</a:t>
              </a:r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DA56DBE3-B02E-DB59-2940-B3089023F1C9}"/>
                </a:ext>
              </a:extLst>
            </p:cNvPr>
            <p:cNvSpPr txBox="1"/>
            <p:nvPr/>
          </p:nvSpPr>
          <p:spPr>
            <a:xfrm rot="16200000">
              <a:off x="15664336" y="6061663"/>
              <a:ext cx="341924" cy="1889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914400"/>
              <a:r>
                <a:rPr lang="en-US" sz="800" dirty="0">
                  <a:solidFill>
                    <a:schemeClr val="accent4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C3D1</a:t>
              </a:r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6ABEDCE3-7814-4D63-ECFD-93BF8BBCEB47}"/>
                </a:ext>
              </a:extLst>
            </p:cNvPr>
            <p:cNvSpPr txBox="1"/>
            <p:nvPr/>
          </p:nvSpPr>
          <p:spPr>
            <a:xfrm rot="16200000">
              <a:off x="15783618" y="6096930"/>
              <a:ext cx="420640" cy="1889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914400"/>
              <a:r>
                <a:rPr lang="en-US" sz="800" dirty="0">
                  <a:solidFill>
                    <a:schemeClr val="accent4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C3D11</a:t>
              </a:r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3CBC9002-D170-A745-D0BB-EF11915E54E0}"/>
                </a:ext>
              </a:extLst>
            </p:cNvPr>
            <p:cNvSpPr txBox="1"/>
            <p:nvPr/>
          </p:nvSpPr>
          <p:spPr>
            <a:xfrm rot="16200000">
              <a:off x="15981617" y="6061663"/>
              <a:ext cx="341924" cy="1889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914400"/>
              <a:r>
                <a:rPr lang="en-US" sz="800" dirty="0">
                  <a:solidFill>
                    <a:schemeClr val="accent4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C4D1</a:t>
              </a:r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11DDE81C-BA5A-6523-F554-D0E03C4DE444}"/>
                </a:ext>
              </a:extLst>
            </p:cNvPr>
            <p:cNvSpPr txBox="1"/>
            <p:nvPr/>
          </p:nvSpPr>
          <p:spPr>
            <a:xfrm rot="16200000">
              <a:off x="16140257" y="6061663"/>
              <a:ext cx="341924" cy="1889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914400"/>
              <a:r>
                <a:rPr lang="en-US" sz="800" dirty="0">
                  <a:solidFill>
                    <a:schemeClr val="accent4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C4D3</a:t>
              </a:r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E03E9735-D1F0-75E0-E26F-F2C180EC8B3B}"/>
                </a:ext>
              </a:extLst>
            </p:cNvPr>
            <p:cNvSpPr txBox="1"/>
            <p:nvPr/>
          </p:nvSpPr>
          <p:spPr>
            <a:xfrm rot="16200000">
              <a:off x="16298897" y="6061663"/>
              <a:ext cx="341924" cy="1889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914400"/>
              <a:r>
                <a:rPr lang="en-US" sz="800" dirty="0">
                  <a:solidFill>
                    <a:schemeClr val="accent4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C5D1</a:t>
              </a:r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AEA9B742-E25F-FE81-D8E7-97069D7350F2}"/>
                </a:ext>
              </a:extLst>
            </p:cNvPr>
            <p:cNvSpPr txBox="1"/>
            <p:nvPr/>
          </p:nvSpPr>
          <p:spPr>
            <a:xfrm rot="16200000">
              <a:off x="16457537" y="6061663"/>
              <a:ext cx="341924" cy="1889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914400"/>
              <a:r>
                <a:rPr lang="en-US" sz="800" dirty="0">
                  <a:solidFill>
                    <a:schemeClr val="accent4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C6D1</a:t>
              </a:r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37E49C3F-F8BF-BAB8-1B5C-B26335C6BD6B}"/>
                </a:ext>
              </a:extLst>
            </p:cNvPr>
            <p:cNvSpPr txBox="1"/>
            <p:nvPr/>
          </p:nvSpPr>
          <p:spPr>
            <a:xfrm rot="16200000">
              <a:off x="16616176" y="6061663"/>
              <a:ext cx="341924" cy="1889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914400"/>
              <a:r>
                <a:rPr lang="en-US" sz="800" dirty="0">
                  <a:solidFill>
                    <a:schemeClr val="accent4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C7D1</a:t>
              </a:r>
            </a:p>
          </p:txBody>
        </p:sp>
        <p:sp>
          <p:nvSpPr>
            <p:cNvPr id="278" name="TextBox 277">
              <a:extLst>
                <a:ext uri="{FF2B5EF4-FFF2-40B4-BE49-F238E27FC236}">
                  <a16:creationId xmlns:a16="http://schemas.microsoft.com/office/drawing/2014/main" id="{64F2AA4D-AE14-A491-45A3-33A923AA959A}"/>
                </a:ext>
              </a:extLst>
            </p:cNvPr>
            <p:cNvSpPr txBox="1"/>
            <p:nvPr/>
          </p:nvSpPr>
          <p:spPr>
            <a:xfrm rot="16200000">
              <a:off x="16774816" y="6061663"/>
              <a:ext cx="341924" cy="1889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914400"/>
              <a:r>
                <a:rPr lang="en-US" sz="800" dirty="0">
                  <a:solidFill>
                    <a:schemeClr val="accent4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C8D1</a:t>
              </a:r>
            </a:p>
          </p:txBody>
        </p:sp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A646F4AA-119C-CE5A-9589-184FE726476C}"/>
                </a:ext>
              </a:extLst>
            </p:cNvPr>
            <p:cNvSpPr txBox="1"/>
            <p:nvPr/>
          </p:nvSpPr>
          <p:spPr>
            <a:xfrm rot="16200000">
              <a:off x="16933456" y="6061663"/>
              <a:ext cx="341924" cy="1889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914400"/>
              <a:r>
                <a:rPr lang="en-US" sz="800" dirty="0">
                  <a:solidFill>
                    <a:schemeClr val="accent4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C8D8</a:t>
              </a:r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2866B81E-C573-59E0-0240-3AC26C7F5CF8}"/>
                </a:ext>
              </a:extLst>
            </p:cNvPr>
            <p:cNvSpPr txBox="1"/>
            <p:nvPr/>
          </p:nvSpPr>
          <p:spPr>
            <a:xfrm rot="16200000">
              <a:off x="17052737" y="6096930"/>
              <a:ext cx="420640" cy="1889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914400"/>
              <a:r>
                <a:rPr lang="en-US" sz="800" dirty="0">
                  <a:solidFill>
                    <a:schemeClr val="accent4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C8D15</a:t>
              </a:r>
            </a:p>
          </p:txBody>
        </p: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1A87562C-0F22-BAA5-15F3-31A3EDFEC2A9}"/>
                </a:ext>
              </a:extLst>
            </p:cNvPr>
            <p:cNvSpPr txBox="1"/>
            <p:nvPr/>
          </p:nvSpPr>
          <p:spPr>
            <a:xfrm rot="16200000">
              <a:off x="17211376" y="6096930"/>
              <a:ext cx="420640" cy="1889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914400"/>
              <a:r>
                <a:rPr lang="en-US" sz="800" dirty="0">
                  <a:solidFill>
                    <a:schemeClr val="accent4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C8D18</a:t>
              </a:r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4DCC53F2-74A5-2DE8-64BE-4B6A78E2660B}"/>
                </a:ext>
              </a:extLst>
            </p:cNvPr>
            <p:cNvSpPr txBox="1"/>
            <p:nvPr/>
          </p:nvSpPr>
          <p:spPr>
            <a:xfrm rot="16200000">
              <a:off x="17370018" y="6096930"/>
              <a:ext cx="420640" cy="1889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914400"/>
              <a:r>
                <a:rPr lang="en-US" sz="800" dirty="0">
                  <a:solidFill>
                    <a:schemeClr val="accent4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C8D23</a:t>
              </a:r>
            </a:p>
          </p:txBody>
        </p:sp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9B0E181B-AF30-AC53-B87C-88B0707356C9}"/>
                </a:ext>
              </a:extLst>
            </p:cNvPr>
            <p:cNvSpPr txBox="1"/>
            <p:nvPr/>
          </p:nvSpPr>
          <p:spPr>
            <a:xfrm rot="16200000">
              <a:off x="17528658" y="6096930"/>
              <a:ext cx="420640" cy="1889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914400"/>
              <a:r>
                <a:rPr lang="en-US" sz="800" dirty="0">
                  <a:solidFill>
                    <a:schemeClr val="accent4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C8D25</a:t>
              </a:r>
            </a:p>
          </p:txBody>
        </p:sp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E76E031B-034B-8FAC-A85C-ED4EC09DFE36}"/>
                </a:ext>
              </a:extLst>
            </p:cNvPr>
            <p:cNvSpPr txBox="1"/>
            <p:nvPr/>
          </p:nvSpPr>
          <p:spPr>
            <a:xfrm rot="16200000">
              <a:off x="17726656" y="6061663"/>
              <a:ext cx="341924" cy="1889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914400"/>
              <a:r>
                <a:rPr lang="en-US" sz="800" dirty="0">
                  <a:solidFill>
                    <a:schemeClr val="accent4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C9D1</a:t>
              </a:r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6B04182B-0C1A-5C4C-324C-C7FE34873AD4}"/>
                </a:ext>
              </a:extLst>
            </p:cNvPr>
            <p:cNvSpPr txBox="1"/>
            <p:nvPr/>
          </p:nvSpPr>
          <p:spPr>
            <a:xfrm rot="16200000">
              <a:off x="17885297" y="6061663"/>
              <a:ext cx="341924" cy="1889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914400"/>
              <a:r>
                <a:rPr lang="en-US" sz="800" dirty="0">
                  <a:solidFill>
                    <a:schemeClr val="accent4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C9D7</a:t>
              </a:r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54084BA3-C984-F215-4F3E-35C42CCC245D}"/>
                </a:ext>
              </a:extLst>
            </p:cNvPr>
            <p:cNvSpPr txBox="1"/>
            <p:nvPr/>
          </p:nvSpPr>
          <p:spPr>
            <a:xfrm rot="16200000">
              <a:off x="18004590" y="6096930"/>
              <a:ext cx="420640" cy="1889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914400"/>
              <a:r>
                <a:rPr lang="en-US" sz="800" dirty="0">
                  <a:solidFill>
                    <a:schemeClr val="accent4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C9D11</a:t>
              </a:r>
            </a:p>
          </p:txBody>
        </p:sp>
      </p:grpSp>
      <p:sp>
        <p:nvSpPr>
          <p:cNvPr id="340" name="TextBox 339">
            <a:extLst>
              <a:ext uri="{FF2B5EF4-FFF2-40B4-BE49-F238E27FC236}">
                <a16:creationId xmlns:a16="http://schemas.microsoft.com/office/drawing/2014/main" id="{9B9230B2-250A-764C-B5FB-091AF5835DA8}"/>
              </a:ext>
            </a:extLst>
          </p:cNvPr>
          <p:cNvSpPr txBox="1"/>
          <p:nvPr/>
        </p:nvSpPr>
        <p:spPr>
          <a:xfrm rot="16200000">
            <a:off x="3996236" y="4307555"/>
            <a:ext cx="71526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914400">
              <a:defRPr sz="105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800" b="1" dirty="0">
                <a:solidFill>
                  <a:schemeClr val="accent4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ANC, ×10</a:t>
            </a:r>
            <a:r>
              <a:rPr lang="en-US" sz="800" b="1" baseline="30000" dirty="0">
                <a:solidFill>
                  <a:schemeClr val="accent4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9</a:t>
            </a:r>
            <a:r>
              <a:rPr lang="en-US" sz="800" b="1" dirty="0">
                <a:solidFill>
                  <a:schemeClr val="accent4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/L</a:t>
            </a:r>
          </a:p>
        </p:txBody>
      </p:sp>
      <p:sp>
        <p:nvSpPr>
          <p:cNvPr id="341" name="TextBox 340">
            <a:extLst>
              <a:ext uri="{FF2B5EF4-FFF2-40B4-BE49-F238E27FC236}">
                <a16:creationId xmlns:a16="http://schemas.microsoft.com/office/drawing/2014/main" id="{5E0797C5-9768-DE6C-B6D0-DD08F2F8D227}"/>
              </a:ext>
            </a:extLst>
          </p:cNvPr>
          <p:cNvSpPr txBox="1"/>
          <p:nvPr/>
        </p:nvSpPr>
        <p:spPr>
          <a:xfrm rot="16200000">
            <a:off x="3886431" y="5233942"/>
            <a:ext cx="93487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>
              <a:defRPr sz="1200" b="1" i="0" u="none" strike="noStrike" kern="1200" spc="0" baseline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800" b="1" dirty="0">
                <a:solidFill>
                  <a:schemeClr val="accent4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Platelets, ×10</a:t>
            </a:r>
            <a:r>
              <a:rPr lang="en-US" sz="800" b="1" baseline="30000" dirty="0">
                <a:solidFill>
                  <a:schemeClr val="accent4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9</a:t>
            </a:r>
            <a:r>
              <a:rPr lang="en-US" sz="800" b="1" dirty="0">
                <a:solidFill>
                  <a:schemeClr val="accent4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/L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758220-9D00-0CA8-6360-C743F9AE2092}"/>
              </a:ext>
            </a:extLst>
          </p:cNvPr>
          <p:cNvSpPr/>
          <p:nvPr/>
        </p:nvSpPr>
        <p:spPr>
          <a:xfrm>
            <a:off x="8205136" y="1266925"/>
            <a:ext cx="3794760" cy="17440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45720" rtlCol="0" anchor="t">
            <a:spAutoFit/>
          </a:bodyPr>
          <a:lstStyle/>
          <a:p>
            <a:pPr>
              <a:spcAft>
                <a:spcPts val="200"/>
              </a:spcAft>
            </a:pPr>
            <a:r>
              <a:rPr lang="en-US" sz="100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QOL</a:t>
            </a:r>
          </a:p>
          <a:p>
            <a:pPr marL="137160" indent="-13716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8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Within 1 month of starting imetelstat, the patient reported substantial relief from his fatigue and was able to resume his occupational activities</a:t>
            </a:r>
          </a:p>
          <a:p>
            <a:pPr>
              <a:spcAft>
                <a:spcPts val="200"/>
              </a:spcAft>
            </a:pPr>
            <a:r>
              <a:rPr lang="en-US" sz="100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Safety</a:t>
            </a:r>
          </a:p>
          <a:p>
            <a:pPr marL="137160" indent="-13716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8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The patient tolerated </a:t>
            </a:r>
            <a:r>
              <a:rPr lang="en-US" sz="800" dirty="0" err="1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imetelstat</a:t>
            </a:r>
            <a:r>
              <a:rPr lang="en-US" sz="8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well and generally became asymptomatic up until cycle 9, with grade 3/4 thrombocytopenia and neutropenia observed early in the treatment course. These events were temporary, resolving to grade ≤2 without intervention (no platelet transfusions or imetelstat dose delays or reductions were needed)</a:t>
            </a:r>
          </a:p>
          <a:p>
            <a:pPr>
              <a:spcAft>
                <a:spcPts val="200"/>
              </a:spcAft>
            </a:pPr>
            <a:r>
              <a:rPr lang="en-US" sz="100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Cytogenetics (Table 1)</a:t>
            </a:r>
          </a:p>
          <a:p>
            <a:pPr marL="137160" indent="-13716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8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Variant allelic frequency changes were observed, with </a:t>
            </a:r>
            <a:r>
              <a:rPr lang="en-US" sz="800" i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STAG2</a:t>
            </a:r>
            <a:r>
              <a:rPr lang="en-US" sz="8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showing the greatest decline, followed by </a:t>
            </a:r>
            <a:r>
              <a:rPr lang="en-US" sz="800" i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ZRSR2</a:t>
            </a:r>
            <a:r>
              <a:rPr lang="en-US" sz="8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and </a:t>
            </a:r>
            <a:r>
              <a:rPr lang="en-US" sz="800" i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TET2</a:t>
            </a:r>
            <a:r>
              <a:rPr lang="en-US" sz="8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</a:p>
        </p:txBody>
      </p:sp>
      <p:sp>
        <p:nvSpPr>
          <p:cNvPr id="8" name="Rectangle: Single Corner Rounded 7">
            <a:extLst>
              <a:ext uri="{FF2B5EF4-FFF2-40B4-BE49-F238E27FC236}">
                <a16:creationId xmlns:a16="http://schemas.microsoft.com/office/drawing/2014/main" id="{79536894-E95D-BDC8-C304-EB3331AB4E28}"/>
              </a:ext>
            </a:extLst>
          </p:cNvPr>
          <p:cNvSpPr/>
          <p:nvPr/>
        </p:nvSpPr>
        <p:spPr>
          <a:xfrm>
            <a:off x="199078" y="1264061"/>
            <a:ext cx="3794760" cy="274931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8EB7B07-B264-0161-21B1-75213B1974B0}"/>
              </a:ext>
            </a:extLst>
          </p:cNvPr>
          <p:cNvSpPr/>
          <p:nvPr/>
        </p:nvSpPr>
        <p:spPr>
          <a:xfrm>
            <a:off x="199078" y="1530635"/>
            <a:ext cx="3794760" cy="845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t">
            <a:spAutoFit/>
          </a:bodyPr>
          <a:lstStyle/>
          <a:p>
            <a:pPr marL="137160" indent="-137160">
              <a:lnSpc>
                <a:spcPct val="95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8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Anemia is common in patients with lower-risk myelodysplastic syndromes (LR-MDS) and is often associated with fatigue</a:t>
            </a:r>
            <a:r>
              <a:rPr lang="en-US" sz="800" baseline="30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1</a:t>
            </a:r>
            <a:r>
              <a:rPr lang="en-US" sz="8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</a:p>
          <a:p>
            <a:pPr marL="137160" indent="-137160">
              <a:lnSpc>
                <a:spcPct val="95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8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About 50% of patients with LR-MDS depend on red blood cell (RBC) transfusions to manage anemia, which are associated with deterioration of quality of life (QOL)</a:t>
            </a:r>
            <a:r>
              <a:rPr lang="en-US" sz="800" baseline="30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2,3</a:t>
            </a:r>
          </a:p>
          <a:p>
            <a:pPr marL="137160" indent="-137160">
              <a:lnSpc>
                <a:spcPct val="95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8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Improving QOL and achieving RBC transfusion independence (TI) are primary treatment goals in </a:t>
            </a:r>
            <a:r>
              <a:rPr lang="en-US" sz="8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LR-MDS</a:t>
            </a:r>
            <a:r>
              <a:rPr lang="en-US" sz="800" baseline="30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9" name="Rectangle: Single Corner Rounded 7">
            <a:extLst>
              <a:ext uri="{FF2B5EF4-FFF2-40B4-BE49-F238E27FC236}">
                <a16:creationId xmlns:a16="http://schemas.microsoft.com/office/drawing/2014/main" id="{93A55117-39B2-2D8E-38AE-4C8BD820C90A}"/>
              </a:ext>
            </a:extLst>
          </p:cNvPr>
          <p:cNvSpPr/>
          <p:nvPr/>
        </p:nvSpPr>
        <p:spPr>
          <a:xfrm>
            <a:off x="202772" y="2332039"/>
            <a:ext cx="3794760" cy="274320"/>
          </a:xfrm>
          <a:prstGeom prst="rect">
            <a:avLst/>
          </a:prstGeom>
          <a:solidFill>
            <a:srgbClr val="FFA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Clinical Presentation and Diagnosis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CC465B5-5E7A-CC92-7A53-F688187F9022}"/>
              </a:ext>
            </a:extLst>
          </p:cNvPr>
          <p:cNvSpPr/>
          <p:nvPr/>
        </p:nvSpPr>
        <p:spPr>
          <a:xfrm>
            <a:off x="206106" y="2563088"/>
            <a:ext cx="3794760" cy="12731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t">
            <a:spAutoFit/>
          </a:bodyPr>
          <a:lstStyle/>
          <a:p>
            <a:pPr marL="137160" indent="-137160">
              <a:lnSpc>
                <a:spcPct val="95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8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Male, 66-year-old, history of tobacco dependency and diabetes</a:t>
            </a:r>
          </a:p>
          <a:p>
            <a:pPr marL="137160" indent="-137160">
              <a:lnSpc>
                <a:spcPct val="95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8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Significant shortness of breath and fatigue severely affecting his QOL and limiting his ability to perform his job as a farmer</a:t>
            </a:r>
          </a:p>
          <a:p>
            <a:pPr marL="137160" indent="-137160">
              <a:lnSpc>
                <a:spcPct val="95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8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Serum erythropoietin level: 7,201</a:t>
            </a:r>
          </a:p>
          <a:p>
            <a:pPr marL="137160" indent="-137160">
              <a:lnSpc>
                <a:spcPct val="95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80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Diagnosis:</a:t>
            </a:r>
            <a:r>
              <a:rPr lang="en-US" sz="8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Ring sideroblast–negative LR-MDS with multilineage dysplasia (</a:t>
            </a:r>
            <a:r>
              <a:rPr lang="en-US" sz="800" i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ASXL1</a:t>
            </a:r>
            <a:r>
              <a:rPr lang="en-US" sz="8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, </a:t>
            </a:r>
            <a:r>
              <a:rPr lang="en-US" sz="800" i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STAG2</a:t>
            </a:r>
            <a:r>
              <a:rPr lang="en-US" sz="8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, </a:t>
            </a:r>
            <a:r>
              <a:rPr lang="en-US" sz="800" i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TET2</a:t>
            </a:r>
            <a:r>
              <a:rPr lang="en-US" sz="8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, and </a:t>
            </a:r>
            <a:r>
              <a:rPr lang="en-US" sz="800" i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ZRSR2</a:t>
            </a:r>
            <a:r>
              <a:rPr lang="en-US" sz="8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mutations)</a:t>
            </a:r>
          </a:p>
          <a:p>
            <a:pPr marL="137160" indent="-137160">
              <a:lnSpc>
                <a:spcPct val="95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8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Pretreatment baseline hemoglobin (Hb): 6.9 g/dL</a:t>
            </a:r>
          </a:p>
          <a:p>
            <a:pPr marL="137160" indent="-137160">
              <a:lnSpc>
                <a:spcPct val="95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8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Revised International Prognostic Scoring System (IPSS) score of 2.0 (age adjusted: 1.86) and mutational IPSS score of −0.30</a:t>
            </a:r>
          </a:p>
        </p:txBody>
      </p:sp>
    </p:spTree>
    <p:extLst>
      <p:ext uri="{BB962C8B-B14F-4D97-AF65-F5344CB8AC3E}">
        <p14:creationId xmlns:p14="http://schemas.microsoft.com/office/powerpoint/2010/main" val="1617190634"/>
      </p:ext>
    </p:extLst>
  </p:cSld>
  <p:clrMapOvr>
    <a:masterClrMapping/>
  </p:clrMapOvr>
</p:sld>
</file>

<file path=ppt/theme/theme1.xml><?xml version="1.0" encoding="utf-8"?>
<a:theme xmlns:a="http://schemas.openxmlformats.org/drawingml/2006/main" name="Geron">
  <a:themeElements>
    <a:clrScheme name="LG FLASCO">
      <a:dk1>
        <a:srgbClr val="000000"/>
      </a:dk1>
      <a:lt1>
        <a:srgbClr val="FFFFFF"/>
      </a:lt1>
      <a:dk2>
        <a:srgbClr val="D0D0CE"/>
      </a:dk2>
      <a:lt2>
        <a:srgbClr val="6CACE3"/>
      </a:lt2>
      <a:accent1>
        <a:srgbClr val="005EB8"/>
      </a:accent1>
      <a:accent2>
        <a:srgbClr val="05C3DD"/>
      </a:accent2>
      <a:accent3>
        <a:srgbClr val="FFA300"/>
      </a:accent3>
      <a:accent4>
        <a:srgbClr val="003B5C"/>
      </a:accent4>
      <a:accent5>
        <a:srgbClr val="8F1A95"/>
      </a:accent5>
      <a:accent6>
        <a:srgbClr val="F9413A"/>
      </a:accent6>
      <a:hlink>
        <a:srgbClr val="0B4C9F"/>
      </a:hlink>
      <a:folHlink>
        <a:srgbClr val="7D7F7D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ron" id="{8F3B2CC9-5943-4595-A761-8ABCE13DCABE}" vid="{F3723F79-867A-43F0-B777-7C5624BE8B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B0AAB2FD6B7C47AE7869E139927FCD" ma:contentTypeVersion="26" ma:contentTypeDescription="Create a new document." ma:contentTypeScope="" ma:versionID="b1ca528b6bcdcc5e796e362c8e0c51e3">
  <xsd:schema xmlns:xsd="http://www.w3.org/2001/XMLSchema" xmlns:xs="http://www.w3.org/2001/XMLSchema" xmlns:p="http://schemas.microsoft.com/office/2006/metadata/properties" xmlns:ns2="a5f66d91-1067-4fbd-9bab-42f567ecd8ca" xmlns:ns3="d8a6871d-d886-4571-af58-e9e5103c9723" targetNamespace="http://schemas.microsoft.com/office/2006/metadata/properties" ma:root="true" ma:fieldsID="f26174411d1fc5d89ecc15a32f14e209" ns2:_="" ns3:_="">
    <xsd:import namespace="a5f66d91-1067-4fbd-9bab-42f567ecd8ca"/>
    <xsd:import namespace="d8a6871d-d886-4571-af58-e9e5103c9723"/>
    <xsd:element name="properties">
      <xsd:complexType>
        <xsd:sequence>
          <xsd:element name="documentManagement">
            <xsd:complexType>
              <xsd:all>
                <xsd:element ref="ns2:DueDate" minOccurs="0"/>
                <xsd:element ref="ns2:Complete" minOccurs="0"/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  <xsd:element ref="ns2:Complet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f66d91-1067-4fbd-9bab-42f567ecd8ca" elementFormDefault="qualified">
    <xsd:import namespace="http://schemas.microsoft.com/office/2006/documentManagement/types"/>
    <xsd:import namespace="http://schemas.microsoft.com/office/infopath/2007/PartnerControls"/>
    <xsd:element name="DueDate" ma:index="1" nillable="true" ma:displayName="Due Date" ma:format="DateOnly" ma:internalName="DueDate" ma:readOnly="false">
      <xsd:simpleType>
        <xsd:restriction base="dms:DateTime"/>
      </xsd:simpleType>
    </xsd:element>
    <xsd:element name="Complete" ma:index="3" nillable="true" ma:displayName="Complete" ma:default="1" ma:format="Dropdown" ma:internalName="Complete" ma:readOnly="false">
      <xsd:simpleType>
        <xsd:restriction base="dms:Boolean"/>
      </xsd:simple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3ddd5a2b-0a59-4d1b-bb15-68ba3d9a9e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hidden="true" ma:internalName="MediaServiceOCR" ma:readOnly="true">
      <xsd:simpleType>
        <xsd:restriction base="dms:Note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hidden="true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  <xsd:element name="Completed" ma:index="26" nillable="true" ma:displayName="Completed" ma:format="Dropdown" ma:internalName="Completed">
      <xsd:simpleType>
        <xsd:restriction base="dms:Choice">
          <xsd:enumeration value="No"/>
          <xsd:enumeration value="Ye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a6871d-d886-4571-af58-e9e5103c9723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9486bf23-ef70-4d81-8ce8-f693848f3e24}" ma:internalName="TaxCatchAll" ma:readOnly="false" ma:showField="CatchAllData" ma:web="d8a6871d-d886-4571-af58-e9e5103c972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hidden="true" ma:internalName="SharedWithDetail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2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5f66d91-1067-4fbd-9bab-42f567ecd8ca">
      <Terms xmlns="http://schemas.microsoft.com/office/infopath/2007/PartnerControls"/>
    </lcf76f155ced4ddcb4097134ff3c332f>
    <TaxCatchAll xmlns="d8a6871d-d886-4571-af58-e9e5103c9723" xsi:nil="true"/>
    <Complete xmlns="a5f66d91-1067-4fbd-9bab-42f567ecd8ca">true</Complete>
    <DueDate xmlns="a5f66d91-1067-4fbd-9bab-42f567ecd8ca" xsi:nil="true"/>
    <Completed xmlns="a5f66d91-1067-4fbd-9bab-42f567ecd8ca" xsi:nil="true"/>
  </documentManagement>
</p:properties>
</file>

<file path=customXml/itemProps1.xml><?xml version="1.0" encoding="utf-8"?>
<ds:datastoreItem xmlns:ds="http://schemas.openxmlformats.org/officeDocument/2006/customXml" ds:itemID="{5652BFEB-F2E4-4E30-AD67-003445A24D2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5C0177B-750C-4A14-8DBE-11F2E1C579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5f66d91-1067-4fbd-9bab-42f567ecd8ca"/>
    <ds:schemaRef ds:uri="d8a6871d-d886-4571-af58-e9e5103c97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27647FE-DC58-4398-95DE-B610764C7C5E}">
  <ds:schemaRefs>
    <ds:schemaRef ds:uri="5c3521a3-c6dd-4409-ab6f-ec2442b1b755"/>
    <ds:schemaRef ds:uri="6cc7da29-1a20-4207-8fa8-31468131d000"/>
    <ds:schemaRef ds:uri="c90ad118-5ea3-495f-b9ea-d398727eb93c"/>
    <ds:schemaRef ds:uri="ffcbf3a7-5132-4233-8b76-c26a36bc06d9"/>
    <ds:schemaRef ds:uri="http://schemas.microsoft.com/office/2006/metadata/properties"/>
    <ds:schemaRef ds:uri="http://schemas.microsoft.com/office/infopath/2007/PartnerControls"/>
    <ds:schemaRef ds:uri="a5f66d91-1067-4fbd-9bab-42f567ecd8ca"/>
    <ds:schemaRef ds:uri="d8a6871d-d886-4571-af58-e9e5103c972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Geron</Template>
  <TotalTime>27029</TotalTime>
  <Words>850</Words>
  <Application>Microsoft Office PowerPoint</Application>
  <PresentationFormat>Widescreen</PresentationFormat>
  <Paragraphs>123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Arial</vt:lpstr>
      <vt:lpstr>Calibri</vt:lpstr>
      <vt:lpstr>Calibri Light</vt:lpstr>
      <vt:lpstr>Source Sans Pro</vt:lpstr>
      <vt:lpstr>Geron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Anthony Woodard</dc:creator>
  <cp:lastModifiedBy>Meredith Rogers, MS, CMPP™</cp:lastModifiedBy>
  <cp:revision>278</cp:revision>
  <cp:lastPrinted>2025-05-11T16:28:37Z</cp:lastPrinted>
  <dcterms:created xsi:type="dcterms:W3CDTF">2025-04-08T12:21:48Z</dcterms:created>
  <dcterms:modified xsi:type="dcterms:W3CDTF">2026-08-27T17:41:38Z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0x01010095B0AAB2FD6B7C47AE7869E139927FCD</vt:lpwstr>
  </property>
  <property fmtid="{D5CDD505-2E9C-101B-9397-08002B2CF9AE}" pid="3" name="MediaServiceImageTags">
    <vt:lpwstr/>
  </property>
</Properties>
</file>