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7" r:id="rId4"/>
  </p:sldMasterIdLst>
  <p:notesMasterIdLst>
    <p:notesMasterId r:id="rId6"/>
  </p:notesMasterIdLst>
  <p:sldIdLst>
    <p:sldId id="258" r:id="rId5"/>
  </p:sldIdLst>
  <p:sldSz cx="50292000" cy="3246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464" userDrawn="1">
          <p15:clr>
            <a:srgbClr val="A4A3A4"/>
          </p15:clr>
        </p15:guide>
        <p15:guide id="2" pos="15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E2FB37-C603-DC44-92E7-576E9F96F86F}" name="Casandra M Monzon, PhD, CMPP™" initials="CM" userId="S::cmonzon@thelockwoodgrp.com::5c796989-3330-4275-a753-fb34be1f1fd5" providerId="AD"/>
  <p188:author id="{0EA6C541-D4F8-3D68-B46E-83A39D7E594F}" name="Nunes, Andreina" initials="NA" userId="S::andreina.nunes@parexel.com::8d487fa2-dc31-40c0-a437-b1fcbfeeb22d" providerId="AD"/>
  <p188:author id="{CB037653-11A5-4006-4C14-93B6205E400B}" name="Samuels, Scott" initials="SS" userId="S::ssamuels@geron.com::2fe38c1a-cd4f-473d-9bdc-9396d0a24849" providerId="AD"/>
  <p188:author id="{8B55DC68-4D57-80A2-3CE7-D44053AB5CE9}" name="Jeremy Henriques, PhD, CMPP™" initials="JH" userId="S::jeremy@thelockwoodgrp.com::29a34c70-2f8d-4b4d-93b0-4398da81a87c" providerId="AD"/>
  <p188:author id="{5626F270-6905-8CE4-D0C6-A9B30FF6FC58}" name="Neilson, Lynn" initials="NL" userId="S::lneilson@geron.com::db2265cd-32eb-4904-90a7-97a7de140ee2" providerId="AD"/>
  <p188:author id="{2B64C282-4523-1375-1948-5782967B6E41}" name="Sun, Libo" initials="SL" userId="S::lsun@geron.com::1ec37f48-60e0-4eda-abd8-e01e2b737204" providerId="AD"/>
  <p188:author id="{7CC4FA8B-7C71-CFFA-16EB-D6E2D5103FE5}" name="Meletta, Lisa" initials="LM" userId="S::lmeletta@geron.com::24dcb50a-d8b0-43b4-ad32-c85c1b8aee20" providerId="AD"/>
  <p188:author id="{58A742A9-F9EC-AE0E-E778-5279A8F2F74D}" name="Pak, Caroline" initials="PC" userId="S::cpak@geron.com::940ae8bb-c4a0-47af-b7fe-061fe5d97e67" providerId="AD"/>
  <p188:author id="{56C3C0AA-A10D-9CFA-86D6-977155C5BFA8}" name="Jessica Deckman, PhD, CMPP™" initials="JDPC" userId="S::jdeckman@thelockwoodgrp.com::e7974161-81ed-43e2-b178-78e6428f2304" providerId="AD"/>
  <p188:author id="{8AA065C4-E9CD-2E0A-F17A-C3D4993B0608}" name="Meredith Rogers, MS, CMPP™" initials="MR" userId="Meredith Rogers, MS, CMPP™" providerId="None"/>
  <p188:author id="{4E2C64D3-7AB5-D269-31CB-638232092626}" name="Navada, Shyamala" initials="SN" userId="S::snavada@geron.com::69e1a76c-a9fb-45c8-9610-ebfb02581ff2" providerId="AD"/>
  <p188:author id="{B82CE3D9-D50A-4C7F-675A-4EDE82FC9C4F}" name="Berry, Tymara" initials="BT" userId="S::tberry@geron.com::d047e0d5-0de1-43b5-a543-a4e2aeb556c1" providerId="AD"/>
  <p188:author id="{50BBA6E1-2D4B-738F-ECFF-2C8155CEDC40}" name="Mohamed Abdelmegeed, MD, PhD, CMPP™" initials="MA" userId="S::mabdelmegeed@thelockwoodgrp.com::18dcb3fe-56dc-4186-84be-98bb8c374ce8" providerId="AD"/>
  <p188:author id="{2FF4F8E4-DA99-A989-B43D-D0FCA517F8EB}" name="Feingold, Aron" initials="FA" userId="S::afeingold@geron.com::cf96835a-4b64-4b69-947f-0334a421dbfd" providerId="AD"/>
  <p188:author id="{31884DE5-DCC0-79EC-7436-D6C6D97549AE}" name="Feller, Faye" initials="FF" userId="S::ffeller@geron.com::4ed8c8d4-ad90-4c8b-a9d2-4def82b9050d" providerId="AD"/>
  <p188:author id="{9C6D5FE6-6BD9-B25B-2B45-C6BA4AA2AF20}" name="Lauren Connor, ELS" initials="LC" userId="S::lconnor@thelockwoodgrp.com::41fa464b-9e18-49e0-a0b5-e3c46315c2a7" providerId="AD"/>
  <p188:author id="{7A61C2E8-6807-6043-E0FD-48EF2EC3B7CE}" name="Jeremy J Henriques, PhD, CMPP" initials="JH" userId="Jeremy J Henriques, PhD, CMPP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454"/>
    <a:srgbClr val="005EB8"/>
    <a:srgbClr val="FF0000"/>
    <a:srgbClr val="9BBB59"/>
    <a:srgbClr val="4BACC6"/>
    <a:srgbClr val="003B5C"/>
    <a:srgbClr val="F2F2F3"/>
    <a:srgbClr val="D0D0CE"/>
    <a:srgbClr val="F2F2F2"/>
    <a:srgbClr val="FEE7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16" autoAdjust="0"/>
    <p:restoredTop sz="93803" autoAdjust="0"/>
  </p:normalViewPr>
  <p:slideViewPr>
    <p:cSldViewPr snapToGrid="0" snapToObjects="1" showGuides="1">
      <p:cViewPr>
        <p:scale>
          <a:sx n="70" d="100"/>
          <a:sy n="70" d="100"/>
        </p:scale>
        <p:origin x="-16374" y="-6465"/>
      </p:cViewPr>
      <p:guideLst>
        <p:guide orient="horz" pos="4464"/>
        <p:guide pos="15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 showGuides="1">
      <p:cViewPr varScale="1">
        <p:scale>
          <a:sx n="75" d="100"/>
          <a:sy n="75" d="100"/>
        </p:scale>
        <p:origin x="3918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E23DC-9284-C24D-8B9B-81DB5F528096}" type="datetimeFigureOut">
              <a:rPr lang="en-US" smtClean="0"/>
              <a:t>7/21/2026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38225" y="1143000"/>
            <a:ext cx="47815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8DA4C-4F48-C945-B48D-B0786872A2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071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03235" rtl="0" eaLnBrk="1" latinLnBrk="0" hangingPunct="1">
      <a:defRPr sz="1841" kern="1200">
        <a:solidFill>
          <a:schemeClr val="tx1"/>
        </a:solidFill>
        <a:latin typeface="+mn-lt"/>
        <a:ea typeface="+mn-ea"/>
        <a:cs typeface="+mn-cs"/>
      </a:defRPr>
    </a:lvl1pPr>
    <a:lvl2pPr marL="701618" algn="l" defTabSz="1403235" rtl="0" eaLnBrk="1" latinLnBrk="0" hangingPunct="1">
      <a:defRPr sz="1841" kern="1200">
        <a:solidFill>
          <a:schemeClr val="tx1"/>
        </a:solidFill>
        <a:latin typeface="+mn-lt"/>
        <a:ea typeface="+mn-ea"/>
        <a:cs typeface="+mn-cs"/>
      </a:defRPr>
    </a:lvl2pPr>
    <a:lvl3pPr marL="1403235" algn="l" defTabSz="1403235" rtl="0" eaLnBrk="1" latinLnBrk="0" hangingPunct="1">
      <a:defRPr sz="1841" kern="1200">
        <a:solidFill>
          <a:schemeClr val="tx1"/>
        </a:solidFill>
        <a:latin typeface="+mn-lt"/>
        <a:ea typeface="+mn-ea"/>
        <a:cs typeface="+mn-cs"/>
      </a:defRPr>
    </a:lvl3pPr>
    <a:lvl4pPr marL="2104853" algn="l" defTabSz="1403235" rtl="0" eaLnBrk="1" latinLnBrk="0" hangingPunct="1">
      <a:defRPr sz="1841" kern="1200">
        <a:solidFill>
          <a:schemeClr val="tx1"/>
        </a:solidFill>
        <a:latin typeface="+mn-lt"/>
        <a:ea typeface="+mn-ea"/>
        <a:cs typeface="+mn-cs"/>
      </a:defRPr>
    </a:lvl4pPr>
    <a:lvl5pPr marL="2806470" algn="l" defTabSz="1403235" rtl="0" eaLnBrk="1" latinLnBrk="0" hangingPunct="1">
      <a:defRPr sz="1841" kern="1200">
        <a:solidFill>
          <a:schemeClr val="tx1"/>
        </a:solidFill>
        <a:latin typeface="+mn-lt"/>
        <a:ea typeface="+mn-ea"/>
        <a:cs typeface="+mn-cs"/>
      </a:defRPr>
    </a:lvl5pPr>
    <a:lvl6pPr marL="3508087" algn="l" defTabSz="1403235" rtl="0" eaLnBrk="1" latinLnBrk="0" hangingPunct="1">
      <a:defRPr sz="1841" kern="1200">
        <a:solidFill>
          <a:schemeClr val="tx1"/>
        </a:solidFill>
        <a:latin typeface="+mn-lt"/>
        <a:ea typeface="+mn-ea"/>
        <a:cs typeface="+mn-cs"/>
      </a:defRPr>
    </a:lvl6pPr>
    <a:lvl7pPr marL="4209706" algn="l" defTabSz="1403235" rtl="0" eaLnBrk="1" latinLnBrk="0" hangingPunct="1">
      <a:defRPr sz="1841" kern="1200">
        <a:solidFill>
          <a:schemeClr val="tx1"/>
        </a:solidFill>
        <a:latin typeface="+mn-lt"/>
        <a:ea typeface="+mn-ea"/>
        <a:cs typeface="+mn-cs"/>
      </a:defRPr>
    </a:lvl7pPr>
    <a:lvl8pPr marL="4911325" algn="l" defTabSz="1403235" rtl="0" eaLnBrk="1" latinLnBrk="0" hangingPunct="1">
      <a:defRPr sz="1841" kern="1200">
        <a:solidFill>
          <a:schemeClr val="tx1"/>
        </a:solidFill>
        <a:latin typeface="+mn-lt"/>
        <a:ea typeface="+mn-ea"/>
        <a:cs typeface="+mn-cs"/>
      </a:defRPr>
    </a:lvl8pPr>
    <a:lvl9pPr marL="5612941" algn="l" defTabSz="1403235" rtl="0" eaLnBrk="1" latinLnBrk="0" hangingPunct="1">
      <a:defRPr sz="18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48592-F3FB-B8EE-4985-17FA4A3E1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42ACE7-D9E0-1BCB-3A57-178B66517B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38225" y="1143000"/>
            <a:ext cx="478155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693CF6-0856-CBD6-7F06-B704784CA7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4526E7-562C-4EC1-6C85-D260E0CA83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8DA4C-4F48-C945-B48D-B0786872A2A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660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38D009-F4AF-0908-518D-581B0B96A8E2}"/>
              </a:ext>
            </a:extLst>
          </p:cNvPr>
          <p:cNvSpPr/>
          <p:nvPr/>
        </p:nvSpPr>
        <p:spPr>
          <a:xfrm>
            <a:off x="12781280" y="5408051"/>
            <a:ext cx="37124640" cy="25603200"/>
          </a:xfrm>
          <a:prstGeom prst="rect">
            <a:avLst/>
          </a:prstGeom>
          <a:solidFill>
            <a:srgbClr val="F8F2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726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0ECD5A-5E07-C115-81DF-707FFB1DA88B}"/>
              </a:ext>
            </a:extLst>
          </p:cNvPr>
          <p:cNvSpPr/>
          <p:nvPr/>
        </p:nvSpPr>
        <p:spPr>
          <a:xfrm>
            <a:off x="0" y="2"/>
            <a:ext cx="50292000" cy="5098809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03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A8CD09-7B12-D555-84A9-AA9A65665EFF}"/>
              </a:ext>
            </a:extLst>
          </p:cNvPr>
          <p:cNvSpPr/>
          <p:nvPr/>
        </p:nvSpPr>
        <p:spPr>
          <a:xfrm>
            <a:off x="0" y="31361770"/>
            <a:ext cx="50292000" cy="109943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03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A7C93A-E4C1-ECF0-E01E-883962BEDC40}"/>
              </a:ext>
            </a:extLst>
          </p:cNvPr>
          <p:cNvSpPr/>
          <p:nvPr userDrawn="1"/>
        </p:nvSpPr>
        <p:spPr>
          <a:xfrm>
            <a:off x="0" y="0"/>
            <a:ext cx="50292000" cy="5029200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03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F396AB-968E-782A-3F8D-229C78C80EC9}"/>
              </a:ext>
            </a:extLst>
          </p:cNvPr>
          <p:cNvSpPr/>
          <p:nvPr userDrawn="1"/>
        </p:nvSpPr>
        <p:spPr>
          <a:xfrm>
            <a:off x="0" y="31361769"/>
            <a:ext cx="50292000" cy="109943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03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264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4" userDrawn="1">
          <p15:clr>
            <a:srgbClr val="FBAE40"/>
          </p15:clr>
        </p15:guide>
        <p15:guide id="2" pos="7776" userDrawn="1">
          <p15:clr>
            <a:srgbClr val="FBAE40"/>
          </p15:clr>
        </p15:guide>
        <p15:guide id="3" pos="8256" userDrawn="1">
          <p15:clr>
            <a:srgbClr val="FBAE40"/>
          </p15:clr>
        </p15:guide>
        <p15:guide id="4" pos="15624" userDrawn="1">
          <p15:clr>
            <a:srgbClr val="FBAE40"/>
          </p15:clr>
        </p15:guide>
        <p15:guide id="5" pos="16056" userDrawn="1">
          <p15:clr>
            <a:srgbClr val="FBAE40"/>
          </p15:clr>
        </p15:guide>
        <p15:guide id="6" pos="23424" userDrawn="1">
          <p15:clr>
            <a:srgbClr val="FBAE40"/>
          </p15:clr>
        </p15:guide>
        <p15:guide id="7" pos="23880" userDrawn="1">
          <p15:clr>
            <a:srgbClr val="FBAE40"/>
          </p15:clr>
        </p15:guide>
        <p15:guide id="8" pos="31224" userDrawn="1">
          <p15:clr>
            <a:srgbClr val="FBAE40"/>
          </p15:clr>
        </p15:guide>
        <p15:guide id="9" orient="horz" pos="3384" userDrawn="1">
          <p15:clr>
            <a:srgbClr val="FBAE40"/>
          </p15:clr>
        </p15:guide>
        <p15:guide id="10" orient="horz" pos="3192" userDrawn="1">
          <p15:clr>
            <a:srgbClr val="FBAE40"/>
          </p15:clr>
        </p15:guide>
        <p15:guide id="11" orient="horz" pos="19752" userDrawn="1">
          <p15:clr>
            <a:srgbClr val="FBAE40"/>
          </p15:clr>
        </p15:guide>
        <p15:guide id="12" orient="horz" pos="19320" userDrawn="1">
          <p15:clr>
            <a:srgbClr val="FBAE40"/>
          </p15:clr>
        </p15:guide>
        <p15:guide id="13" orient="horz" pos="3624" userDrawn="1">
          <p15:clr>
            <a:srgbClr val="FBAE40"/>
          </p15:clr>
        </p15:guide>
        <p15:guide id="14" orient="horz" pos="1951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0ECD5A-5E07-C115-81DF-707FFB1DA88B}"/>
              </a:ext>
            </a:extLst>
          </p:cNvPr>
          <p:cNvSpPr/>
          <p:nvPr userDrawn="1"/>
        </p:nvSpPr>
        <p:spPr>
          <a:xfrm>
            <a:off x="0" y="2"/>
            <a:ext cx="50292000" cy="5098809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03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A8CD09-7B12-D555-84A9-AA9A65665EFF}"/>
              </a:ext>
            </a:extLst>
          </p:cNvPr>
          <p:cNvSpPr/>
          <p:nvPr userDrawn="1"/>
        </p:nvSpPr>
        <p:spPr>
          <a:xfrm>
            <a:off x="0" y="31361770"/>
            <a:ext cx="50292000" cy="1099431"/>
          </a:xfrm>
          <a:prstGeom prst="rect">
            <a:avLst/>
          </a:prstGeom>
          <a:solidFill>
            <a:srgbClr val="005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03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239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86">
          <p15:clr>
            <a:srgbClr val="FBAE40"/>
          </p15:clr>
        </p15:guide>
        <p15:guide id="2" pos="7770">
          <p15:clr>
            <a:srgbClr val="FBAE40"/>
          </p15:clr>
        </p15:guide>
        <p15:guide id="3" pos="8345">
          <p15:clr>
            <a:srgbClr val="FBAE40"/>
          </p15:clr>
        </p15:guide>
        <p15:guide id="4" pos="15553">
          <p15:clr>
            <a:srgbClr val="FBAE40"/>
          </p15:clr>
        </p15:guide>
        <p15:guide id="5" pos="16128">
          <p15:clr>
            <a:srgbClr val="FBAE40"/>
          </p15:clr>
        </p15:guide>
        <p15:guide id="6" pos="23336">
          <p15:clr>
            <a:srgbClr val="FBAE40"/>
          </p15:clr>
        </p15:guide>
        <p15:guide id="7" pos="23911">
          <p15:clr>
            <a:srgbClr val="FBAE40"/>
          </p15:clr>
        </p15:guide>
        <p15:guide id="8" pos="31095">
          <p15:clr>
            <a:srgbClr val="FBAE40"/>
          </p15:clr>
        </p15:guide>
        <p15:guide id="9" orient="horz" pos="4044">
          <p15:clr>
            <a:srgbClr val="FBAE40"/>
          </p15:clr>
        </p15:guide>
        <p15:guide id="10" orient="horz" pos="3467">
          <p15:clr>
            <a:srgbClr val="FBAE40"/>
          </p15:clr>
        </p15:guide>
        <p15:guide id="11" orient="horz" pos="19747">
          <p15:clr>
            <a:srgbClr val="FBAE40"/>
          </p15:clr>
        </p15:guide>
        <p15:guide id="12" orient="horz" pos="1916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57577" y="1728261"/>
            <a:ext cx="43376850" cy="6274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7577" y="8641294"/>
            <a:ext cx="43376850" cy="20596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57575" y="30086726"/>
            <a:ext cx="11315700" cy="17282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7/21/2026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659227" y="30086726"/>
            <a:ext cx="16973550" cy="17282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518725" y="30086726"/>
            <a:ext cx="11315700" cy="17282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277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6" r:id="rId2"/>
  </p:sldLayoutIdLst>
  <p:hf hdr="0"/>
  <p:txStyles>
    <p:titleStyle>
      <a:lvl1pPr algn="l" defTabSz="3771796" rtl="0" eaLnBrk="1" latinLnBrk="0" hangingPunct="1">
        <a:lnSpc>
          <a:spcPct val="90000"/>
        </a:lnSpc>
        <a:spcBef>
          <a:spcPct val="0"/>
        </a:spcBef>
        <a:buNone/>
        <a:defRPr sz="181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2948" indent="-942948" algn="l" defTabSz="3771796" rtl="0" eaLnBrk="1" latinLnBrk="0" hangingPunct="1">
        <a:lnSpc>
          <a:spcPct val="90000"/>
        </a:lnSpc>
        <a:spcBef>
          <a:spcPts val="4125"/>
        </a:spcBef>
        <a:buFont typeface="Arial" panose="020B0604020202020204" pitchFamily="34" charset="0"/>
        <a:buChar char="•"/>
        <a:defRPr sz="11550" kern="1200">
          <a:solidFill>
            <a:schemeClr val="tx1"/>
          </a:solidFill>
          <a:latin typeface="+mn-lt"/>
          <a:ea typeface="+mn-ea"/>
          <a:cs typeface="+mn-cs"/>
        </a:defRPr>
      </a:lvl1pPr>
      <a:lvl2pPr marL="2828846" indent="-942948" algn="l" defTabSz="3771796" rtl="0" eaLnBrk="1" latinLnBrk="0" hangingPunct="1">
        <a:lnSpc>
          <a:spcPct val="90000"/>
        </a:lnSpc>
        <a:spcBef>
          <a:spcPts val="2062"/>
        </a:spcBef>
        <a:buFont typeface="Arial" panose="020B0604020202020204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2pPr>
      <a:lvl3pPr marL="4714744" indent="-942948" algn="l" defTabSz="3771796" rtl="0" eaLnBrk="1" latinLnBrk="0" hangingPunct="1">
        <a:lnSpc>
          <a:spcPct val="90000"/>
        </a:lnSpc>
        <a:spcBef>
          <a:spcPts val="2062"/>
        </a:spcBef>
        <a:buFont typeface="Arial" panose="020B0604020202020204" pitchFamily="34" charset="0"/>
        <a:buChar char="•"/>
        <a:defRPr sz="8250" kern="1200">
          <a:solidFill>
            <a:schemeClr val="tx1"/>
          </a:solidFill>
          <a:latin typeface="+mn-lt"/>
          <a:ea typeface="+mn-ea"/>
          <a:cs typeface="+mn-cs"/>
        </a:defRPr>
      </a:lvl3pPr>
      <a:lvl4pPr marL="6600642" indent="-942948" algn="l" defTabSz="3771796" rtl="0" eaLnBrk="1" latinLnBrk="0" hangingPunct="1">
        <a:lnSpc>
          <a:spcPct val="90000"/>
        </a:lnSpc>
        <a:spcBef>
          <a:spcPts val="2062"/>
        </a:spcBef>
        <a:buFont typeface="Arial" panose="020B0604020202020204" pitchFamily="34" charset="0"/>
        <a:buChar char="•"/>
        <a:defRPr sz="7425" kern="1200">
          <a:solidFill>
            <a:schemeClr val="tx1"/>
          </a:solidFill>
          <a:latin typeface="+mn-lt"/>
          <a:ea typeface="+mn-ea"/>
          <a:cs typeface="+mn-cs"/>
        </a:defRPr>
      </a:lvl4pPr>
      <a:lvl5pPr marL="8486538" indent="-942948" algn="l" defTabSz="3771796" rtl="0" eaLnBrk="1" latinLnBrk="0" hangingPunct="1">
        <a:lnSpc>
          <a:spcPct val="90000"/>
        </a:lnSpc>
        <a:spcBef>
          <a:spcPts val="2062"/>
        </a:spcBef>
        <a:buFont typeface="Arial" panose="020B0604020202020204" pitchFamily="34" charset="0"/>
        <a:buChar char="•"/>
        <a:defRPr sz="7425" kern="1200">
          <a:solidFill>
            <a:schemeClr val="tx1"/>
          </a:solidFill>
          <a:latin typeface="+mn-lt"/>
          <a:ea typeface="+mn-ea"/>
          <a:cs typeface="+mn-cs"/>
        </a:defRPr>
      </a:lvl5pPr>
      <a:lvl6pPr marL="10372435" indent="-942948" algn="l" defTabSz="3771796" rtl="0" eaLnBrk="1" latinLnBrk="0" hangingPunct="1">
        <a:lnSpc>
          <a:spcPct val="90000"/>
        </a:lnSpc>
        <a:spcBef>
          <a:spcPts val="2062"/>
        </a:spcBef>
        <a:buFont typeface="Arial" panose="020B0604020202020204" pitchFamily="34" charset="0"/>
        <a:buChar char="•"/>
        <a:defRPr sz="7425" kern="1200">
          <a:solidFill>
            <a:schemeClr val="tx1"/>
          </a:solidFill>
          <a:latin typeface="+mn-lt"/>
          <a:ea typeface="+mn-ea"/>
          <a:cs typeface="+mn-cs"/>
        </a:defRPr>
      </a:lvl6pPr>
      <a:lvl7pPr marL="12258333" indent="-942948" algn="l" defTabSz="3771796" rtl="0" eaLnBrk="1" latinLnBrk="0" hangingPunct="1">
        <a:lnSpc>
          <a:spcPct val="90000"/>
        </a:lnSpc>
        <a:spcBef>
          <a:spcPts val="2062"/>
        </a:spcBef>
        <a:buFont typeface="Arial" panose="020B0604020202020204" pitchFamily="34" charset="0"/>
        <a:buChar char="•"/>
        <a:defRPr sz="7425" kern="1200">
          <a:solidFill>
            <a:schemeClr val="tx1"/>
          </a:solidFill>
          <a:latin typeface="+mn-lt"/>
          <a:ea typeface="+mn-ea"/>
          <a:cs typeface="+mn-cs"/>
        </a:defRPr>
      </a:lvl7pPr>
      <a:lvl8pPr marL="14144231" indent="-942948" algn="l" defTabSz="3771796" rtl="0" eaLnBrk="1" latinLnBrk="0" hangingPunct="1">
        <a:lnSpc>
          <a:spcPct val="90000"/>
        </a:lnSpc>
        <a:spcBef>
          <a:spcPts val="2062"/>
        </a:spcBef>
        <a:buFont typeface="Arial" panose="020B0604020202020204" pitchFamily="34" charset="0"/>
        <a:buChar char="•"/>
        <a:defRPr sz="7425" kern="1200">
          <a:solidFill>
            <a:schemeClr val="tx1"/>
          </a:solidFill>
          <a:latin typeface="+mn-lt"/>
          <a:ea typeface="+mn-ea"/>
          <a:cs typeface="+mn-cs"/>
        </a:defRPr>
      </a:lvl8pPr>
      <a:lvl9pPr marL="16030129" indent="-942948" algn="l" defTabSz="3771796" rtl="0" eaLnBrk="1" latinLnBrk="0" hangingPunct="1">
        <a:lnSpc>
          <a:spcPct val="90000"/>
        </a:lnSpc>
        <a:spcBef>
          <a:spcPts val="2062"/>
        </a:spcBef>
        <a:buFont typeface="Arial" panose="020B0604020202020204" pitchFamily="34" charset="0"/>
        <a:buChar char="•"/>
        <a:defRPr sz="74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1796" rtl="0" eaLnBrk="1" latinLnBrk="0" hangingPunct="1">
        <a:defRPr sz="7425" kern="1200">
          <a:solidFill>
            <a:schemeClr val="tx1"/>
          </a:solidFill>
          <a:latin typeface="+mn-lt"/>
          <a:ea typeface="+mn-ea"/>
          <a:cs typeface="+mn-cs"/>
        </a:defRPr>
      </a:lvl1pPr>
      <a:lvl2pPr marL="1885898" algn="l" defTabSz="3771796" rtl="0" eaLnBrk="1" latinLnBrk="0" hangingPunct="1">
        <a:defRPr sz="7425" kern="1200">
          <a:solidFill>
            <a:schemeClr val="tx1"/>
          </a:solidFill>
          <a:latin typeface="+mn-lt"/>
          <a:ea typeface="+mn-ea"/>
          <a:cs typeface="+mn-cs"/>
        </a:defRPr>
      </a:lvl2pPr>
      <a:lvl3pPr marL="3771796" algn="l" defTabSz="3771796" rtl="0" eaLnBrk="1" latinLnBrk="0" hangingPunct="1">
        <a:defRPr sz="7425" kern="1200">
          <a:solidFill>
            <a:schemeClr val="tx1"/>
          </a:solidFill>
          <a:latin typeface="+mn-lt"/>
          <a:ea typeface="+mn-ea"/>
          <a:cs typeface="+mn-cs"/>
        </a:defRPr>
      </a:lvl3pPr>
      <a:lvl4pPr marL="5657693" algn="l" defTabSz="3771796" rtl="0" eaLnBrk="1" latinLnBrk="0" hangingPunct="1">
        <a:defRPr sz="7425" kern="1200">
          <a:solidFill>
            <a:schemeClr val="tx1"/>
          </a:solidFill>
          <a:latin typeface="+mn-lt"/>
          <a:ea typeface="+mn-ea"/>
          <a:cs typeface="+mn-cs"/>
        </a:defRPr>
      </a:lvl4pPr>
      <a:lvl5pPr marL="7543590" algn="l" defTabSz="3771796" rtl="0" eaLnBrk="1" latinLnBrk="0" hangingPunct="1">
        <a:defRPr sz="7425" kern="1200">
          <a:solidFill>
            <a:schemeClr val="tx1"/>
          </a:solidFill>
          <a:latin typeface="+mn-lt"/>
          <a:ea typeface="+mn-ea"/>
          <a:cs typeface="+mn-cs"/>
        </a:defRPr>
      </a:lvl5pPr>
      <a:lvl6pPr marL="9429487" algn="l" defTabSz="3771796" rtl="0" eaLnBrk="1" latinLnBrk="0" hangingPunct="1">
        <a:defRPr sz="7425" kern="1200">
          <a:solidFill>
            <a:schemeClr val="tx1"/>
          </a:solidFill>
          <a:latin typeface="+mn-lt"/>
          <a:ea typeface="+mn-ea"/>
          <a:cs typeface="+mn-cs"/>
        </a:defRPr>
      </a:lvl6pPr>
      <a:lvl7pPr marL="11315385" algn="l" defTabSz="3771796" rtl="0" eaLnBrk="1" latinLnBrk="0" hangingPunct="1">
        <a:defRPr sz="7425" kern="1200">
          <a:solidFill>
            <a:schemeClr val="tx1"/>
          </a:solidFill>
          <a:latin typeface="+mn-lt"/>
          <a:ea typeface="+mn-ea"/>
          <a:cs typeface="+mn-cs"/>
        </a:defRPr>
      </a:lvl7pPr>
      <a:lvl8pPr marL="13201283" algn="l" defTabSz="3771796" rtl="0" eaLnBrk="1" latinLnBrk="0" hangingPunct="1">
        <a:defRPr sz="7425" kern="1200">
          <a:solidFill>
            <a:schemeClr val="tx1"/>
          </a:solidFill>
          <a:latin typeface="+mn-lt"/>
          <a:ea typeface="+mn-ea"/>
          <a:cs typeface="+mn-cs"/>
        </a:defRPr>
      </a:lvl8pPr>
      <a:lvl9pPr marL="15087180" algn="l" defTabSz="3771796" rtl="0" eaLnBrk="1" latinLnBrk="0" hangingPunct="1">
        <a:defRPr sz="7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sv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FA3D4-62DE-F680-20FF-8A1C9F97B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39">
            <a:extLst>
              <a:ext uri="{FF2B5EF4-FFF2-40B4-BE49-F238E27FC236}">
                <a16:creationId xmlns:a16="http://schemas.microsoft.com/office/drawing/2014/main" id="{30166F7D-0E60-D47A-F182-D98B4C863F08}"/>
              </a:ext>
            </a:extLst>
          </p:cNvPr>
          <p:cNvSpPr txBox="1">
            <a:spLocks/>
          </p:cNvSpPr>
          <p:nvPr/>
        </p:nvSpPr>
        <p:spPr>
          <a:xfrm>
            <a:off x="37958641" y="23183812"/>
            <a:ext cx="11521440" cy="5882347"/>
          </a:xfrm>
          <a:prstGeom prst="rect">
            <a:avLst/>
          </a:prstGeom>
          <a:solidFill>
            <a:srgbClr val="FEE7E6"/>
          </a:solidFill>
        </p:spPr>
        <p:txBody>
          <a:bodyPr vert="horz" wrap="square" lIns="182483" tIns="182483" rIns="182483" bIns="182483" rtlCol="0">
            <a:spAutoFit/>
          </a:bodyPr>
          <a:lstStyle>
            <a:lvl1pPr marL="0" indent="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24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227013" indent="-227013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9263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9263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49263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 this post hoc analysis, imetelstat treatment was associated with </a:t>
            </a:r>
            <a:b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dose-dependent reductions from baseline in IL-8 and TNF-α levels, which corresponded with reductions in TSS or spleen volume</a:t>
            </a:r>
          </a:p>
          <a:p>
            <a:pPr marL="365760" lvl="1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 a small number of patients with higher baseline IL-8 and TNF-α, </a:t>
            </a:r>
            <a:b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8.9 mg/kg imetelstat showed a longer survival benefit compared with </a:t>
            </a:r>
            <a:b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4.4 mg/kg imetelstat, despite the known association of elevated IL-8 and TNF-α with worse prognosis</a:t>
            </a:r>
          </a:p>
          <a:p>
            <a:pPr marL="365760" lvl="1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This hypothesis-generating, exploratory analysis identifies specific inflammatory cytokines reduced with imetelstat treatment and associated with reduction in spleen volume and symptoms that, together with previously presented data, suggest potential disease-modifying activity of imetelstat in MF</a:t>
            </a:r>
          </a:p>
          <a:p>
            <a:pPr marL="365760" lvl="1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Further confirmatory studies of imetelstat in MF are in progress</a:t>
            </a:r>
          </a:p>
        </p:txBody>
      </p:sp>
      <p:sp>
        <p:nvSpPr>
          <p:cNvPr id="9" name="Content Placeholder 86">
            <a:extLst>
              <a:ext uri="{FF2B5EF4-FFF2-40B4-BE49-F238E27FC236}">
                <a16:creationId xmlns:a16="http://schemas.microsoft.com/office/drawing/2014/main" id="{1F20F65E-4611-ACA3-9086-768656995291}"/>
              </a:ext>
            </a:extLst>
          </p:cNvPr>
          <p:cNvSpPr txBox="1">
            <a:spLocks/>
          </p:cNvSpPr>
          <p:nvPr/>
        </p:nvSpPr>
        <p:spPr>
          <a:xfrm>
            <a:off x="813239" y="6885919"/>
            <a:ext cx="11521440" cy="5211794"/>
          </a:xfrm>
          <a:prstGeom prst="rect">
            <a:avLst/>
          </a:prstGeom>
        </p:spPr>
        <p:txBody>
          <a:bodyPr vert="horz" wrap="square" lIns="0" tIns="91241" rIns="0" bIns="91241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 dysregulation of inflammatory cytokines plays a key role in the pathogenesis, progression, and clinical features of myelofibrosis (MF)</a:t>
            </a:r>
            <a:r>
              <a:rPr lang="en-US" sz="2800" baseline="30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1,2</a:t>
            </a:r>
          </a:p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 particular, increased interleukin (IL)-8 and tumor necrosis factor alpha (TNF-α) have been associated with poor prognosis in patients with MF</a:t>
            </a:r>
            <a:r>
              <a:rPr lang="en-US" sz="2800" baseline="30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1,3</a:t>
            </a:r>
          </a:p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 preclinical evaluations, treatment with the telomerase inhibitor, imetelstat, led to decreased expression of IL-8 in various tumor cell lines</a:t>
            </a:r>
            <a:r>
              <a:rPr lang="en-US" sz="2800" baseline="30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4</a:t>
            </a:r>
          </a:p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 the Phase 2 IMbark trial (NCT02426086) of 2 dosing regimens, treatment with imetelstat showed a dose-related trend for clinical benefit, with improved overall survival (OS) in the higher dose arm compared with the lower dose arm, an acceptable safety profile, and potential disease-modifying activity in patients with intermediate-2–risk or high-risk MF relapsed or refractory (R/R) to Janus kinase inhibitor (JAKi) treatment</a:t>
            </a:r>
            <a:r>
              <a:rPr lang="en-US" sz="2800" baseline="30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5,6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65436960-835D-4CFF-6329-AC6CF67CA400}"/>
              </a:ext>
            </a:extLst>
          </p:cNvPr>
          <p:cNvSpPr txBox="1">
            <a:spLocks/>
          </p:cNvSpPr>
          <p:nvPr/>
        </p:nvSpPr>
        <p:spPr>
          <a:xfrm>
            <a:off x="813239" y="5769336"/>
            <a:ext cx="11521440" cy="1097280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179388" indent="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/>
            <a:r>
              <a:rPr lang="en-US" sz="6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Background</a:t>
            </a:r>
          </a:p>
        </p:txBody>
      </p:sp>
      <p:sp>
        <p:nvSpPr>
          <p:cNvPr id="13" name="Content Placeholder 123">
            <a:extLst>
              <a:ext uri="{FF2B5EF4-FFF2-40B4-BE49-F238E27FC236}">
                <a16:creationId xmlns:a16="http://schemas.microsoft.com/office/drawing/2014/main" id="{7A095F92-33F6-590A-2CEC-4312C9FAA55E}"/>
              </a:ext>
            </a:extLst>
          </p:cNvPr>
          <p:cNvSpPr txBox="1">
            <a:spLocks/>
          </p:cNvSpPr>
          <p:nvPr/>
        </p:nvSpPr>
        <p:spPr>
          <a:xfrm>
            <a:off x="813238" y="15034776"/>
            <a:ext cx="11521440" cy="6478295"/>
          </a:xfrm>
          <a:prstGeom prst="rect">
            <a:avLst/>
          </a:prstGeom>
        </p:spPr>
        <p:txBody>
          <a:bodyPr vert="horz" wrap="square" lIns="0" tIns="91241" rIns="0" bIns="91241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 study design for IMbark is presented in </a:t>
            </a:r>
            <a:r>
              <a:rPr lang="en-US" sz="28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1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. Patients were randomly assigned (1:1) to 4.4 mg/kg or 8.9 mg/kg imetelstat active dose (equivalent to 4.7 mg/kg or 9.4 mg/kg imetelstat sodium, respectively) by infusion every 3 weeks</a:t>
            </a:r>
          </a:p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 this analysis, 21 cytokines were measured using Luminex® Multiplex Cytokine Assay Kits (R&amp;D Systems, Inc.; Minneapolis, MN) in stored plasma samples collected at baseline and at weeks 12, 24, 36, and 48 of imetelstat treatment</a:t>
            </a:r>
          </a:p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 correlation between percent change from baseline in cytokine levels and percent change in total symptom score (TSS) or spleen volume at each time point was evaluated using linear regression</a:t>
            </a:r>
          </a:p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OS with imetelstat (any dose or by dose level) by baseline cytokine level was estimated using Kaplan-Meier; hazard ratio (HR) between cytokine levels was evaluated using Cox regression</a:t>
            </a:r>
          </a:p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An unadjusted nominal </a:t>
            </a:r>
            <a:r>
              <a:rPr lang="en-US" sz="28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value from each test was reported</a:t>
            </a:r>
          </a:p>
        </p:txBody>
      </p:sp>
      <p:sp>
        <p:nvSpPr>
          <p:cNvPr id="19" name="Content Placeholder 11">
            <a:extLst>
              <a:ext uri="{FF2B5EF4-FFF2-40B4-BE49-F238E27FC236}">
                <a16:creationId xmlns:a16="http://schemas.microsoft.com/office/drawing/2014/main" id="{0AE922B3-24E4-73C4-227F-7C77BDFA21FA}"/>
              </a:ext>
            </a:extLst>
          </p:cNvPr>
          <p:cNvSpPr txBox="1">
            <a:spLocks/>
          </p:cNvSpPr>
          <p:nvPr/>
        </p:nvSpPr>
        <p:spPr>
          <a:xfrm>
            <a:off x="813238" y="13924201"/>
            <a:ext cx="11521440" cy="1097280"/>
          </a:xfrm>
          <a:prstGeom prst="rect">
            <a:avLst/>
          </a:prstGeom>
          <a:solidFill>
            <a:schemeClr val="accent3"/>
          </a:solidFill>
        </p:spPr>
        <p:txBody>
          <a:bodyPr vert="horz" wrap="square" lIns="0" tIns="0" rIns="0" bIns="0" rtlCol="0" anchor="ctr">
            <a:noAutofit/>
          </a:bodyPr>
          <a:lstStyle>
            <a:lvl1pPr marL="179388" indent="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/>
            <a:r>
              <a:rPr lang="en-US" sz="6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Methods</a:t>
            </a:r>
          </a:p>
        </p:txBody>
      </p:sp>
      <p:sp>
        <p:nvSpPr>
          <p:cNvPr id="562" name="Content Placeholder 11">
            <a:extLst>
              <a:ext uri="{FF2B5EF4-FFF2-40B4-BE49-F238E27FC236}">
                <a16:creationId xmlns:a16="http://schemas.microsoft.com/office/drawing/2014/main" id="{6F735E73-055C-D934-3757-939E9C09A70B}"/>
              </a:ext>
            </a:extLst>
          </p:cNvPr>
          <p:cNvSpPr txBox="1">
            <a:spLocks/>
          </p:cNvSpPr>
          <p:nvPr/>
        </p:nvSpPr>
        <p:spPr>
          <a:xfrm>
            <a:off x="13125566" y="5769336"/>
            <a:ext cx="11521440" cy="1097280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0" tIns="65315" rIns="0" bIns="65315" rtlCol="0" anchor="ctr">
            <a:noAutofit/>
          </a:bodyPr>
          <a:lstStyle>
            <a:lvl1pPr marL="179388" indent="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/>
            <a:r>
              <a:rPr lang="en-US" sz="6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Results</a:t>
            </a:r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6259366B-136F-EE16-CE6C-E8E41BEC7319}"/>
              </a:ext>
            </a:extLst>
          </p:cNvPr>
          <p:cNvSpPr txBox="1">
            <a:spLocks/>
          </p:cNvSpPr>
          <p:nvPr/>
        </p:nvSpPr>
        <p:spPr>
          <a:xfrm>
            <a:off x="37958641" y="22082797"/>
            <a:ext cx="11521440" cy="1097280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65315" rIns="0" bIns="65315" rtlCol="0" anchor="ctr">
            <a:noAutofit/>
          </a:bodyPr>
          <a:lstStyle>
            <a:lvl1pPr marL="179388" indent="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/>
            <a:r>
              <a:rPr lang="en-US" sz="6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Conclusions</a:t>
            </a:r>
          </a:p>
        </p:txBody>
      </p:sp>
      <p:sp>
        <p:nvSpPr>
          <p:cNvPr id="510" name="Rectangle 509">
            <a:extLst>
              <a:ext uri="{FF2B5EF4-FFF2-40B4-BE49-F238E27FC236}">
                <a16:creationId xmlns:a16="http://schemas.microsoft.com/office/drawing/2014/main" id="{BC17C2A5-A48C-8C09-BE51-F3D1C551D686}"/>
              </a:ext>
            </a:extLst>
          </p:cNvPr>
          <p:cNvSpPr/>
          <p:nvPr/>
        </p:nvSpPr>
        <p:spPr>
          <a:xfrm>
            <a:off x="813238" y="22133291"/>
            <a:ext cx="11521440" cy="57607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7143" tIns="66857" rIns="257143" bIns="154286" rtlCol="0" anchor="b"/>
          <a:lstStyle/>
          <a:p>
            <a:pPr marR="22810"/>
            <a:endParaRPr lang="en-US" sz="1400" spc="-15" dirty="0">
              <a:solidFill>
                <a:schemeClr val="accent4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alibri" panose="020F0502020204030204" pitchFamily="34" charset="0"/>
            </a:endParaRPr>
          </a:p>
        </p:txBody>
      </p:sp>
      <p:sp>
        <p:nvSpPr>
          <p:cNvPr id="509" name="Content Placeholder 171">
            <a:extLst>
              <a:ext uri="{FF2B5EF4-FFF2-40B4-BE49-F238E27FC236}">
                <a16:creationId xmlns:a16="http://schemas.microsoft.com/office/drawing/2014/main" id="{C825BEED-DCB4-3FAB-59FE-6B19C5262FB7}"/>
              </a:ext>
            </a:extLst>
          </p:cNvPr>
          <p:cNvSpPr txBox="1">
            <a:spLocks/>
          </p:cNvSpPr>
          <p:nvPr/>
        </p:nvSpPr>
        <p:spPr>
          <a:xfrm>
            <a:off x="813238" y="21548160"/>
            <a:ext cx="11521440" cy="584775"/>
          </a:xfrm>
          <a:prstGeom prst="rect">
            <a:avLst/>
          </a:prstGeom>
        </p:spPr>
        <p:txBody>
          <a:bodyPr vert="horz" wrap="square" lIns="0" tIns="0" rIns="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1. IMbark Study Design</a:t>
            </a:r>
          </a:p>
        </p:txBody>
      </p:sp>
      <p:sp>
        <p:nvSpPr>
          <p:cNvPr id="639" name="Content Placeholder 123">
            <a:extLst>
              <a:ext uri="{FF2B5EF4-FFF2-40B4-BE49-F238E27FC236}">
                <a16:creationId xmlns:a16="http://schemas.microsoft.com/office/drawing/2014/main" id="{FD02BA74-B3D6-AFEC-E564-31AD4343A647}"/>
              </a:ext>
            </a:extLst>
          </p:cNvPr>
          <p:cNvSpPr txBox="1">
            <a:spLocks/>
          </p:cNvSpPr>
          <p:nvPr/>
        </p:nvSpPr>
        <p:spPr>
          <a:xfrm>
            <a:off x="13125565" y="6987517"/>
            <a:ext cx="11521440" cy="2903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 total of 43 out of 107 patients from IMbark who had plasma samples available for cytokine evaluation and quantifiable cytokine levels at baseline for ≥1 cytokine and ≥2 postbaseline assessments at 12 and </a:t>
            </a:r>
            <a:b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24 weeks were included in this analysis </a:t>
            </a:r>
          </a:p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Of 21 cytokines analyzed, a consistent trend of dose-dependent reduction across time points was seen selectively with IL-8 and TNF-α levels (</a:t>
            </a:r>
            <a:r>
              <a:rPr lang="en-US" sz="28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2 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and </a:t>
            </a:r>
            <a:r>
              <a:rPr lang="en-US" sz="28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3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</p:txBody>
      </p:sp>
      <p:sp>
        <p:nvSpPr>
          <p:cNvPr id="23" name="Title 429">
            <a:extLst>
              <a:ext uri="{FF2B5EF4-FFF2-40B4-BE49-F238E27FC236}">
                <a16:creationId xmlns:a16="http://schemas.microsoft.com/office/drawing/2014/main" id="{F8DD59FE-D731-4B68-0DE0-9195A5916E1F}"/>
              </a:ext>
            </a:extLst>
          </p:cNvPr>
          <p:cNvSpPr txBox="1">
            <a:spLocks/>
          </p:cNvSpPr>
          <p:nvPr/>
        </p:nvSpPr>
        <p:spPr>
          <a:xfrm>
            <a:off x="711807" y="604349"/>
            <a:ext cx="45627117" cy="382041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37801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158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6192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7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Correlation Between IL-8 and TNF-Alpha and Overall Survival in Imetelstat-Treated Patients With </a:t>
            </a:r>
          </a:p>
          <a:p>
            <a:pPr defTabSz="45619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7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Myelofibrosis Relapsed or Refractory to a Janus-Associated Kinase Inhibitor in the IMbark Trial</a:t>
            </a:r>
          </a:p>
          <a:p>
            <a:pPr defTabSz="456192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8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John O. Mascarenhas, MD,</a:t>
            </a:r>
            <a:r>
              <a:rPr lang="en-US" sz="28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1</a:t>
            </a:r>
            <a:r>
              <a:rPr lang="en-US" sz="28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Claire N. Harrison, MD,</a:t>
            </a:r>
            <a:r>
              <a:rPr lang="en-US" sz="28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2</a:t>
            </a:r>
            <a:r>
              <a:rPr lang="en-US" sz="28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Alessandro Lucchesi, MD, PhD,</a:t>
            </a:r>
            <a:r>
              <a:rPr lang="en-US" sz="28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3</a:t>
            </a:r>
            <a:r>
              <a:rPr lang="en-US" sz="28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Angela Fleischman, MD, PhD,</a:t>
            </a:r>
            <a:r>
              <a:rPr lang="en-US" sz="28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4</a:t>
            </a:r>
            <a:r>
              <a:rPr lang="en-US" sz="28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Rami S. Komrokji, MD,</a:t>
            </a:r>
            <a:r>
              <a:rPr lang="en-US" sz="28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5</a:t>
            </a:r>
            <a:r>
              <a:rPr lang="en-US" sz="28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Alessandro M. Vannucchi, MD,</a:t>
            </a:r>
            <a:r>
              <a:rPr lang="en-US" sz="28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6</a:t>
            </a:r>
            <a:r>
              <a:rPr lang="en-US" sz="28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Jean-Jacques Kiladjian, MD, PhD,</a:t>
            </a:r>
            <a:r>
              <a:rPr lang="en-US" sz="28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7</a:t>
            </a:r>
            <a:r>
              <a:rPr lang="en-US" sz="28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Yiqun Yang, PhD,</a:t>
            </a:r>
            <a:r>
              <a:rPr lang="en-US" sz="28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8</a:t>
            </a:r>
            <a:r>
              <a:rPr lang="en-US" sz="28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Libo Sun, PhD,</a:t>
            </a:r>
            <a:r>
              <a:rPr lang="en-US" sz="28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8</a:t>
            </a:r>
            <a:r>
              <a:rPr lang="en-US" sz="28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Michelle Mudge-Riley, DO, MHA,</a:t>
            </a:r>
            <a:r>
              <a:rPr lang="en-US" sz="28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8</a:t>
            </a:r>
            <a:r>
              <a:rPr lang="en-US" sz="28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Fei Huang, PhD,</a:t>
            </a:r>
            <a:r>
              <a:rPr lang="en-US" sz="28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8</a:t>
            </a:r>
            <a:r>
              <a:rPr lang="en-US" sz="28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 Prithviraj Bose, MD</a:t>
            </a:r>
            <a:r>
              <a:rPr lang="en-US" sz="28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9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1</a:t>
            </a:r>
            <a:r>
              <a:rPr lang="en-US" sz="24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Tisch Cancer Institute, Icahn School of Medicine at Mount Sinai, New York, NY, USA; </a:t>
            </a:r>
            <a:r>
              <a:rPr lang="en-US" sz="24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2</a:t>
            </a:r>
            <a:r>
              <a:rPr lang="en-US" sz="24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Guy's and St Thomas' National Health Service Foundation Trust, London, UK; </a:t>
            </a:r>
            <a:r>
              <a:rPr lang="en-US" sz="24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3</a:t>
            </a:r>
            <a:r>
              <a:rPr lang="en-US" sz="24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Hematology Unit, IRCCS Istituto Romagnolo per lo Studio dei Tumori (IRST) “Dino Amadori”, Meldola, Italy; </a:t>
            </a:r>
            <a:r>
              <a:rPr lang="en-US" sz="24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4</a:t>
            </a:r>
            <a:r>
              <a:rPr lang="en-US" sz="24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University of California, Irvine, Irvine, CA, USA; </a:t>
            </a:r>
            <a:r>
              <a:rPr lang="en-US" sz="24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5</a:t>
            </a:r>
            <a:r>
              <a:rPr lang="en-US" sz="24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Moffitt Cancer Center, Tampa, FL, USA; </a:t>
            </a:r>
            <a:br>
              <a:rPr lang="en-US" sz="24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</a:br>
            <a:r>
              <a:rPr lang="en-US" sz="24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6</a:t>
            </a:r>
            <a:r>
              <a:rPr lang="en-US" sz="24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University of Florence, Florence, Italy; </a:t>
            </a:r>
            <a:r>
              <a:rPr lang="en-US" sz="24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7</a:t>
            </a:r>
            <a:r>
              <a:rPr lang="en-US" sz="24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Hôpital Saint-Louis, Assistance Publique-Hôpitaux de Paris, Université Paris Cité, Paris, France; </a:t>
            </a:r>
            <a:r>
              <a:rPr lang="en-US" sz="24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8</a:t>
            </a:r>
            <a:r>
              <a:rPr lang="en-US" sz="24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Geron Corporation, Foster City, CA, USA; </a:t>
            </a:r>
            <a:r>
              <a:rPr lang="en-US" sz="2400" b="0" baseline="30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9</a:t>
            </a:r>
            <a:r>
              <a:rPr lang="en-US" sz="2400" b="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The University of Texas MD Anderson Cancer Center, Houston, TX, USA</a:t>
            </a:r>
          </a:p>
        </p:txBody>
      </p:sp>
      <p:sp>
        <p:nvSpPr>
          <p:cNvPr id="487" name="Rectangle 486">
            <a:extLst>
              <a:ext uri="{FF2B5EF4-FFF2-40B4-BE49-F238E27FC236}">
                <a16:creationId xmlns:a16="http://schemas.microsoft.com/office/drawing/2014/main" id="{E7A9C2A4-AF91-4BA5-E848-164BBEB26909}"/>
              </a:ext>
            </a:extLst>
          </p:cNvPr>
          <p:cNvSpPr/>
          <p:nvPr/>
        </p:nvSpPr>
        <p:spPr>
          <a:xfrm>
            <a:off x="13125565" y="11591752"/>
            <a:ext cx="11521440" cy="49377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7143" tIns="66857" rIns="257143" bIns="154286" rtlCol="0" anchor="b"/>
          <a:lstStyle/>
          <a:p>
            <a:endParaRPr lang="en-US" sz="1286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8" name="Content Placeholder 378">
            <a:extLst>
              <a:ext uri="{FF2B5EF4-FFF2-40B4-BE49-F238E27FC236}">
                <a16:creationId xmlns:a16="http://schemas.microsoft.com/office/drawing/2014/main" id="{20A5EBEB-591A-3311-1357-69C471023BE8}"/>
              </a:ext>
            </a:extLst>
          </p:cNvPr>
          <p:cNvSpPr txBox="1">
            <a:spLocks/>
          </p:cNvSpPr>
          <p:nvPr/>
        </p:nvSpPr>
        <p:spPr>
          <a:xfrm>
            <a:off x="37958640" y="29135459"/>
            <a:ext cx="5486400" cy="1592343"/>
          </a:xfrm>
          <a:prstGeom prst="rect">
            <a:avLst/>
          </a:prstGeom>
        </p:spPr>
        <p:txBody>
          <a:bodyPr vert="horz" wrap="square" lIns="0" tIns="182483" rIns="0" bIns="0" rtlCol="0" anchor="t">
            <a:spAutoFit/>
          </a:bodyPr>
          <a:lstStyle>
            <a:lvl1pPr marL="0" indent="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  <a:tabLst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4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References</a:t>
            </a:r>
          </a:p>
          <a:p>
            <a:pPr marL="182880" indent="-18288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AutoNum type="arabicPeriod"/>
            </a:pP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Wang Z, et al. </a:t>
            </a:r>
            <a:r>
              <a:rPr lang="en-US" sz="10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Front Oncol</a:t>
            </a: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. 2024;14:1369346. </a:t>
            </a:r>
          </a:p>
          <a:p>
            <a:pPr marL="182880" indent="-18288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AutoNum type="arabicPeriod"/>
            </a:pP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Zahr AA, et al. </a:t>
            </a:r>
            <a:r>
              <a:rPr lang="en-US" sz="10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Haematologica</a:t>
            </a: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. 2016;101(6):660-671. </a:t>
            </a:r>
          </a:p>
          <a:p>
            <a:pPr marL="182880" indent="-18288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AutoNum type="arabicPeriod"/>
            </a:pP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Tefferi A, et al. </a:t>
            </a:r>
            <a:r>
              <a:rPr lang="en-US" sz="10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J Clin Oncol</a:t>
            </a: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. 2011;29(10):1356-1363. </a:t>
            </a:r>
          </a:p>
          <a:p>
            <a:pPr marL="182880" indent="-18288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AutoNum type="arabicPeriod"/>
            </a:pP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Solomon P, et al. </a:t>
            </a:r>
            <a:r>
              <a:rPr lang="en-US" sz="10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BMC Cancer</a:t>
            </a: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. 2018;18(1):730. </a:t>
            </a:r>
          </a:p>
          <a:p>
            <a:pPr marL="182880" indent="-18288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AutoNum type="arabicPeriod"/>
            </a:pP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Mascarenhas J, et al. </a:t>
            </a:r>
            <a:r>
              <a:rPr lang="en-US" sz="10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J Clin Oncol</a:t>
            </a: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. 2021;39(26):2881-2892.</a:t>
            </a:r>
          </a:p>
          <a:p>
            <a:pPr marL="182880" indent="-18288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AutoNum type="arabicPeriod"/>
            </a:pP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Kuykendall AT, et al. </a:t>
            </a:r>
            <a:r>
              <a:rPr lang="en-US" sz="10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Ann Hematol</a:t>
            </a: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rebuchet MS"/>
              </a:rPr>
              <a:t>. 2022;101(1):139-146.</a:t>
            </a:r>
          </a:p>
        </p:txBody>
      </p:sp>
      <p:sp>
        <p:nvSpPr>
          <p:cNvPr id="7" name="Content Placeholder 377">
            <a:extLst>
              <a:ext uri="{FF2B5EF4-FFF2-40B4-BE49-F238E27FC236}">
                <a16:creationId xmlns:a16="http://schemas.microsoft.com/office/drawing/2014/main" id="{E8745E68-3FD0-1CCF-BCC9-FB9A5C95B22D}"/>
              </a:ext>
            </a:extLst>
          </p:cNvPr>
          <p:cNvSpPr txBox="1">
            <a:spLocks/>
          </p:cNvSpPr>
          <p:nvPr/>
        </p:nvSpPr>
        <p:spPr>
          <a:xfrm>
            <a:off x="43993681" y="29118322"/>
            <a:ext cx="5486400" cy="1609480"/>
          </a:xfrm>
          <a:prstGeom prst="rect">
            <a:avLst/>
          </a:prstGeom>
        </p:spPr>
        <p:txBody>
          <a:bodyPr vert="horz" wrap="square" lIns="0" tIns="228600" rIns="0" bIns="0" rtlCol="0" anchor="t">
            <a:spAutoFit/>
          </a:bodyPr>
          <a:lstStyle>
            <a:lvl1pPr marL="0" indent="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179388" indent="-179388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Acknowledgments</a:t>
            </a:r>
          </a:p>
          <a:p>
            <a:pPr marL="182880" lvl="1" indent="-182880">
              <a:lnSpc>
                <a:spcPts val="1400"/>
              </a:lnSpc>
              <a:buClr>
                <a:schemeClr val="accent4"/>
              </a:buClr>
            </a:pP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 authors thank all the patients and caregivers for their participation in this study and acknowledge the collaboration and commitment of all investigators and their research support staff</a:t>
            </a:r>
          </a:p>
          <a:p>
            <a:pPr marL="182880" lvl="1" indent="-182880">
              <a:buClr>
                <a:schemeClr val="accent4"/>
              </a:buClr>
            </a:pP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This study was funded by Geron Corporation</a:t>
            </a:r>
          </a:p>
          <a:p>
            <a:pPr marL="182880" lvl="1" indent="-182880">
              <a:lnSpc>
                <a:spcPts val="1400"/>
              </a:lnSpc>
              <a:buClr>
                <a:schemeClr val="accent4"/>
              </a:buClr>
            </a:pPr>
            <a:r>
              <a:rPr lang="en-US" sz="1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All authors contributed to and approved the presentation; writing and editorial support were provided by Jeremy J. Henriques, PhD, CMPP, of The Lockwood Group (Stamford, CT, USA), funded by Geron Corporation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A0B01D0-7847-1097-949B-572994F37ED4}"/>
              </a:ext>
            </a:extLst>
          </p:cNvPr>
          <p:cNvCxnSpPr>
            <a:cxnSpLocks/>
          </p:cNvCxnSpPr>
          <p:nvPr/>
        </p:nvCxnSpPr>
        <p:spPr>
          <a:xfrm>
            <a:off x="37958640" y="29553204"/>
            <a:ext cx="54864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5" name="Content Placeholder 171">
            <a:extLst>
              <a:ext uri="{FF2B5EF4-FFF2-40B4-BE49-F238E27FC236}">
                <a16:creationId xmlns:a16="http://schemas.microsoft.com/office/drawing/2014/main" id="{ABDB4EAF-133D-4DC3-3222-30EDEAFE0E7E}"/>
              </a:ext>
            </a:extLst>
          </p:cNvPr>
          <p:cNvSpPr txBox="1">
            <a:spLocks/>
          </p:cNvSpPr>
          <p:nvPr/>
        </p:nvSpPr>
        <p:spPr>
          <a:xfrm>
            <a:off x="13125565" y="9986844"/>
            <a:ext cx="11521440" cy="1569660"/>
          </a:xfrm>
          <a:prstGeom prst="rect">
            <a:avLst/>
          </a:prstGeom>
        </p:spPr>
        <p:txBody>
          <a:bodyPr vert="horz" wrap="square" lIns="0" tIns="0" rIns="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2. Mean Percentage Change From Baseline in 21 Cytokines in Patients Treated With (A) 4.4 mg/kg Imetelstat or (B) 8.9 mg/kg Imetelstat Through Week 48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6396D09-57E7-D7D8-0E1A-C9653D6AFD16}"/>
              </a:ext>
            </a:extLst>
          </p:cNvPr>
          <p:cNvSpPr/>
          <p:nvPr/>
        </p:nvSpPr>
        <p:spPr>
          <a:xfrm>
            <a:off x="813238" y="12122939"/>
            <a:ext cx="11521440" cy="1554480"/>
          </a:xfrm>
          <a:prstGeom prst="roundRect">
            <a:avLst>
              <a:gd name="adj" fmla="val 10186"/>
            </a:avLst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1241" bIns="91241" rtlCol="0" anchor="ctr">
            <a:noAutofit/>
          </a:bodyPr>
          <a:lstStyle/>
          <a:p>
            <a:pPr algn="ctr"/>
            <a:r>
              <a:rPr lang="en-US" sz="2800" b="1" dirty="0">
                <a:latin typeface="Source Sans Pro" panose="020B0503030403020204" pitchFamily="34" charset="0"/>
                <a:cs typeface="Arial" panose="020B0604020202020204" pitchFamily="34" charset="0"/>
              </a:rPr>
              <a:t>This post hoc analysis evaluated the effect </a:t>
            </a:r>
            <a:br>
              <a:rPr lang="en-US" sz="2800" b="1" dirty="0">
                <a:latin typeface="Source Sans Pro" panose="020B0503030403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latin typeface="Source Sans Pro" panose="020B0503030403020204" pitchFamily="34" charset="0"/>
                <a:cs typeface="Arial" panose="020B0604020202020204" pitchFamily="34" charset="0"/>
              </a:rPr>
              <a:t>of imetelstat on proinflammatory cytokines and </a:t>
            </a:r>
            <a:br>
              <a:rPr lang="en-US" sz="2800" b="1" dirty="0">
                <a:latin typeface="Source Sans Pro" panose="020B0503030403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latin typeface="Source Sans Pro" panose="020B0503030403020204" pitchFamily="34" charset="0"/>
                <a:cs typeface="Arial" panose="020B0604020202020204" pitchFamily="34" charset="0"/>
              </a:rPr>
              <a:t>the impact on efficacy in patients from IMbark</a:t>
            </a:r>
          </a:p>
        </p:txBody>
      </p:sp>
      <p:sp>
        <p:nvSpPr>
          <p:cNvPr id="38" name="Content Placeholder 123">
            <a:extLst>
              <a:ext uri="{FF2B5EF4-FFF2-40B4-BE49-F238E27FC236}">
                <a16:creationId xmlns:a16="http://schemas.microsoft.com/office/drawing/2014/main" id="{B1383D2D-5A54-0AA7-DE9E-077F02111546}"/>
              </a:ext>
            </a:extLst>
          </p:cNvPr>
          <p:cNvSpPr txBox="1">
            <a:spLocks/>
          </p:cNvSpPr>
          <p:nvPr/>
        </p:nvSpPr>
        <p:spPr>
          <a:xfrm>
            <a:off x="813238" y="28511811"/>
            <a:ext cx="11521440" cy="2215991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For R/R status, patients must have had worsening of splenomegaly-related abdominal pain at any time after the start of JAKi therapy either:</a:t>
            </a:r>
          </a:p>
          <a:p>
            <a:pPr marL="73152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–"/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No reduction in spleen volume or size after 12 weeks of JAKi therapy</a:t>
            </a:r>
          </a:p>
          <a:p>
            <a:pPr marL="73152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–"/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Worsening splenomegaly after starting JAKi, with documented spleen volume increase by 25% or increase in spleen size by palpation</a:t>
            </a:r>
          </a:p>
        </p:txBody>
      </p:sp>
      <p:sp>
        <p:nvSpPr>
          <p:cNvPr id="450" name="Rectangle 449">
            <a:extLst>
              <a:ext uri="{FF2B5EF4-FFF2-40B4-BE49-F238E27FC236}">
                <a16:creationId xmlns:a16="http://schemas.microsoft.com/office/drawing/2014/main" id="{83E661CE-E132-5AFA-9DF7-C00DED56F7CA}"/>
              </a:ext>
            </a:extLst>
          </p:cNvPr>
          <p:cNvSpPr>
            <a:spLocks/>
          </p:cNvSpPr>
          <p:nvPr/>
        </p:nvSpPr>
        <p:spPr>
          <a:xfrm>
            <a:off x="13125565" y="19131349"/>
            <a:ext cx="11521440" cy="49377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7143" tIns="66857" rIns="257143" bIns="182483" rtlCol="0" anchor="b">
            <a:noAutofit/>
          </a:bodyPr>
          <a:lstStyle/>
          <a:p>
            <a:endParaRPr lang="en-US" sz="1286" dirty="0">
              <a:solidFill>
                <a:srgbClr val="59545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42" name="Content Placeholder 123">
            <a:extLst>
              <a:ext uri="{FF2B5EF4-FFF2-40B4-BE49-F238E27FC236}">
                <a16:creationId xmlns:a16="http://schemas.microsoft.com/office/drawing/2014/main" id="{B4AADD8E-3C72-279A-1BB9-5156F8BF0274}"/>
              </a:ext>
            </a:extLst>
          </p:cNvPr>
          <p:cNvSpPr txBox="1">
            <a:spLocks/>
          </p:cNvSpPr>
          <p:nvPr/>
        </p:nvSpPr>
        <p:spPr>
          <a:xfrm>
            <a:off x="13125565" y="16564759"/>
            <a:ext cx="11521440" cy="866044"/>
          </a:xfrm>
          <a:prstGeom prst="rect">
            <a:avLst/>
          </a:prstGeom>
        </p:spPr>
        <p:txBody>
          <a:bodyPr vert="horz" wrap="square" lIns="0" tIns="91241" rIns="0" bIns="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C, cycle; D, day; GM-CSF, granulocyte-macrophage colony-stimulating factor; IFN, interferon; IL, interleukin; ITAC, interleukin-1 receptor-associated kinase 1; MIP, macrophage inflammatory protein; TNF-α, tumor necrosis factor alpha.</a:t>
            </a:r>
            <a:b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Note: A visit window of ±1 cycle was applied to derive cycles 5, 9, 13, and 17 for cytokine data, corresponding to weeks 12, 24, 36, and 48 (±3 weeks).</a:t>
            </a:r>
            <a:b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397" baseline="300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</a:t>
            </a: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Only 1 patient in the 4.4-mg/kg cohort and 4 patients in the 8.9-mg/kg cohort had detectable MIP-1α results.</a:t>
            </a:r>
          </a:p>
        </p:txBody>
      </p:sp>
      <p:sp>
        <p:nvSpPr>
          <p:cNvPr id="451" name="Content Placeholder 171">
            <a:extLst>
              <a:ext uri="{FF2B5EF4-FFF2-40B4-BE49-F238E27FC236}">
                <a16:creationId xmlns:a16="http://schemas.microsoft.com/office/drawing/2014/main" id="{3BAE923A-B027-EF23-2A62-55D59EA20C2C}"/>
              </a:ext>
            </a:extLst>
          </p:cNvPr>
          <p:cNvSpPr txBox="1">
            <a:spLocks/>
          </p:cNvSpPr>
          <p:nvPr/>
        </p:nvSpPr>
        <p:spPr>
          <a:xfrm>
            <a:off x="13125565" y="17450258"/>
            <a:ext cx="11521440" cy="1661792"/>
          </a:xfrm>
          <a:prstGeom prst="rect">
            <a:avLst/>
          </a:prstGeom>
        </p:spPr>
        <p:txBody>
          <a:bodyPr vert="horz" wrap="square" lIns="0" tIns="91241" rIns="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3. Mean Percentage Change From Baseline in (A) IL-8 and </a:t>
            </a:r>
            <a:b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(B) TNF-α Levels Through Week 48 in Patients Treated With Imetelstat</a:t>
            </a:r>
          </a:p>
        </p:txBody>
      </p:sp>
      <p:sp>
        <p:nvSpPr>
          <p:cNvPr id="454" name="Content Placeholder 123">
            <a:extLst>
              <a:ext uri="{FF2B5EF4-FFF2-40B4-BE49-F238E27FC236}">
                <a16:creationId xmlns:a16="http://schemas.microsoft.com/office/drawing/2014/main" id="{2FC613FA-9470-5E9C-2260-D47ED275CA29}"/>
              </a:ext>
            </a:extLst>
          </p:cNvPr>
          <p:cNvSpPr txBox="1">
            <a:spLocks/>
          </p:cNvSpPr>
          <p:nvPr/>
        </p:nvSpPr>
        <p:spPr>
          <a:xfrm>
            <a:off x="13125565" y="24629410"/>
            <a:ext cx="11521440" cy="6098392"/>
          </a:xfrm>
          <a:prstGeom prst="rect">
            <a:avLst/>
          </a:prstGeom>
        </p:spPr>
        <p:txBody>
          <a:bodyPr vert="horz" wrap="square" lIns="0" tIns="91241" rIns="0" bIns="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4"/>
              </a:buClr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Response Outcomes</a:t>
            </a:r>
          </a:p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Reductions from baseline in IL-8 levels with imetelstat (regardless of dose) at weeks 12, 24, and 36 were significantly correlated with reductions in TSS at the corresponding time points (correlation coefficients [CC] of 0.361 [</a:t>
            </a:r>
            <a:r>
              <a:rPr lang="en-US" sz="28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=.019], 0.319 [</a:t>
            </a:r>
            <a:r>
              <a:rPr lang="en-US" sz="28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=.045], and 0.349 [</a:t>
            </a:r>
            <a:r>
              <a:rPr lang="en-US" sz="28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=.040], respectively) and with spleen volume reduction (SVR) at week 12 (CC, 0.399; </a:t>
            </a:r>
            <a:r>
              <a:rPr lang="en-US" sz="28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=.009) (</a:t>
            </a:r>
            <a:r>
              <a:rPr lang="en-US" sz="28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4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  <a:p>
            <a:pPr marL="73152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–"/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 correlations between changes in IL-8 and in SVR at weeks 24 and 36 were not statistically significant (</a:t>
            </a:r>
            <a:r>
              <a:rPr lang="en-US" sz="28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not shown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Reductions from baseline in TNF-α levels with imetelstat (regardless of dose) at weeks 12, 24, 36, and 48 were significantly correlated with SVR at the corresponding time points (CCs of 0.636 [</a:t>
            </a:r>
            <a:r>
              <a:rPr lang="en-US" sz="28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&lt;.001], 0.457 [</a:t>
            </a:r>
            <a:r>
              <a:rPr lang="en-US" sz="28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=.003], 0.439 [</a:t>
            </a:r>
            <a:r>
              <a:rPr lang="en-US" sz="28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=.011], and 0.475 [</a:t>
            </a:r>
            <a:r>
              <a:rPr lang="en-US" sz="28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=.012], respectively) (</a:t>
            </a:r>
            <a:r>
              <a:rPr lang="en-US" sz="28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5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  <a:p>
            <a:pPr marL="73152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–"/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No statistically significant correlations between the changes in TNF-α and in TSS were observed (</a:t>
            </a:r>
            <a:r>
              <a:rPr lang="en-US" sz="28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not shown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</p:txBody>
      </p:sp>
      <p:sp>
        <p:nvSpPr>
          <p:cNvPr id="456" name="Content Placeholder 171">
            <a:extLst>
              <a:ext uri="{FF2B5EF4-FFF2-40B4-BE49-F238E27FC236}">
                <a16:creationId xmlns:a16="http://schemas.microsoft.com/office/drawing/2014/main" id="{FB5AF528-BCBB-5EE5-8978-A935FA403CE0}"/>
              </a:ext>
            </a:extLst>
          </p:cNvPr>
          <p:cNvSpPr txBox="1">
            <a:spLocks/>
          </p:cNvSpPr>
          <p:nvPr/>
        </p:nvSpPr>
        <p:spPr>
          <a:xfrm>
            <a:off x="25497395" y="5779909"/>
            <a:ext cx="11521440" cy="1569660"/>
          </a:xfrm>
          <a:prstGeom prst="rect">
            <a:avLst/>
          </a:prstGeom>
        </p:spPr>
        <p:txBody>
          <a:bodyPr vert="horz" wrap="square" lIns="0" tIns="0" rIns="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4. Change in IL-8 From Baseline With Imetelstat Is Correlated With Change in TSS at Weeks (A) 12, (B) 24, and </a:t>
            </a:r>
            <a:b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(C) 36, and With (D) Change in SVR at Week 12</a:t>
            </a:r>
          </a:p>
        </p:txBody>
      </p:sp>
      <p:sp>
        <p:nvSpPr>
          <p:cNvPr id="461" name="Content Placeholder 123">
            <a:extLst>
              <a:ext uri="{FF2B5EF4-FFF2-40B4-BE49-F238E27FC236}">
                <a16:creationId xmlns:a16="http://schemas.microsoft.com/office/drawing/2014/main" id="{872B6BB5-47F1-D1D6-1B5E-C84811D6EFA6}"/>
              </a:ext>
            </a:extLst>
          </p:cNvPr>
          <p:cNvSpPr txBox="1">
            <a:spLocks/>
          </p:cNvSpPr>
          <p:nvPr/>
        </p:nvSpPr>
        <p:spPr>
          <a:xfrm>
            <a:off x="25497395" y="14190593"/>
            <a:ext cx="11521440" cy="285610"/>
          </a:xfrm>
          <a:prstGeom prst="rect">
            <a:avLst/>
          </a:prstGeom>
        </p:spPr>
        <p:txBody>
          <a:bodyPr vert="horz" wrap="square" lIns="0" tIns="91241" rIns="0" bIns="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IL, interleukin; IRC, independent review committee; SVR, spleen volume reduction; TSS, total symptom score.</a:t>
            </a:r>
          </a:p>
        </p:txBody>
      </p:sp>
      <p:sp>
        <p:nvSpPr>
          <p:cNvPr id="463" name="Content Placeholder 171">
            <a:extLst>
              <a:ext uri="{FF2B5EF4-FFF2-40B4-BE49-F238E27FC236}">
                <a16:creationId xmlns:a16="http://schemas.microsoft.com/office/drawing/2014/main" id="{9451ECE8-2A5D-1962-8C37-A5228C7EDC34}"/>
              </a:ext>
            </a:extLst>
          </p:cNvPr>
          <p:cNvSpPr txBox="1">
            <a:spLocks/>
          </p:cNvSpPr>
          <p:nvPr/>
        </p:nvSpPr>
        <p:spPr>
          <a:xfrm>
            <a:off x="25497395" y="14495344"/>
            <a:ext cx="11521440" cy="1661792"/>
          </a:xfrm>
          <a:prstGeom prst="rect">
            <a:avLst/>
          </a:prstGeom>
        </p:spPr>
        <p:txBody>
          <a:bodyPr vert="horz" wrap="square" lIns="0" tIns="91241" rIns="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5. Change in TNF-α From Baseline With Imetelstat Is Correlated With Change in SVR at Weeks (A) 12, (B) 24, (C) 36, and (D) 48</a:t>
            </a:r>
          </a:p>
        </p:txBody>
      </p:sp>
      <p:sp>
        <p:nvSpPr>
          <p:cNvPr id="468" name="Content Placeholder 123">
            <a:extLst>
              <a:ext uri="{FF2B5EF4-FFF2-40B4-BE49-F238E27FC236}">
                <a16:creationId xmlns:a16="http://schemas.microsoft.com/office/drawing/2014/main" id="{799909C0-6186-A245-6BAA-D4D19CBB3B82}"/>
              </a:ext>
            </a:extLst>
          </p:cNvPr>
          <p:cNvSpPr txBox="1">
            <a:spLocks/>
          </p:cNvSpPr>
          <p:nvPr/>
        </p:nvSpPr>
        <p:spPr>
          <a:xfrm>
            <a:off x="25497395" y="22998160"/>
            <a:ext cx="11521440" cy="285647"/>
          </a:xfrm>
          <a:prstGeom prst="rect">
            <a:avLst/>
          </a:prstGeom>
        </p:spPr>
        <p:txBody>
          <a:bodyPr vert="horz" wrap="square" lIns="0" tIns="91241" rIns="0" bIns="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IRC, independent review committee; SVR, spleen volume reduction; TNF-</a:t>
            </a:r>
            <a:r>
              <a:rPr lang="el-GR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α</a:t>
            </a: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tumor necrosis factor alpha.</a:t>
            </a:r>
          </a:p>
        </p:txBody>
      </p:sp>
      <p:sp>
        <p:nvSpPr>
          <p:cNvPr id="470" name="Content Placeholder 123">
            <a:extLst>
              <a:ext uri="{FF2B5EF4-FFF2-40B4-BE49-F238E27FC236}">
                <a16:creationId xmlns:a16="http://schemas.microsoft.com/office/drawing/2014/main" id="{5CDFEE30-24C7-2945-2B14-346B4023072C}"/>
              </a:ext>
            </a:extLst>
          </p:cNvPr>
          <p:cNvSpPr txBox="1">
            <a:spLocks/>
          </p:cNvSpPr>
          <p:nvPr/>
        </p:nvSpPr>
        <p:spPr>
          <a:xfrm>
            <a:off x="25497395" y="23313773"/>
            <a:ext cx="11521440" cy="1821635"/>
          </a:xfrm>
          <a:prstGeom prst="rect">
            <a:avLst/>
          </a:prstGeom>
        </p:spPr>
        <p:txBody>
          <a:bodyPr vert="horz" wrap="square" lIns="0" tIns="91241" rIns="0" bIns="91241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spc="-2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Patients who achieved spleen response (≥35% SVR) at week 24 with imetelstat had mean reductions of 32% and 46%, respectively, in IL-8 and TNF-α levels at week 24; SVR nonresponders had mean reductions of 2% and 13%, respectively (</a:t>
            </a:r>
            <a:r>
              <a:rPr lang="en-US" sz="2800" b="1" spc="-2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6</a:t>
            </a:r>
            <a:r>
              <a:rPr lang="en-US" sz="2800" spc="-2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</p:txBody>
      </p:sp>
      <p:sp>
        <p:nvSpPr>
          <p:cNvPr id="471" name="Rectangle 470">
            <a:extLst>
              <a:ext uri="{FF2B5EF4-FFF2-40B4-BE49-F238E27FC236}">
                <a16:creationId xmlns:a16="http://schemas.microsoft.com/office/drawing/2014/main" id="{79AA6F03-A5A4-707A-45C7-EBE49447968F}"/>
              </a:ext>
            </a:extLst>
          </p:cNvPr>
          <p:cNvSpPr/>
          <p:nvPr/>
        </p:nvSpPr>
        <p:spPr>
          <a:xfrm>
            <a:off x="25497395" y="26241411"/>
            <a:ext cx="11521440" cy="411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7143" tIns="66857" rIns="257143" bIns="154286" rtlCol="0" anchor="b"/>
          <a:lstStyle/>
          <a:p>
            <a:endParaRPr lang="en-US" sz="1286" dirty="0">
              <a:solidFill>
                <a:srgbClr val="59545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72" name="Content Placeholder 171">
            <a:extLst>
              <a:ext uri="{FF2B5EF4-FFF2-40B4-BE49-F238E27FC236}">
                <a16:creationId xmlns:a16="http://schemas.microsoft.com/office/drawing/2014/main" id="{9FE35F50-CE8D-64E3-273D-943FEDCE37C5}"/>
              </a:ext>
            </a:extLst>
          </p:cNvPr>
          <p:cNvSpPr txBox="1">
            <a:spLocks/>
          </p:cNvSpPr>
          <p:nvPr/>
        </p:nvSpPr>
        <p:spPr>
          <a:xfrm>
            <a:off x="25497395" y="25148701"/>
            <a:ext cx="11795760" cy="1077218"/>
          </a:xfrm>
          <a:prstGeom prst="rect">
            <a:avLst/>
          </a:prstGeom>
        </p:spPr>
        <p:txBody>
          <a:bodyPr vert="horz" wrap="square" lIns="0" tIns="0" rIns="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spc="-2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6. Greater Reduction From Baseline in (A) IL-8 and (B) TNF-α Levels in SVR Responders Than in Nonresponders at Week 24</a:t>
            </a:r>
          </a:p>
        </p:txBody>
      </p:sp>
      <p:sp>
        <p:nvSpPr>
          <p:cNvPr id="475" name="Content Placeholder 123">
            <a:extLst>
              <a:ext uri="{FF2B5EF4-FFF2-40B4-BE49-F238E27FC236}">
                <a16:creationId xmlns:a16="http://schemas.microsoft.com/office/drawing/2014/main" id="{C3B85FBA-D451-4C88-5963-949CF7E2284C}"/>
              </a:ext>
            </a:extLst>
          </p:cNvPr>
          <p:cNvSpPr txBox="1">
            <a:spLocks/>
          </p:cNvSpPr>
          <p:nvPr/>
        </p:nvSpPr>
        <p:spPr>
          <a:xfrm>
            <a:off x="25497395" y="30442155"/>
            <a:ext cx="11521440" cy="285647"/>
          </a:xfrm>
          <a:prstGeom prst="rect">
            <a:avLst/>
          </a:prstGeom>
        </p:spPr>
        <p:txBody>
          <a:bodyPr vert="horz" wrap="square" lIns="0" tIns="91241" rIns="0" bIns="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IL, interleukin; SVR, spleen volume reduction; TNF-</a:t>
            </a:r>
            <a:r>
              <a:rPr lang="el-GR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α</a:t>
            </a: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tumor necrosis factor alpha.</a:t>
            </a:r>
          </a:p>
        </p:txBody>
      </p:sp>
      <p:sp>
        <p:nvSpPr>
          <p:cNvPr id="476" name="Content Placeholder 123">
            <a:extLst>
              <a:ext uri="{FF2B5EF4-FFF2-40B4-BE49-F238E27FC236}">
                <a16:creationId xmlns:a16="http://schemas.microsoft.com/office/drawing/2014/main" id="{72163747-1963-2858-FC2C-2F0167E1C76D}"/>
              </a:ext>
            </a:extLst>
          </p:cNvPr>
          <p:cNvSpPr txBox="1">
            <a:spLocks/>
          </p:cNvSpPr>
          <p:nvPr/>
        </p:nvSpPr>
        <p:spPr>
          <a:xfrm>
            <a:off x="37936444" y="5795033"/>
            <a:ext cx="11521440" cy="7340270"/>
          </a:xfrm>
          <a:prstGeom prst="rect">
            <a:avLst/>
          </a:prstGeom>
        </p:spPr>
        <p:txBody>
          <a:bodyPr vert="horz" wrap="square" lIns="0" tIns="0" rIns="0" bIns="91241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buClr>
                <a:schemeClr val="accent4"/>
              </a:buClr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Survival Outcomes</a:t>
            </a:r>
          </a:p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Overall, patients with lower baseline IL-8 levels (defined as ≤ median level) had longer median OS with imetelstat compared with patients with higher baseline IL-8 levels (defined as &gt; median level; HR [95% CI], 0.44 [0.21-0.93]; </a:t>
            </a:r>
            <a:r>
              <a:rPr lang="en-US" sz="28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=.03) (</a:t>
            </a:r>
            <a:r>
              <a:rPr lang="en-US" sz="28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7A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  <a:p>
            <a:pPr marL="73152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–"/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Among patients with higher baseline IL-8 levels, median OS (95% CI) </a:t>
            </a:r>
            <a:b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was longer with 8.9 mg/kg imetelstat (24.1 months [18.4-31.6]) compared with 4.4 mg/kg imetelstat (18.2 months [14.7-not estimable]; HR [95% CI], 0.45 [0.14-1.48]; </a:t>
            </a:r>
            <a:r>
              <a:rPr lang="en-US" sz="28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=.18) (</a:t>
            </a:r>
            <a:r>
              <a:rPr lang="en-US" sz="28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7B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  <a:p>
            <a:pPr marL="36576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Similar trends in OS were observed for TNF-α, but these were not statistically significant; patients with lower baseline TNF-α levels had longer median OS compared with patients with higher baseline TNF-α levels (HR [95% CI], 0.64 [0.31-1.31]; </a:t>
            </a:r>
            <a:r>
              <a:rPr lang="en-US" sz="28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=.21) (</a:t>
            </a:r>
            <a:r>
              <a:rPr lang="en-US" sz="28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7C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  <a:p>
            <a:pPr marL="731520" indent="-36576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–"/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Among patients with higher baseline TNF-α levels, median OS (95% CI) was longer with 8.9 mg/kg imetelstat (22.8 months [13.9-not estimable]) compared with 4.4 mg/kg imetelstat (19.3 months [14.7-34.7]; </a:t>
            </a:r>
          </a:p>
          <a:p>
            <a:pPr marL="685800" indent="57150">
              <a:lnSpc>
                <a:spcPct val="95000"/>
              </a:lnSpc>
              <a:spcAft>
                <a:spcPts val="300"/>
              </a:spcAft>
              <a:buClr>
                <a:schemeClr val="accent4"/>
              </a:buClr>
              <a:buNone/>
            </a:pP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HR [95% CI], 0.68 [0.24-1.88]; </a:t>
            </a:r>
            <a:r>
              <a:rPr lang="en-US" sz="2800" i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=.45) (</a:t>
            </a:r>
            <a:r>
              <a:rPr lang="en-US" sz="28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7D</a:t>
            </a:r>
            <a:r>
              <a:rPr lang="en-US" sz="2800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</p:txBody>
      </p:sp>
      <p:sp>
        <p:nvSpPr>
          <p:cNvPr id="477" name="Rectangle 476">
            <a:extLst>
              <a:ext uri="{FF2B5EF4-FFF2-40B4-BE49-F238E27FC236}">
                <a16:creationId xmlns:a16="http://schemas.microsoft.com/office/drawing/2014/main" id="{EB362DB9-52A8-DDA5-8190-EEA12768DBA1}"/>
              </a:ext>
            </a:extLst>
          </p:cNvPr>
          <p:cNvSpPr/>
          <p:nvPr/>
        </p:nvSpPr>
        <p:spPr>
          <a:xfrm>
            <a:off x="37958641" y="14725503"/>
            <a:ext cx="11521440" cy="69037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7143" tIns="66857" rIns="257143" bIns="154286" rtlCol="0" anchor="b"/>
          <a:lstStyle/>
          <a:p>
            <a:endParaRPr lang="en-US" sz="1286" dirty="0">
              <a:solidFill>
                <a:srgbClr val="59545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78" name="Content Placeholder 171">
            <a:extLst>
              <a:ext uri="{FF2B5EF4-FFF2-40B4-BE49-F238E27FC236}">
                <a16:creationId xmlns:a16="http://schemas.microsoft.com/office/drawing/2014/main" id="{89AF15C5-6358-AF92-D795-A0A3AEF79F58}"/>
              </a:ext>
            </a:extLst>
          </p:cNvPr>
          <p:cNvSpPr txBox="1">
            <a:spLocks/>
          </p:cNvSpPr>
          <p:nvPr/>
        </p:nvSpPr>
        <p:spPr>
          <a:xfrm>
            <a:off x="37936444" y="13120602"/>
            <a:ext cx="11521440" cy="1569660"/>
          </a:xfrm>
          <a:prstGeom prst="rect">
            <a:avLst/>
          </a:prstGeom>
        </p:spPr>
        <p:txBody>
          <a:bodyPr vert="horz" wrap="square" lIns="0" tIns="0" rIns="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Figure 7. OS by (A) Baseline IL-8 Level, (B) Imetelstat Dose and Baseline IL-8 Level, (C) Baseline TNF-α Level, and (D) Imetelstat Dose and Baseline TNF-α Level</a:t>
            </a:r>
          </a:p>
        </p:txBody>
      </p:sp>
      <p:sp>
        <p:nvSpPr>
          <p:cNvPr id="483" name="Content Placeholder 123">
            <a:extLst>
              <a:ext uri="{FF2B5EF4-FFF2-40B4-BE49-F238E27FC236}">
                <a16:creationId xmlns:a16="http://schemas.microsoft.com/office/drawing/2014/main" id="{62047B06-7EBE-E1A2-2C70-C4DE0DF40045}"/>
              </a:ext>
            </a:extLst>
          </p:cNvPr>
          <p:cNvSpPr txBox="1">
            <a:spLocks/>
          </p:cNvSpPr>
          <p:nvPr/>
        </p:nvSpPr>
        <p:spPr>
          <a:xfrm>
            <a:off x="37958641" y="21595074"/>
            <a:ext cx="11521440" cy="469875"/>
          </a:xfrm>
          <a:prstGeom prst="rect">
            <a:avLst/>
          </a:prstGeom>
        </p:spPr>
        <p:txBody>
          <a:bodyPr vert="horz" wrap="square" lIns="0" tIns="91241" rIns="0" bIns="182483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IL, interleukin; TNF-</a:t>
            </a:r>
            <a:r>
              <a:rPr lang="el-GR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α</a:t>
            </a: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tumor necrosis factor alpha.</a:t>
            </a:r>
          </a:p>
        </p:txBody>
      </p:sp>
      <p:sp>
        <p:nvSpPr>
          <p:cNvPr id="449" name="Content Placeholder 123">
            <a:extLst>
              <a:ext uri="{FF2B5EF4-FFF2-40B4-BE49-F238E27FC236}">
                <a16:creationId xmlns:a16="http://schemas.microsoft.com/office/drawing/2014/main" id="{A7BA8AFF-672A-864F-0212-3773F962A3EF}"/>
              </a:ext>
            </a:extLst>
          </p:cNvPr>
          <p:cNvSpPr txBox="1">
            <a:spLocks/>
          </p:cNvSpPr>
          <p:nvPr/>
        </p:nvSpPr>
        <p:spPr>
          <a:xfrm>
            <a:off x="13125565" y="24120305"/>
            <a:ext cx="11521440" cy="479161"/>
          </a:xfrm>
          <a:prstGeom prst="rect">
            <a:avLst/>
          </a:prstGeom>
        </p:spPr>
        <p:txBody>
          <a:bodyPr vert="horz" wrap="square" lIns="0" tIns="91241" rIns="0" bIns="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C, cycle; D, day; IL, interleukin; TNF-</a:t>
            </a:r>
            <a:r>
              <a:rPr lang="el-GR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α</a:t>
            </a: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tumor necrosis factor alpha.</a:t>
            </a:r>
            <a:b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Note: A visit window of ±1 cycle was applied to derive cycles 5, 9, 13, and 17 for cytokine data, corresponding to weeks 12, 24, 36, and 48 (±3 weeks).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73A05D-68BC-9023-33CB-CA20601180CB}"/>
              </a:ext>
            </a:extLst>
          </p:cNvPr>
          <p:cNvSpPr/>
          <p:nvPr/>
        </p:nvSpPr>
        <p:spPr>
          <a:xfrm>
            <a:off x="25497395" y="7386801"/>
            <a:ext cx="11521440" cy="67665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7143" tIns="66857" rIns="257143" bIns="154286" rtlCol="0" anchor="b"/>
          <a:lstStyle/>
          <a:p>
            <a:endParaRPr lang="en-US" sz="1286" dirty="0">
              <a:solidFill>
                <a:schemeClr val="accent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pSp>
        <p:nvGrpSpPr>
          <p:cNvPr id="1109" name="Group 1108">
            <a:extLst>
              <a:ext uri="{FF2B5EF4-FFF2-40B4-BE49-F238E27FC236}">
                <a16:creationId xmlns:a16="http://schemas.microsoft.com/office/drawing/2014/main" id="{0AC1CE8C-7B66-C392-C509-0DE063F9A5C5}"/>
              </a:ext>
            </a:extLst>
          </p:cNvPr>
          <p:cNvGrpSpPr/>
          <p:nvPr/>
        </p:nvGrpSpPr>
        <p:grpSpPr>
          <a:xfrm>
            <a:off x="29433290" y="13646087"/>
            <a:ext cx="3649651" cy="364965"/>
            <a:chOff x="29513757" y="14578189"/>
            <a:chExt cx="3657600" cy="365760"/>
          </a:xfrm>
        </p:grpSpPr>
        <p:grpSp>
          <p:nvGrpSpPr>
            <p:cNvPr id="1107" name="Group 1106">
              <a:extLst>
                <a:ext uri="{FF2B5EF4-FFF2-40B4-BE49-F238E27FC236}">
                  <a16:creationId xmlns:a16="http://schemas.microsoft.com/office/drawing/2014/main" id="{FE9C6366-74F6-D0AA-EE39-2E781FAA7DD8}"/>
                </a:ext>
              </a:extLst>
            </p:cNvPr>
            <p:cNvGrpSpPr/>
            <p:nvPr/>
          </p:nvGrpSpPr>
          <p:grpSpPr>
            <a:xfrm>
              <a:off x="29665898" y="14636420"/>
              <a:ext cx="582279" cy="249299"/>
              <a:chOff x="30267418" y="14598950"/>
              <a:chExt cx="582279" cy="249299"/>
            </a:xfrm>
          </p:grpSpPr>
          <p:cxnSp>
            <p:nvCxnSpPr>
              <p:cNvPr id="1102" name="Straight Connector 1101">
                <a:extLst>
                  <a:ext uri="{FF2B5EF4-FFF2-40B4-BE49-F238E27FC236}">
                    <a16:creationId xmlns:a16="http://schemas.microsoft.com/office/drawing/2014/main" id="{F0B7BB3A-AF77-809E-C4F2-724837ABBE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67418" y="14723599"/>
                <a:ext cx="249706" cy="0"/>
              </a:xfrm>
              <a:prstGeom prst="line">
                <a:avLst/>
              </a:prstGeom>
              <a:ln w="19050">
                <a:solidFill>
                  <a:srgbClr val="003178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3" name="TextBox 1102">
                <a:extLst>
                  <a:ext uri="{FF2B5EF4-FFF2-40B4-BE49-F238E27FC236}">
                    <a16:creationId xmlns:a16="http://schemas.microsoft.com/office/drawing/2014/main" id="{8B5C7A1D-4FA1-CFE9-2170-D02CB97F28DE}"/>
                  </a:ext>
                </a:extLst>
              </p:cNvPr>
              <p:cNvSpPr txBox="1"/>
              <p:nvPr/>
            </p:nvSpPr>
            <p:spPr>
              <a:xfrm>
                <a:off x="30575377" y="14598950"/>
                <a:ext cx="274320" cy="24929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796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Fit</a:t>
                </a:r>
              </a:p>
            </p:txBody>
          </p:sp>
        </p:grpSp>
        <p:grpSp>
          <p:nvGrpSpPr>
            <p:cNvPr id="1108" name="Group 1107">
              <a:extLst>
                <a:ext uri="{FF2B5EF4-FFF2-40B4-BE49-F238E27FC236}">
                  <a16:creationId xmlns:a16="http://schemas.microsoft.com/office/drawing/2014/main" id="{84117B42-8762-53AC-C7CA-21C32DBB5DB8}"/>
                </a:ext>
              </a:extLst>
            </p:cNvPr>
            <p:cNvGrpSpPr/>
            <p:nvPr/>
          </p:nvGrpSpPr>
          <p:grpSpPr>
            <a:xfrm>
              <a:off x="30435895" y="14636420"/>
              <a:ext cx="2619837" cy="249299"/>
              <a:chOff x="32000901" y="14598950"/>
              <a:chExt cx="2619837" cy="249299"/>
            </a:xfrm>
          </p:grpSpPr>
          <p:sp>
            <p:nvSpPr>
              <p:cNvPr id="1104" name="Rectangle 1103">
                <a:extLst>
                  <a:ext uri="{FF2B5EF4-FFF2-40B4-BE49-F238E27FC236}">
                    <a16:creationId xmlns:a16="http://schemas.microsoft.com/office/drawing/2014/main" id="{8421FAF5-1CFE-1A11-9871-3D43DBE5AD14}"/>
                  </a:ext>
                </a:extLst>
              </p:cNvPr>
              <p:cNvSpPr/>
              <p:nvPr/>
            </p:nvSpPr>
            <p:spPr>
              <a:xfrm>
                <a:off x="32000901" y="14632159"/>
                <a:ext cx="182880" cy="182880"/>
              </a:xfrm>
              <a:prstGeom prst="rect">
                <a:avLst/>
              </a:prstGeom>
              <a:solidFill>
                <a:srgbClr val="B9CFE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1105" name="TextBox 1104">
                <a:extLst>
                  <a:ext uri="{FF2B5EF4-FFF2-40B4-BE49-F238E27FC236}">
                    <a16:creationId xmlns:a16="http://schemas.microsoft.com/office/drawing/2014/main" id="{A983FB08-A362-19BE-288B-A19EA6C55A71}"/>
                  </a:ext>
                </a:extLst>
              </p:cNvPr>
              <p:cNvSpPr txBox="1"/>
              <p:nvPr/>
            </p:nvSpPr>
            <p:spPr>
              <a:xfrm>
                <a:off x="32243298" y="14598950"/>
                <a:ext cx="2377440" cy="24929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796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95% of confidence limits</a:t>
                </a:r>
              </a:p>
            </p:txBody>
          </p:sp>
        </p:grpSp>
        <p:sp>
          <p:nvSpPr>
            <p:cNvPr id="1106" name="Rectangle 1105">
              <a:extLst>
                <a:ext uri="{FF2B5EF4-FFF2-40B4-BE49-F238E27FC236}">
                  <a16:creationId xmlns:a16="http://schemas.microsoft.com/office/drawing/2014/main" id="{056A25E5-C343-AC43-CE48-B689AF24020F}"/>
                </a:ext>
              </a:extLst>
            </p:cNvPr>
            <p:cNvSpPr/>
            <p:nvPr/>
          </p:nvSpPr>
          <p:spPr>
            <a:xfrm>
              <a:off x="29513757" y="14578189"/>
              <a:ext cx="3657600" cy="36576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6" dirty="0">
                <a:solidFill>
                  <a:schemeClr val="accent4"/>
                </a:solidFill>
                <a:latin typeface="Source Sans Pro" panose="020B0503030403020204" pitchFamily="34" charset="0"/>
              </a:endParaRPr>
            </a:p>
          </p:txBody>
        </p:sp>
      </p:grpSp>
      <p:grpSp>
        <p:nvGrpSpPr>
          <p:cNvPr id="3899" name="Group 3898">
            <a:extLst>
              <a:ext uri="{FF2B5EF4-FFF2-40B4-BE49-F238E27FC236}">
                <a16:creationId xmlns:a16="http://schemas.microsoft.com/office/drawing/2014/main" id="{B2C5C337-32CC-1B39-63AA-708E3F5B7D3E}"/>
              </a:ext>
            </a:extLst>
          </p:cNvPr>
          <p:cNvGrpSpPr>
            <a:grpSpLocks/>
          </p:cNvGrpSpPr>
          <p:nvPr/>
        </p:nvGrpSpPr>
        <p:grpSpPr>
          <a:xfrm>
            <a:off x="31484712" y="7969196"/>
            <a:ext cx="5388737" cy="2482187"/>
            <a:chOff x="59020867" y="7238473"/>
            <a:chExt cx="5774219" cy="2823182"/>
          </a:xfrm>
        </p:grpSpPr>
        <p:sp>
          <p:nvSpPr>
            <p:cNvPr id="692" name="TextBox 691">
              <a:extLst>
                <a:ext uri="{FF2B5EF4-FFF2-40B4-BE49-F238E27FC236}">
                  <a16:creationId xmlns:a16="http://schemas.microsoft.com/office/drawing/2014/main" id="{C080D765-5BAF-410F-7D27-EBE9BE4FE099}"/>
                </a:ext>
              </a:extLst>
            </p:cNvPr>
            <p:cNvSpPr txBox="1"/>
            <p:nvPr/>
          </p:nvSpPr>
          <p:spPr>
            <a:xfrm rot="16200000">
              <a:off x="58408869" y="8177572"/>
              <a:ext cx="1750291" cy="526295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% Change in TSS </a:t>
              </a:r>
              <a:b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at week 24</a:t>
              </a:r>
            </a:p>
          </p:txBody>
        </p:sp>
        <p:sp>
          <p:nvSpPr>
            <p:cNvPr id="693" name="TextBox 692">
              <a:extLst>
                <a:ext uri="{FF2B5EF4-FFF2-40B4-BE49-F238E27FC236}">
                  <a16:creationId xmlns:a16="http://schemas.microsoft.com/office/drawing/2014/main" id="{6BA656C4-F95D-146F-D6A3-957DB3CC67CD}"/>
                </a:ext>
              </a:extLst>
            </p:cNvPr>
            <p:cNvSpPr txBox="1"/>
            <p:nvPr/>
          </p:nvSpPr>
          <p:spPr>
            <a:xfrm>
              <a:off x="60909464" y="9810269"/>
              <a:ext cx="2964699" cy="25138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% Change in IL-8 at week 24</a:t>
              </a:r>
            </a:p>
          </p:txBody>
        </p:sp>
        <p:sp>
          <p:nvSpPr>
            <p:cNvPr id="700" name="Rectangle 699">
              <a:extLst>
                <a:ext uri="{FF2B5EF4-FFF2-40B4-BE49-F238E27FC236}">
                  <a16:creationId xmlns:a16="http://schemas.microsoft.com/office/drawing/2014/main" id="{B99B0838-DCB6-4874-2295-ACCBE245E04B}"/>
                </a:ext>
              </a:extLst>
            </p:cNvPr>
            <p:cNvSpPr/>
            <p:nvPr/>
          </p:nvSpPr>
          <p:spPr>
            <a:xfrm>
              <a:off x="61037784" y="7273494"/>
              <a:ext cx="3723283" cy="416007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Imetelstat (n=40)</a:t>
              </a:r>
            </a:p>
            <a:p>
              <a:r>
                <a:rPr lang="en-US" sz="1200" i="1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P </a:t>
              </a:r>
              <a:r>
                <a:rPr lang="en-US" sz="1200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value: .045; Pearson correlation coefficient: 0.319</a:t>
              </a:r>
            </a:p>
          </p:txBody>
        </p:sp>
        <p:cxnSp>
          <p:nvCxnSpPr>
            <p:cNvPr id="1214" name="Straight Connector 1213">
              <a:extLst>
                <a:ext uri="{FF2B5EF4-FFF2-40B4-BE49-F238E27FC236}">
                  <a16:creationId xmlns:a16="http://schemas.microsoft.com/office/drawing/2014/main" id="{55E50B04-C22A-5FF9-E45E-4AEFA42016F0}"/>
                </a:ext>
              </a:extLst>
            </p:cNvPr>
            <p:cNvCxnSpPr>
              <a:cxnSpLocks/>
            </p:cNvCxnSpPr>
            <p:nvPr/>
          </p:nvCxnSpPr>
          <p:spPr>
            <a:xfrm>
              <a:off x="59986645" y="7238473"/>
              <a:ext cx="0" cy="232791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5" name="Straight Connector 1214">
              <a:extLst>
                <a:ext uri="{FF2B5EF4-FFF2-40B4-BE49-F238E27FC236}">
                  <a16:creationId xmlns:a16="http://schemas.microsoft.com/office/drawing/2014/main" id="{09E59D7C-62FC-A39B-39CE-0FEABC1544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986645" y="9566387"/>
              <a:ext cx="4808441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16" name="Group 1215">
              <a:extLst>
                <a:ext uri="{FF2B5EF4-FFF2-40B4-BE49-F238E27FC236}">
                  <a16:creationId xmlns:a16="http://schemas.microsoft.com/office/drawing/2014/main" id="{0FEAC540-85CF-4038-2EE2-DD3BC14382BF}"/>
                </a:ext>
              </a:extLst>
            </p:cNvPr>
            <p:cNvGrpSpPr/>
            <p:nvPr/>
          </p:nvGrpSpPr>
          <p:grpSpPr>
            <a:xfrm>
              <a:off x="59934189" y="7363127"/>
              <a:ext cx="52456" cy="2089824"/>
              <a:chOff x="6933816" y="1540898"/>
              <a:chExt cx="49876" cy="1929065"/>
            </a:xfrm>
          </p:grpSpPr>
          <p:cxnSp>
            <p:nvCxnSpPr>
              <p:cNvPr id="1294" name="Straight Connector 1293">
                <a:extLst>
                  <a:ext uri="{FF2B5EF4-FFF2-40B4-BE49-F238E27FC236}">
                    <a16:creationId xmlns:a16="http://schemas.microsoft.com/office/drawing/2014/main" id="{43935E5F-359E-5701-E847-84CC8BFEFC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3469963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5" name="Straight Connector 1294">
                <a:extLst>
                  <a:ext uri="{FF2B5EF4-FFF2-40B4-BE49-F238E27FC236}">
                    <a16:creationId xmlns:a16="http://schemas.microsoft.com/office/drawing/2014/main" id="{4E913B15-7949-734B-7BEB-C7D460EA75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316537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6" name="Straight Connector 1295">
                <a:extLst>
                  <a:ext uri="{FF2B5EF4-FFF2-40B4-BE49-F238E27FC236}">
                    <a16:creationId xmlns:a16="http://schemas.microsoft.com/office/drawing/2014/main" id="{4D4E9EF2-FA7B-82D8-CF8A-5EA4EECC25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96231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7" name="Straight Connector 1296">
                <a:extLst>
                  <a:ext uri="{FF2B5EF4-FFF2-40B4-BE49-F238E27FC236}">
                    <a16:creationId xmlns:a16="http://schemas.microsoft.com/office/drawing/2014/main" id="{494AB2CB-246F-ADE5-C32F-BC6F3B0C02E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15007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8" name="Straight Connector 1297">
                <a:extLst>
                  <a:ext uri="{FF2B5EF4-FFF2-40B4-BE49-F238E27FC236}">
                    <a16:creationId xmlns:a16="http://schemas.microsoft.com/office/drawing/2014/main" id="{18218F31-6D1B-6D55-E31F-66E453050D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154089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9" name="Straight Connector 1298">
                <a:extLst>
                  <a:ext uri="{FF2B5EF4-FFF2-40B4-BE49-F238E27FC236}">
                    <a16:creationId xmlns:a16="http://schemas.microsoft.com/office/drawing/2014/main" id="{60F2FDDE-1954-CC3D-1EFC-C9B4D93755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86078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0" name="Straight Connector 1299">
                <a:extLst>
                  <a:ext uri="{FF2B5EF4-FFF2-40B4-BE49-F238E27FC236}">
                    <a16:creationId xmlns:a16="http://schemas.microsoft.com/office/drawing/2014/main" id="{4B56ED7C-ABE0-4709-114F-F2CF50A7EAD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55619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1" name="Straight Connector 1300">
                <a:extLst>
                  <a:ext uri="{FF2B5EF4-FFF2-40B4-BE49-F238E27FC236}">
                    <a16:creationId xmlns:a16="http://schemas.microsoft.com/office/drawing/2014/main" id="{D8818252-AEF0-2D43-A016-B89C91F6A4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45466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2" name="Straight Connector 1301">
                <a:extLst>
                  <a:ext uri="{FF2B5EF4-FFF2-40B4-BE49-F238E27FC236}">
                    <a16:creationId xmlns:a16="http://schemas.microsoft.com/office/drawing/2014/main" id="{F9AA841F-6EF9-06CF-1618-7AA2CFE89F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164242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3" name="Straight Connector 1302">
                <a:extLst>
                  <a:ext uri="{FF2B5EF4-FFF2-40B4-BE49-F238E27FC236}">
                    <a16:creationId xmlns:a16="http://schemas.microsoft.com/office/drawing/2014/main" id="{505AD22C-877D-6873-C846-A59466D62C6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194701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4" name="Straight Connector 1303">
                <a:extLst>
                  <a:ext uri="{FF2B5EF4-FFF2-40B4-BE49-F238E27FC236}">
                    <a16:creationId xmlns:a16="http://schemas.microsoft.com/office/drawing/2014/main" id="{3BD75749-5B08-7B71-C974-8EDBC01197F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174395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5" name="Straight Connector 1304">
                <a:extLst>
                  <a:ext uri="{FF2B5EF4-FFF2-40B4-BE49-F238E27FC236}">
                    <a16:creationId xmlns:a16="http://schemas.microsoft.com/office/drawing/2014/main" id="{C896BE8C-EC1C-CDFB-06A7-D9D37EB94B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184548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6" name="Straight Connector 1305">
                <a:extLst>
                  <a:ext uri="{FF2B5EF4-FFF2-40B4-BE49-F238E27FC236}">
                    <a16:creationId xmlns:a16="http://schemas.microsoft.com/office/drawing/2014/main" id="{9E2CD2A3-4E55-C48F-9F14-93B62A7FCC4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04854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7" name="Straight Connector 1306">
                <a:extLst>
                  <a:ext uri="{FF2B5EF4-FFF2-40B4-BE49-F238E27FC236}">
                    <a16:creationId xmlns:a16="http://schemas.microsoft.com/office/drawing/2014/main" id="{64F79DDE-DD1D-150F-0C04-980A345AEC5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25160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8" name="Straight Connector 1307">
                <a:extLst>
                  <a:ext uri="{FF2B5EF4-FFF2-40B4-BE49-F238E27FC236}">
                    <a16:creationId xmlns:a16="http://schemas.microsoft.com/office/drawing/2014/main" id="{6771580F-5502-BEB9-41AD-01402F3B8F3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35313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9" name="Straight Connector 1308">
                <a:extLst>
                  <a:ext uri="{FF2B5EF4-FFF2-40B4-BE49-F238E27FC236}">
                    <a16:creationId xmlns:a16="http://schemas.microsoft.com/office/drawing/2014/main" id="{D4AB7453-858D-B082-C6CC-D9E114895C8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65772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0" name="Straight Connector 1309">
                <a:extLst>
                  <a:ext uri="{FF2B5EF4-FFF2-40B4-BE49-F238E27FC236}">
                    <a16:creationId xmlns:a16="http://schemas.microsoft.com/office/drawing/2014/main" id="{2F136671-9154-5B05-DA1E-5449F3DE9E1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75925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1" name="Straight Connector 1310">
                <a:extLst>
                  <a:ext uri="{FF2B5EF4-FFF2-40B4-BE49-F238E27FC236}">
                    <a16:creationId xmlns:a16="http://schemas.microsoft.com/office/drawing/2014/main" id="{EDCEC1E5-4D6F-9035-A87C-006BF899387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306384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2" name="Straight Connector 1311">
                <a:extLst>
                  <a:ext uri="{FF2B5EF4-FFF2-40B4-BE49-F238E27FC236}">
                    <a16:creationId xmlns:a16="http://schemas.microsoft.com/office/drawing/2014/main" id="{A0B3F074-7E35-6C19-CB83-531BD0F1CCC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336843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3" name="Straight Connector 1312">
                <a:extLst>
                  <a:ext uri="{FF2B5EF4-FFF2-40B4-BE49-F238E27FC236}">
                    <a16:creationId xmlns:a16="http://schemas.microsoft.com/office/drawing/2014/main" id="{E7B5A782-F788-03A1-5372-4E3F9EF5D8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326690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17" name="Straight Connector 1216">
              <a:extLst>
                <a:ext uri="{FF2B5EF4-FFF2-40B4-BE49-F238E27FC236}">
                  <a16:creationId xmlns:a16="http://schemas.microsoft.com/office/drawing/2014/main" id="{854BD7CE-A166-5B7E-E797-C964D6CA5F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986645" y="7238474"/>
              <a:ext cx="4808441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8" name="Straight Connector 1217">
              <a:extLst>
                <a:ext uri="{FF2B5EF4-FFF2-40B4-BE49-F238E27FC236}">
                  <a16:creationId xmlns:a16="http://schemas.microsoft.com/office/drawing/2014/main" id="{75A55D11-3EAE-13B1-AFA6-F79F9563917C}"/>
                </a:ext>
              </a:extLst>
            </p:cNvPr>
            <p:cNvCxnSpPr>
              <a:cxnSpLocks/>
            </p:cNvCxnSpPr>
            <p:nvPr/>
          </p:nvCxnSpPr>
          <p:spPr>
            <a:xfrm>
              <a:off x="64795085" y="7238473"/>
              <a:ext cx="0" cy="232791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19" name="Group 1218">
              <a:extLst>
                <a:ext uri="{FF2B5EF4-FFF2-40B4-BE49-F238E27FC236}">
                  <a16:creationId xmlns:a16="http://schemas.microsoft.com/office/drawing/2014/main" id="{0E9AC380-137C-7B2F-7E53-DD8180987708}"/>
                </a:ext>
              </a:extLst>
            </p:cNvPr>
            <p:cNvGrpSpPr/>
            <p:nvPr/>
          </p:nvGrpSpPr>
          <p:grpSpPr>
            <a:xfrm>
              <a:off x="59711782" y="7295805"/>
              <a:ext cx="203374" cy="2232470"/>
              <a:chOff x="6722344" y="1478755"/>
              <a:chExt cx="193373" cy="2060738"/>
            </a:xfrm>
          </p:grpSpPr>
          <p:sp>
            <p:nvSpPr>
              <p:cNvPr id="1274" name="TextBox 1273">
                <a:extLst>
                  <a:ext uri="{FF2B5EF4-FFF2-40B4-BE49-F238E27FC236}">
                    <a16:creationId xmlns:a16="http://schemas.microsoft.com/office/drawing/2014/main" id="{B1B59D95-7DF3-35FC-D800-64B9699641D4}"/>
                  </a:ext>
                </a:extLst>
              </p:cNvPr>
              <p:cNvSpPr txBox="1"/>
              <p:nvPr/>
            </p:nvSpPr>
            <p:spPr>
              <a:xfrm>
                <a:off x="6770687" y="1478755"/>
                <a:ext cx="145030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123</a:t>
                </a:r>
              </a:p>
            </p:txBody>
          </p:sp>
          <p:sp>
            <p:nvSpPr>
              <p:cNvPr id="1275" name="TextBox 1274">
                <a:extLst>
                  <a:ext uri="{FF2B5EF4-FFF2-40B4-BE49-F238E27FC236}">
                    <a16:creationId xmlns:a16="http://schemas.microsoft.com/office/drawing/2014/main" id="{26D4D0EE-AC08-8A0A-1FC0-4D284A413744}"/>
                  </a:ext>
                </a:extLst>
              </p:cNvPr>
              <p:cNvSpPr txBox="1"/>
              <p:nvPr/>
            </p:nvSpPr>
            <p:spPr>
              <a:xfrm>
                <a:off x="6770687" y="1580430"/>
                <a:ext cx="145030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111</a:t>
                </a:r>
              </a:p>
            </p:txBody>
          </p:sp>
          <p:sp>
            <p:nvSpPr>
              <p:cNvPr id="1276" name="TextBox 1275">
                <a:extLst>
                  <a:ext uri="{FF2B5EF4-FFF2-40B4-BE49-F238E27FC236}">
                    <a16:creationId xmlns:a16="http://schemas.microsoft.com/office/drawing/2014/main" id="{6F98C176-7CFE-DD49-5558-3A2D5CF1DD65}"/>
                  </a:ext>
                </a:extLst>
              </p:cNvPr>
              <p:cNvSpPr txBox="1"/>
              <p:nvPr/>
            </p:nvSpPr>
            <p:spPr>
              <a:xfrm>
                <a:off x="6819030" y="2292154"/>
                <a:ext cx="96687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27</a:t>
                </a:r>
              </a:p>
            </p:txBody>
          </p:sp>
          <p:sp>
            <p:nvSpPr>
              <p:cNvPr id="1277" name="TextBox 1276">
                <a:extLst>
                  <a:ext uri="{FF2B5EF4-FFF2-40B4-BE49-F238E27FC236}">
                    <a16:creationId xmlns:a16="http://schemas.microsoft.com/office/drawing/2014/main" id="{7F2EDCC7-73B0-CC2C-C38F-29B13725E272}"/>
                  </a:ext>
                </a:extLst>
              </p:cNvPr>
              <p:cNvSpPr txBox="1"/>
              <p:nvPr/>
            </p:nvSpPr>
            <p:spPr>
              <a:xfrm>
                <a:off x="6867373" y="2495505"/>
                <a:ext cx="48344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</a:t>
                </a:r>
              </a:p>
            </p:txBody>
          </p:sp>
          <p:sp>
            <p:nvSpPr>
              <p:cNvPr id="1278" name="TextBox 1277">
                <a:extLst>
                  <a:ext uri="{FF2B5EF4-FFF2-40B4-BE49-F238E27FC236}">
                    <a16:creationId xmlns:a16="http://schemas.microsoft.com/office/drawing/2014/main" id="{5CCAE55C-9428-7533-7786-86BACCCA5E77}"/>
                  </a:ext>
                </a:extLst>
              </p:cNvPr>
              <p:cNvSpPr txBox="1"/>
              <p:nvPr/>
            </p:nvSpPr>
            <p:spPr>
              <a:xfrm>
                <a:off x="6770686" y="2902204"/>
                <a:ext cx="145030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−45</a:t>
                </a:r>
              </a:p>
            </p:txBody>
          </p:sp>
          <p:sp>
            <p:nvSpPr>
              <p:cNvPr id="1279" name="TextBox 1278">
                <a:extLst>
                  <a:ext uri="{FF2B5EF4-FFF2-40B4-BE49-F238E27FC236}">
                    <a16:creationId xmlns:a16="http://schemas.microsoft.com/office/drawing/2014/main" id="{1E10168F-E318-9B3C-9B6A-EFA17BBD1B33}"/>
                  </a:ext>
                </a:extLst>
              </p:cNvPr>
              <p:cNvSpPr txBox="1"/>
              <p:nvPr/>
            </p:nvSpPr>
            <p:spPr>
              <a:xfrm>
                <a:off x="6722344" y="3410577"/>
                <a:ext cx="193373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−105</a:t>
                </a:r>
              </a:p>
            </p:txBody>
          </p:sp>
          <p:sp>
            <p:nvSpPr>
              <p:cNvPr id="1280" name="TextBox 1279">
                <a:extLst>
                  <a:ext uri="{FF2B5EF4-FFF2-40B4-BE49-F238E27FC236}">
                    <a16:creationId xmlns:a16="http://schemas.microsoft.com/office/drawing/2014/main" id="{0B437FC0-E9CF-61C5-6E4F-7F5529263161}"/>
                  </a:ext>
                </a:extLst>
              </p:cNvPr>
              <p:cNvSpPr txBox="1"/>
              <p:nvPr/>
            </p:nvSpPr>
            <p:spPr>
              <a:xfrm>
                <a:off x="6819030" y="1783779"/>
                <a:ext cx="96687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87</a:t>
                </a:r>
              </a:p>
            </p:txBody>
          </p:sp>
          <p:sp>
            <p:nvSpPr>
              <p:cNvPr id="1281" name="TextBox 1280">
                <a:extLst>
                  <a:ext uri="{FF2B5EF4-FFF2-40B4-BE49-F238E27FC236}">
                    <a16:creationId xmlns:a16="http://schemas.microsoft.com/office/drawing/2014/main" id="{5748BA79-7B35-01F9-6AB3-20161460C6C4}"/>
                  </a:ext>
                </a:extLst>
              </p:cNvPr>
              <p:cNvSpPr txBox="1"/>
              <p:nvPr/>
            </p:nvSpPr>
            <p:spPr>
              <a:xfrm>
                <a:off x="6819030" y="2088804"/>
                <a:ext cx="96687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51</a:t>
                </a:r>
              </a:p>
            </p:txBody>
          </p:sp>
          <p:sp>
            <p:nvSpPr>
              <p:cNvPr id="1282" name="TextBox 1281">
                <a:extLst>
                  <a:ext uri="{FF2B5EF4-FFF2-40B4-BE49-F238E27FC236}">
                    <a16:creationId xmlns:a16="http://schemas.microsoft.com/office/drawing/2014/main" id="{8B3E24F7-E7CA-0837-E1D7-D42586A4C861}"/>
                  </a:ext>
                </a:extLst>
              </p:cNvPr>
              <p:cNvSpPr txBox="1"/>
              <p:nvPr/>
            </p:nvSpPr>
            <p:spPr>
              <a:xfrm>
                <a:off x="6770684" y="2698854"/>
                <a:ext cx="145030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−21</a:t>
                </a:r>
              </a:p>
            </p:txBody>
          </p:sp>
          <p:sp>
            <p:nvSpPr>
              <p:cNvPr id="1283" name="TextBox 1282">
                <a:extLst>
                  <a:ext uri="{FF2B5EF4-FFF2-40B4-BE49-F238E27FC236}">
                    <a16:creationId xmlns:a16="http://schemas.microsoft.com/office/drawing/2014/main" id="{1380ECDC-6F06-834C-8F82-3687809092AE}"/>
                  </a:ext>
                </a:extLst>
              </p:cNvPr>
              <p:cNvSpPr txBox="1"/>
              <p:nvPr/>
            </p:nvSpPr>
            <p:spPr>
              <a:xfrm>
                <a:off x="6770684" y="3105553"/>
                <a:ext cx="145030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−69</a:t>
                </a:r>
              </a:p>
            </p:txBody>
          </p:sp>
          <p:sp>
            <p:nvSpPr>
              <p:cNvPr id="1284" name="TextBox 1283">
                <a:extLst>
                  <a:ext uri="{FF2B5EF4-FFF2-40B4-BE49-F238E27FC236}">
                    <a16:creationId xmlns:a16="http://schemas.microsoft.com/office/drawing/2014/main" id="{DB983AC5-370F-8135-DC7B-20B2E610E200}"/>
                  </a:ext>
                </a:extLst>
              </p:cNvPr>
              <p:cNvSpPr txBox="1"/>
              <p:nvPr/>
            </p:nvSpPr>
            <p:spPr>
              <a:xfrm>
                <a:off x="6819030" y="1682105"/>
                <a:ext cx="96687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99</a:t>
                </a:r>
              </a:p>
            </p:txBody>
          </p:sp>
          <p:sp>
            <p:nvSpPr>
              <p:cNvPr id="1285" name="TextBox 1284">
                <a:extLst>
                  <a:ext uri="{FF2B5EF4-FFF2-40B4-BE49-F238E27FC236}">
                    <a16:creationId xmlns:a16="http://schemas.microsoft.com/office/drawing/2014/main" id="{B8AB5300-A68B-B2BB-83B4-036A6F1BE68F}"/>
                  </a:ext>
                </a:extLst>
              </p:cNvPr>
              <p:cNvSpPr txBox="1"/>
              <p:nvPr/>
            </p:nvSpPr>
            <p:spPr>
              <a:xfrm>
                <a:off x="6819030" y="1885454"/>
                <a:ext cx="96687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75</a:t>
                </a:r>
              </a:p>
            </p:txBody>
          </p:sp>
          <p:sp>
            <p:nvSpPr>
              <p:cNvPr id="1286" name="TextBox 1285">
                <a:extLst>
                  <a:ext uri="{FF2B5EF4-FFF2-40B4-BE49-F238E27FC236}">
                    <a16:creationId xmlns:a16="http://schemas.microsoft.com/office/drawing/2014/main" id="{95A2EDA4-BF72-AF41-BCDE-ABFCC7A6AE75}"/>
                  </a:ext>
                </a:extLst>
              </p:cNvPr>
              <p:cNvSpPr txBox="1"/>
              <p:nvPr/>
            </p:nvSpPr>
            <p:spPr>
              <a:xfrm>
                <a:off x="6819030" y="1987129"/>
                <a:ext cx="96687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63</a:t>
                </a:r>
              </a:p>
            </p:txBody>
          </p:sp>
          <p:sp>
            <p:nvSpPr>
              <p:cNvPr id="1287" name="TextBox 1286">
                <a:extLst>
                  <a:ext uri="{FF2B5EF4-FFF2-40B4-BE49-F238E27FC236}">
                    <a16:creationId xmlns:a16="http://schemas.microsoft.com/office/drawing/2014/main" id="{0E03BC08-E61F-1EAD-7F08-252E8B6193BB}"/>
                  </a:ext>
                </a:extLst>
              </p:cNvPr>
              <p:cNvSpPr txBox="1"/>
              <p:nvPr/>
            </p:nvSpPr>
            <p:spPr>
              <a:xfrm>
                <a:off x="6819030" y="2190479"/>
                <a:ext cx="96687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39</a:t>
                </a:r>
              </a:p>
            </p:txBody>
          </p:sp>
          <p:sp>
            <p:nvSpPr>
              <p:cNvPr id="1288" name="TextBox 1287">
                <a:extLst>
                  <a:ext uri="{FF2B5EF4-FFF2-40B4-BE49-F238E27FC236}">
                    <a16:creationId xmlns:a16="http://schemas.microsoft.com/office/drawing/2014/main" id="{22E79230-DC98-1FB2-654F-25369FD982C8}"/>
                  </a:ext>
                </a:extLst>
              </p:cNvPr>
              <p:cNvSpPr txBox="1"/>
              <p:nvPr/>
            </p:nvSpPr>
            <p:spPr>
              <a:xfrm>
                <a:off x="6819030" y="2393829"/>
                <a:ext cx="96687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15</a:t>
                </a:r>
              </a:p>
            </p:txBody>
          </p:sp>
          <p:sp>
            <p:nvSpPr>
              <p:cNvPr id="1289" name="TextBox 1288">
                <a:extLst>
                  <a:ext uri="{FF2B5EF4-FFF2-40B4-BE49-F238E27FC236}">
                    <a16:creationId xmlns:a16="http://schemas.microsoft.com/office/drawing/2014/main" id="{C8CF6A44-991B-7B63-BF6E-23F16FC13E6A}"/>
                  </a:ext>
                </a:extLst>
              </p:cNvPr>
              <p:cNvSpPr txBox="1"/>
              <p:nvPr/>
            </p:nvSpPr>
            <p:spPr>
              <a:xfrm>
                <a:off x="6819030" y="2597179"/>
                <a:ext cx="96687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−9</a:t>
                </a:r>
              </a:p>
            </p:txBody>
          </p:sp>
          <p:sp>
            <p:nvSpPr>
              <p:cNvPr id="1290" name="TextBox 1289">
                <a:extLst>
                  <a:ext uri="{FF2B5EF4-FFF2-40B4-BE49-F238E27FC236}">
                    <a16:creationId xmlns:a16="http://schemas.microsoft.com/office/drawing/2014/main" id="{2A4816A7-C03F-5734-ECCB-663EEBF8CF74}"/>
                  </a:ext>
                </a:extLst>
              </p:cNvPr>
              <p:cNvSpPr txBox="1"/>
              <p:nvPr/>
            </p:nvSpPr>
            <p:spPr>
              <a:xfrm>
                <a:off x="6770684" y="2800528"/>
                <a:ext cx="145030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−33</a:t>
                </a:r>
              </a:p>
            </p:txBody>
          </p:sp>
          <p:sp>
            <p:nvSpPr>
              <p:cNvPr id="1291" name="TextBox 1290">
                <a:extLst>
                  <a:ext uri="{FF2B5EF4-FFF2-40B4-BE49-F238E27FC236}">
                    <a16:creationId xmlns:a16="http://schemas.microsoft.com/office/drawing/2014/main" id="{574C5143-9AFD-32FD-B037-70A2727749E7}"/>
                  </a:ext>
                </a:extLst>
              </p:cNvPr>
              <p:cNvSpPr txBox="1"/>
              <p:nvPr/>
            </p:nvSpPr>
            <p:spPr>
              <a:xfrm>
                <a:off x="6770684" y="3003878"/>
                <a:ext cx="145030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−57</a:t>
                </a:r>
              </a:p>
            </p:txBody>
          </p:sp>
          <p:sp>
            <p:nvSpPr>
              <p:cNvPr id="1292" name="TextBox 1291">
                <a:extLst>
                  <a:ext uri="{FF2B5EF4-FFF2-40B4-BE49-F238E27FC236}">
                    <a16:creationId xmlns:a16="http://schemas.microsoft.com/office/drawing/2014/main" id="{FFB42B02-C1FA-B4FE-FBCC-0C70D77BE4B3}"/>
                  </a:ext>
                </a:extLst>
              </p:cNvPr>
              <p:cNvSpPr txBox="1"/>
              <p:nvPr/>
            </p:nvSpPr>
            <p:spPr>
              <a:xfrm>
                <a:off x="6770684" y="3308904"/>
                <a:ext cx="145030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−93</a:t>
                </a:r>
              </a:p>
            </p:txBody>
          </p:sp>
          <p:sp>
            <p:nvSpPr>
              <p:cNvPr id="1293" name="TextBox 1292">
                <a:extLst>
                  <a:ext uri="{FF2B5EF4-FFF2-40B4-BE49-F238E27FC236}">
                    <a16:creationId xmlns:a16="http://schemas.microsoft.com/office/drawing/2014/main" id="{71DA5D17-1174-6E81-45D8-93867B84B324}"/>
                  </a:ext>
                </a:extLst>
              </p:cNvPr>
              <p:cNvSpPr txBox="1"/>
              <p:nvPr/>
            </p:nvSpPr>
            <p:spPr>
              <a:xfrm>
                <a:off x="6770684" y="3207228"/>
                <a:ext cx="145030" cy="12891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−81</a:t>
                </a:r>
              </a:p>
            </p:txBody>
          </p:sp>
        </p:grpSp>
        <p:cxnSp>
          <p:nvCxnSpPr>
            <p:cNvPr id="1220" name="Straight Connector 1219">
              <a:extLst>
                <a:ext uri="{FF2B5EF4-FFF2-40B4-BE49-F238E27FC236}">
                  <a16:creationId xmlns:a16="http://schemas.microsoft.com/office/drawing/2014/main" id="{AF5279AC-FE05-41E6-EEFC-BB862300C325}"/>
                </a:ext>
              </a:extLst>
            </p:cNvPr>
            <p:cNvCxnSpPr>
              <a:cxnSpLocks/>
            </p:cNvCxnSpPr>
            <p:nvPr/>
          </p:nvCxnSpPr>
          <p:spPr>
            <a:xfrm>
              <a:off x="60235138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1" name="Straight Connector 1220">
              <a:extLst>
                <a:ext uri="{FF2B5EF4-FFF2-40B4-BE49-F238E27FC236}">
                  <a16:creationId xmlns:a16="http://schemas.microsoft.com/office/drawing/2014/main" id="{B14D278C-C855-556A-1F6E-EEBB288AFB83}"/>
                </a:ext>
              </a:extLst>
            </p:cNvPr>
            <p:cNvCxnSpPr>
              <a:cxnSpLocks/>
            </p:cNvCxnSpPr>
            <p:nvPr/>
          </p:nvCxnSpPr>
          <p:spPr>
            <a:xfrm>
              <a:off x="62451185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2" name="Straight Connector 1221">
              <a:extLst>
                <a:ext uri="{FF2B5EF4-FFF2-40B4-BE49-F238E27FC236}">
                  <a16:creationId xmlns:a16="http://schemas.microsoft.com/office/drawing/2014/main" id="{0044F9D4-05EB-B523-A37E-45FBF52B255B}"/>
                </a:ext>
              </a:extLst>
            </p:cNvPr>
            <p:cNvCxnSpPr>
              <a:cxnSpLocks/>
            </p:cNvCxnSpPr>
            <p:nvPr/>
          </p:nvCxnSpPr>
          <p:spPr>
            <a:xfrm>
              <a:off x="62962581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3" name="Straight Connector 1222">
              <a:extLst>
                <a:ext uri="{FF2B5EF4-FFF2-40B4-BE49-F238E27FC236}">
                  <a16:creationId xmlns:a16="http://schemas.microsoft.com/office/drawing/2014/main" id="{6AB8EE71-C265-3436-7BBF-45CF20172B58}"/>
                </a:ext>
              </a:extLst>
            </p:cNvPr>
            <p:cNvCxnSpPr>
              <a:cxnSpLocks/>
            </p:cNvCxnSpPr>
            <p:nvPr/>
          </p:nvCxnSpPr>
          <p:spPr>
            <a:xfrm>
              <a:off x="63985371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4" name="Straight Connector 1223">
              <a:extLst>
                <a:ext uri="{FF2B5EF4-FFF2-40B4-BE49-F238E27FC236}">
                  <a16:creationId xmlns:a16="http://schemas.microsoft.com/office/drawing/2014/main" id="{428536EC-F9CC-D39B-60CB-1182A85B2E75}"/>
                </a:ext>
              </a:extLst>
            </p:cNvPr>
            <p:cNvCxnSpPr>
              <a:cxnSpLocks/>
            </p:cNvCxnSpPr>
            <p:nvPr/>
          </p:nvCxnSpPr>
          <p:spPr>
            <a:xfrm>
              <a:off x="60916999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5" name="Straight Connector 1224">
              <a:extLst>
                <a:ext uri="{FF2B5EF4-FFF2-40B4-BE49-F238E27FC236}">
                  <a16:creationId xmlns:a16="http://schemas.microsoft.com/office/drawing/2014/main" id="{35C88E27-10A5-4842-3091-3ABDC1680440}"/>
                </a:ext>
              </a:extLst>
            </p:cNvPr>
            <p:cNvCxnSpPr>
              <a:cxnSpLocks/>
            </p:cNvCxnSpPr>
            <p:nvPr/>
          </p:nvCxnSpPr>
          <p:spPr>
            <a:xfrm>
              <a:off x="61257930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6" name="Straight Connector 1225">
              <a:extLst>
                <a:ext uri="{FF2B5EF4-FFF2-40B4-BE49-F238E27FC236}">
                  <a16:creationId xmlns:a16="http://schemas.microsoft.com/office/drawing/2014/main" id="{8EE40088-ABAD-3FBF-79E2-A326ACD39127}"/>
                </a:ext>
              </a:extLst>
            </p:cNvPr>
            <p:cNvCxnSpPr>
              <a:cxnSpLocks/>
            </p:cNvCxnSpPr>
            <p:nvPr/>
          </p:nvCxnSpPr>
          <p:spPr>
            <a:xfrm>
              <a:off x="61939790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7" name="Straight Connector 1226">
              <a:extLst>
                <a:ext uri="{FF2B5EF4-FFF2-40B4-BE49-F238E27FC236}">
                  <a16:creationId xmlns:a16="http://schemas.microsoft.com/office/drawing/2014/main" id="{C5949E22-C97D-C9F7-5404-38B22CF9C745}"/>
                </a:ext>
              </a:extLst>
            </p:cNvPr>
            <p:cNvCxnSpPr>
              <a:cxnSpLocks/>
            </p:cNvCxnSpPr>
            <p:nvPr/>
          </p:nvCxnSpPr>
          <p:spPr>
            <a:xfrm>
              <a:off x="63473976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8" name="Straight Connector 1227">
              <a:extLst>
                <a:ext uri="{FF2B5EF4-FFF2-40B4-BE49-F238E27FC236}">
                  <a16:creationId xmlns:a16="http://schemas.microsoft.com/office/drawing/2014/main" id="{5E87DC3C-11F0-0E83-FB5B-DF854894B900}"/>
                </a:ext>
              </a:extLst>
            </p:cNvPr>
            <p:cNvCxnSpPr>
              <a:cxnSpLocks/>
            </p:cNvCxnSpPr>
            <p:nvPr/>
          </p:nvCxnSpPr>
          <p:spPr>
            <a:xfrm>
              <a:off x="64496774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9" name="Straight Connector 1228">
              <a:extLst>
                <a:ext uri="{FF2B5EF4-FFF2-40B4-BE49-F238E27FC236}">
                  <a16:creationId xmlns:a16="http://schemas.microsoft.com/office/drawing/2014/main" id="{2D3B6637-5AA0-6198-7607-62416AE23EF2}"/>
                </a:ext>
              </a:extLst>
            </p:cNvPr>
            <p:cNvCxnSpPr>
              <a:cxnSpLocks/>
            </p:cNvCxnSpPr>
            <p:nvPr/>
          </p:nvCxnSpPr>
          <p:spPr>
            <a:xfrm>
              <a:off x="60576069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0" name="Straight Connector 1229">
              <a:extLst>
                <a:ext uri="{FF2B5EF4-FFF2-40B4-BE49-F238E27FC236}">
                  <a16:creationId xmlns:a16="http://schemas.microsoft.com/office/drawing/2014/main" id="{FEBBA3A7-9456-2C45-0EAF-2731C058C4C9}"/>
                </a:ext>
              </a:extLst>
            </p:cNvPr>
            <p:cNvCxnSpPr>
              <a:cxnSpLocks/>
            </p:cNvCxnSpPr>
            <p:nvPr/>
          </p:nvCxnSpPr>
          <p:spPr>
            <a:xfrm>
              <a:off x="61087464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1" name="Straight Connector 1230">
              <a:extLst>
                <a:ext uri="{FF2B5EF4-FFF2-40B4-BE49-F238E27FC236}">
                  <a16:creationId xmlns:a16="http://schemas.microsoft.com/office/drawing/2014/main" id="{488F9D02-73DB-15DF-E1AF-817758A98E84}"/>
                </a:ext>
              </a:extLst>
            </p:cNvPr>
            <p:cNvCxnSpPr>
              <a:cxnSpLocks/>
            </p:cNvCxnSpPr>
            <p:nvPr/>
          </p:nvCxnSpPr>
          <p:spPr>
            <a:xfrm>
              <a:off x="61428394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2" name="Straight Connector 1231">
              <a:extLst>
                <a:ext uri="{FF2B5EF4-FFF2-40B4-BE49-F238E27FC236}">
                  <a16:creationId xmlns:a16="http://schemas.microsoft.com/office/drawing/2014/main" id="{23C1A45C-7AAB-3E16-85B8-781144310224}"/>
                </a:ext>
              </a:extLst>
            </p:cNvPr>
            <p:cNvCxnSpPr>
              <a:cxnSpLocks/>
            </p:cNvCxnSpPr>
            <p:nvPr/>
          </p:nvCxnSpPr>
          <p:spPr>
            <a:xfrm>
              <a:off x="61598859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3" name="Straight Connector 1232">
              <a:extLst>
                <a:ext uri="{FF2B5EF4-FFF2-40B4-BE49-F238E27FC236}">
                  <a16:creationId xmlns:a16="http://schemas.microsoft.com/office/drawing/2014/main" id="{FC0097B9-9FCA-CE0C-4971-57E46A31F24B}"/>
                </a:ext>
              </a:extLst>
            </p:cNvPr>
            <p:cNvCxnSpPr>
              <a:cxnSpLocks/>
            </p:cNvCxnSpPr>
            <p:nvPr/>
          </p:nvCxnSpPr>
          <p:spPr>
            <a:xfrm>
              <a:off x="61769325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4" name="Straight Connector 1233">
              <a:extLst>
                <a:ext uri="{FF2B5EF4-FFF2-40B4-BE49-F238E27FC236}">
                  <a16:creationId xmlns:a16="http://schemas.microsoft.com/office/drawing/2014/main" id="{964965F9-7FAE-33BD-04A6-2109933FC7B1}"/>
                </a:ext>
              </a:extLst>
            </p:cNvPr>
            <p:cNvCxnSpPr>
              <a:cxnSpLocks/>
            </p:cNvCxnSpPr>
            <p:nvPr/>
          </p:nvCxnSpPr>
          <p:spPr>
            <a:xfrm>
              <a:off x="60746533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5" name="Straight Connector 1234">
              <a:extLst>
                <a:ext uri="{FF2B5EF4-FFF2-40B4-BE49-F238E27FC236}">
                  <a16:creationId xmlns:a16="http://schemas.microsoft.com/office/drawing/2014/main" id="{31E6FB69-A0B4-3301-7CDA-3948C22CF398}"/>
                </a:ext>
              </a:extLst>
            </p:cNvPr>
            <p:cNvCxnSpPr>
              <a:cxnSpLocks/>
            </p:cNvCxnSpPr>
            <p:nvPr/>
          </p:nvCxnSpPr>
          <p:spPr>
            <a:xfrm>
              <a:off x="62110255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6" name="Straight Connector 1235">
              <a:extLst>
                <a:ext uri="{FF2B5EF4-FFF2-40B4-BE49-F238E27FC236}">
                  <a16:creationId xmlns:a16="http://schemas.microsoft.com/office/drawing/2014/main" id="{E8CEECBB-DB32-E92D-534E-07AA6529389F}"/>
                </a:ext>
              </a:extLst>
            </p:cNvPr>
            <p:cNvCxnSpPr>
              <a:cxnSpLocks/>
            </p:cNvCxnSpPr>
            <p:nvPr/>
          </p:nvCxnSpPr>
          <p:spPr>
            <a:xfrm>
              <a:off x="62280720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7" name="Straight Connector 1236">
              <a:extLst>
                <a:ext uri="{FF2B5EF4-FFF2-40B4-BE49-F238E27FC236}">
                  <a16:creationId xmlns:a16="http://schemas.microsoft.com/office/drawing/2014/main" id="{AAC84D0D-DA76-C0E5-B65D-01C1C83EB99E}"/>
                </a:ext>
              </a:extLst>
            </p:cNvPr>
            <p:cNvCxnSpPr>
              <a:cxnSpLocks/>
            </p:cNvCxnSpPr>
            <p:nvPr/>
          </p:nvCxnSpPr>
          <p:spPr>
            <a:xfrm>
              <a:off x="62621650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8" name="Straight Connector 1237">
              <a:extLst>
                <a:ext uri="{FF2B5EF4-FFF2-40B4-BE49-F238E27FC236}">
                  <a16:creationId xmlns:a16="http://schemas.microsoft.com/office/drawing/2014/main" id="{581F120F-43BD-8A3A-52CD-B51342801354}"/>
                </a:ext>
              </a:extLst>
            </p:cNvPr>
            <p:cNvCxnSpPr>
              <a:cxnSpLocks/>
            </p:cNvCxnSpPr>
            <p:nvPr/>
          </p:nvCxnSpPr>
          <p:spPr>
            <a:xfrm>
              <a:off x="62792115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9" name="Straight Connector 1238">
              <a:extLst>
                <a:ext uri="{FF2B5EF4-FFF2-40B4-BE49-F238E27FC236}">
                  <a16:creationId xmlns:a16="http://schemas.microsoft.com/office/drawing/2014/main" id="{1B4E8A6C-E335-9679-D29B-02767009DDCD}"/>
                </a:ext>
              </a:extLst>
            </p:cNvPr>
            <p:cNvCxnSpPr>
              <a:cxnSpLocks/>
            </p:cNvCxnSpPr>
            <p:nvPr/>
          </p:nvCxnSpPr>
          <p:spPr>
            <a:xfrm>
              <a:off x="63133046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0" name="Straight Connector 1239">
              <a:extLst>
                <a:ext uri="{FF2B5EF4-FFF2-40B4-BE49-F238E27FC236}">
                  <a16:creationId xmlns:a16="http://schemas.microsoft.com/office/drawing/2014/main" id="{61C1CA83-70CF-616D-E17E-5C7F49ADC307}"/>
                </a:ext>
              </a:extLst>
            </p:cNvPr>
            <p:cNvCxnSpPr>
              <a:cxnSpLocks/>
            </p:cNvCxnSpPr>
            <p:nvPr/>
          </p:nvCxnSpPr>
          <p:spPr>
            <a:xfrm>
              <a:off x="63303510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1" name="Straight Connector 1240">
              <a:extLst>
                <a:ext uri="{FF2B5EF4-FFF2-40B4-BE49-F238E27FC236}">
                  <a16:creationId xmlns:a16="http://schemas.microsoft.com/office/drawing/2014/main" id="{F0748B2B-851C-FCC1-DDEC-A7133AC86A22}"/>
                </a:ext>
              </a:extLst>
            </p:cNvPr>
            <p:cNvCxnSpPr>
              <a:cxnSpLocks/>
            </p:cNvCxnSpPr>
            <p:nvPr/>
          </p:nvCxnSpPr>
          <p:spPr>
            <a:xfrm>
              <a:off x="63644441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2" name="Straight Connector 1241">
              <a:extLst>
                <a:ext uri="{FF2B5EF4-FFF2-40B4-BE49-F238E27FC236}">
                  <a16:creationId xmlns:a16="http://schemas.microsoft.com/office/drawing/2014/main" id="{54EB8A66-6F10-50A7-3974-0AEE7367A66B}"/>
                </a:ext>
              </a:extLst>
            </p:cNvPr>
            <p:cNvCxnSpPr>
              <a:cxnSpLocks/>
            </p:cNvCxnSpPr>
            <p:nvPr/>
          </p:nvCxnSpPr>
          <p:spPr>
            <a:xfrm>
              <a:off x="63814906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3" name="Straight Connector 1242">
              <a:extLst>
                <a:ext uri="{FF2B5EF4-FFF2-40B4-BE49-F238E27FC236}">
                  <a16:creationId xmlns:a16="http://schemas.microsoft.com/office/drawing/2014/main" id="{FEA05171-395D-08B9-FCE9-973F27219D26}"/>
                </a:ext>
              </a:extLst>
            </p:cNvPr>
            <p:cNvCxnSpPr>
              <a:cxnSpLocks/>
            </p:cNvCxnSpPr>
            <p:nvPr/>
          </p:nvCxnSpPr>
          <p:spPr>
            <a:xfrm>
              <a:off x="64155837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4" name="Straight Connector 1243">
              <a:extLst>
                <a:ext uri="{FF2B5EF4-FFF2-40B4-BE49-F238E27FC236}">
                  <a16:creationId xmlns:a16="http://schemas.microsoft.com/office/drawing/2014/main" id="{1A7349E1-93FB-2238-1B94-C3DFBBE71524}"/>
                </a:ext>
              </a:extLst>
            </p:cNvPr>
            <p:cNvCxnSpPr>
              <a:cxnSpLocks/>
            </p:cNvCxnSpPr>
            <p:nvPr/>
          </p:nvCxnSpPr>
          <p:spPr>
            <a:xfrm>
              <a:off x="64326302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5" name="Straight Connector 1244">
              <a:extLst>
                <a:ext uri="{FF2B5EF4-FFF2-40B4-BE49-F238E27FC236}">
                  <a16:creationId xmlns:a16="http://schemas.microsoft.com/office/drawing/2014/main" id="{D29D01DC-E7D8-B258-2E57-9512EFDDE9A1}"/>
                </a:ext>
              </a:extLst>
            </p:cNvPr>
            <p:cNvCxnSpPr>
              <a:cxnSpLocks/>
            </p:cNvCxnSpPr>
            <p:nvPr/>
          </p:nvCxnSpPr>
          <p:spPr>
            <a:xfrm>
              <a:off x="60405604" y="9566387"/>
              <a:ext cx="0" cy="6065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46" name="Group 1245">
              <a:extLst>
                <a:ext uri="{FF2B5EF4-FFF2-40B4-BE49-F238E27FC236}">
                  <a16:creationId xmlns:a16="http://schemas.microsoft.com/office/drawing/2014/main" id="{0C577F34-6ABE-83C5-3B1C-99D2DE039595}"/>
                </a:ext>
              </a:extLst>
            </p:cNvPr>
            <p:cNvGrpSpPr/>
            <p:nvPr/>
          </p:nvGrpSpPr>
          <p:grpSpPr>
            <a:xfrm>
              <a:off x="60138515" y="9657590"/>
              <a:ext cx="4455552" cy="125730"/>
              <a:chOff x="7128095" y="3658858"/>
              <a:chExt cx="4236463" cy="116059"/>
            </a:xfrm>
          </p:grpSpPr>
          <p:sp>
            <p:nvSpPr>
              <p:cNvPr id="1248" name="TextBox 1247">
                <a:extLst>
                  <a:ext uri="{FF2B5EF4-FFF2-40B4-BE49-F238E27FC236}">
                    <a16:creationId xmlns:a16="http://schemas.microsoft.com/office/drawing/2014/main" id="{918906A6-000A-918B-C74B-026E85AE3787}"/>
                  </a:ext>
                </a:extLst>
              </p:cNvPr>
              <p:cNvSpPr txBox="1"/>
              <p:nvPr/>
            </p:nvSpPr>
            <p:spPr>
              <a:xfrm>
                <a:off x="7128095" y="3658858"/>
                <a:ext cx="182880" cy="1160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−77</a:t>
                </a:r>
              </a:p>
            </p:txBody>
          </p:sp>
          <p:sp>
            <p:nvSpPr>
              <p:cNvPr id="1249" name="TextBox 1248">
                <a:extLst>
                  <a:ext uri="{FF2B5EF4-FFF2-40B4-BE49-F238E27FC236}">
                    <a16:creationId xmlns:a16="http://schemas.microsoft.com/office/drawing/2014/main" id="{CD9674F6-C59C-13F8-B829-C33E56D8E3AE}"/>
                  </a:ext>
                </a:extLst>
              </p:cNvPr>
              <p:cNvSpPr txBox="1"/>
              <p:nvPr/>
            </p:nvSpPr>
            <p:spPr>
              <a:xfrm>
                <a:off x="7290238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−68</a:t>
                </a:r>
              </a:p>
            </p:txBody>
          </p:sp>
          <p:sp>
            <p:nvSpPr>
              <p:cNvPr id="1250" name="TextBox 1249">
                <a:extLst>
                  <a:ext uri="{FF2B5EF4-FFF2-40B4-BE49-F238E27FC236}">
                    <a16:creationId xmlns:a16="http://schemas.microsoft.com/office/drawing/2014/main" id="{20F84D23-BDE0-C2E8-558C-AD4A3D97E7DC}"/>
                  </a:ext>
                </a:extLst>
              </p:cNvPr>
              <p:cNvSpPr txBox="1"/>
              <p:nvPr/>
            </p:nvSpPr>
            <p:spPr>
              <a:xfrm>
                <a:off x="7452381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−59</a:t>
                </a:r>
              </a:p>
            </p:txBody>
          </p:sp>
          <p:sp>
            <p:nvSpPr>
              <p:cNvPr id="1251" name="TextBox 1250">
                <a:extLst>
                  <a:ext uri="{FF2B5EF4-FFF2-40B4-BE49-F238E27FC236}">
                    <a16:creationId xmlns:a16="http://schemas.microsoft.com/office/drawing/2014/main" id="{B577A178-2AE0-EB07-8583-FC2C6074F5E7}"/>
                  </a:ext>
                </a:extLst>
              </p:cNvPr>
              <p:cNvSpPr txBox="1"/>
              <p:nvPr/>
            </p:nvSpPr>
            <p:spPr>
              <a:xfrm>
                <a:off x="7614524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−50</a:t>
                </a:r>
              </a:p>
            </p:txBody>
          </p:sp>
          <p:sp>
            <p:nvSpPr>
              <p:cNvPr id="1252" name="TextBox 1251">
                <a:extLst>
                  <a:ext uri="{FF2B5EF4-FFF2-40B4-BE49-F238E27FC236}">
                    <a16:creationId xmlns:a16="http://schemas.microsoft.com/office/drawing/2014/main" id="{1C488077-F9C8-4395-8864-27889CD8BA2D}"/>
                  </a:ext>
                </a:extLst>
              </p:cNvPr>
              <p:cNvSpPr txBox="1"/>
              <p:nvPr/>
            </p:nvSpPr>
            <p:spPr>
              <a:xfrm>
                <a:off x="7938810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−32</a:t>
                </a:r>
              </a:p>
            </p:txBody>
          </p:sp>
          <p:sp>
            <p:nvSpPr>
              <p:cNvPr id="1253" name="TextBox 1252">
                <a:extLst>
                  <a:ext uri="{FF2B5EF4-FFF2-40B4-BE49-F238E27FC236}">
                    <a16:creationId xmlns:a16="http://schemas.microsoft.com/office/drawing/2014/main" id="{0F515A82-F6F0-BA4E-D28C-4A5BC1627545}"/>
                  </a:ext>
                </a:extLst>
              </p:cNvPr>
              <p:cNvSpPr txBox="1"/>
              <p:nvPr/>
            </p:nvSpPr>
            <p:spPr>
              <a:xfrm>
                <a:off x="8100953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−23</a:t>
                </a:r>
              </a:p>
            </p:txBody>
          </p:sp>
          <p:sp>
            <p:nvSpPr>
              <p:cNvPr id="1254" name="TextBox 1253">
                <a:extLst>
                  <a:ext uri="{FF2B5EF4-FFF2-40B4-BE49-F238E27FC236}">
                    <a16:creationId xmlns:a16="http://schemas.microsoft.com/office/drawing/2014/main" id="{CEC9CAD9-B460-FDBE-B246-0697528DC3E4}"/>
                  </a:ext>
                </a:extLst>
              </p:cNvPr>
              <p:cNvSpPr txBox="1"/>
              <p:nvPr/>
            </p:nvSpPr>
            <p:spPr>
              <a:xfrm>
                <a:off x="8263097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−14</a:t>
                </a:r>
              </a:p>
            </p:txBody>
          </p:sp>
          <p:sp>
            <p:nvSpPr>
              <p:cNvPr id="1255" name="TextBox 1254">
                <a:extLst>
                  <a:ext uri="{FF2B5EF4-FFF2-40B4-BE49-F238E27FC236}">
                    <a16:creationId xmlns:a16="http://schemas.microsoft.com/office/drawing/2014/main" id="{7142A04F-7D96-EF81-1792-EBD8F8D728AC}"/>
                  </a:ext>
                </a:extLst>
              </p:cNvPr>
              <p:cNvSpPr txBox="1"/>
              <p:nvPr/>
            </p:nvSpPr>
            <p:spPr>
              <a:xfrm>
                <a:off x="8425239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−5</a:t>
                </a:r>
              </a:p>
            </p:txBody>
          </p:sp>
          <p:sp>
            <p:nvSpPr>
              <p:cNvPr id="1256" name="TextBox 1255">
                <a:extLst>
                  <a:ext uri="{FF2B5EF4-FFF2-40B4-BE49-F238E27FC236}">
                    <a16:creationId xmlns:a16="http://schemas.microsoft.com/office/drawing/2014/main" id="{E862F0F9-B002-6A21-09FE-E8900421ED8D}"/>
                  </a:ext>
                </a:extLst>
              </p:cNvPr>
              <p:cNvSpPr txBox="1"/>
              <p:nvPr/>
            </p:nvSpPr>
            <p:spPr>
              <a:xfrm>
                <a:off x="8587382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</a:t>
                </a:r>
              </a:p>
            </p:txBody>
          </p:sp>
          <p:sp>
            <p:nvSpPr>
              <p:cNvPr id="1257" name="TextBox 1256">
                <a:extLst>
                  <a:ext uri="{FF2B5EF4-FFF2-40B4-BE49-F238E27FC236}">
                    <a16:creationId xmlns:a16="http://schemas.microsoft.com/office/drawing/2014/main" id="{A541C048-BD3F-807D-D874-43DCA1BD0CE6}"/>
                  </a:ext>
                </a:extLst>
              </p:cNvPr>
              <p:cNvSpPr txBox="1"/>
              <p:nvPr/>
            </p:nvSpPr>
            <p:spPr>
              <a:xfrm>
                <a:off x="8749525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13</a:t>
                </a:r>
              </a:p>
            </p:txBody>
          </p:sp>
          <p:sp>
            <p:nvSpPr>
              <p:cNvPr id="1258" name="TextBox 1257">
                <a:extLst>
                  <a:ext uri="{FF2B5EF4-FFF2-40B4-BE49-F238E27FC236}">
                    <a16:creationId xmlns:a16="http://schemas.microsoft.com/office/drawing/2014/main" id="{C582E406-97F3-7044-F9D9-D4339AC0A5C0}"/>
                  </a:ext>
                </a:extLst>
              </p:cNvPr>
              <p:cNvSpPr txBox="1"/>
              <p:nvPr/>
            </p:nvSpPr>
            <p:spPr>
              <a:xfrm>
                <a:off x="8911668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22</a:t>
                </a:r>
              </a:p>
            </p:txBody>
          </p:sp>
          <p:sp>
            <p:nvSpPr>
              <p:cNvPr id="1259" name="TextBox 1258">
                <a:extLst>
                  <a:ext uri="{FF2B5EF4-FFF2-40B4-BE49-F238E27FC236}">
                    <a16:creationId xmlns:a16="http://schemas.microsoft.com/office/drawing/2014/main" id="{81A1005A-E517-BBCF-438F-CA0597AAAEB8}"/>
                  </a:ext>
                </a:extLst>
              </p:cNvPr>
              <p:cNvSpPr txBox="1"/>
              <p:nvPr/>
            </p:nvSpPr>
            <p:spPr>
              <a:xfrm>
                <a:off x="9073811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31</a:t>
                </a:r>
              </a:p>
            </p:txBody>
          </p:sp>
          <p:sp>
            <p:nvSpPr>
              <p:cNvPr id="1260" name="TextBox 1259">
                <a:extLst>
                  <a:ext uri="{FF2B5EF4-FFF2-40B4-BE49-F238E27FC236}">
                    <a16:creationId xmlns:a16="http://schemas.microsoft.com/office/drawing/2014/main" id="{DBE7CE42-1809-DC3F-C4C2-6CBAE1EFD95D}"/>
                  </a:ext>
                </a:extLst>
              </p:cNvPr>
              <p:cNvSpPr txBox="1"/>
              <p:nvPr/>
            </p:nvSpPr>
            <p:spPr>
              <a:xfrm>
                <a:off x="9235954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40</a:t>
                </a:r>
              </a:p>
            </p:txBody>
          </p:sp>
          <p:sp>
            <p:nvSpPr>
              <p:cNvPr id="1261" name="TextBox 1260">
                <a:extLst>
                  <a:ext uri="{FF2B5EF4-FFF2-40B4-BE49-F238E27FC236}">
                    <a16:creationId xmlns:a16="http://schemas.microsoft.com/office/drawing/2014/main" id="{51F0AB15-6197-186F-4B6E-4875AC05E98A}"/>
                  </a:ext>
                </a:extLst>
              </p:cNvPr>
              <p:cNvSpPr txBox="1"/>
              <p:nvPr/>
            </p:nvSpPr>
            <p:spPr>
              <a:xfrm>
                <a:off x="9398097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49</a:t>
                </a:r>
              </a:p>
            </p:txBody>
          </p:sp>
          <p:sp>
            <p:nvSpPr>
              <p:cNvPr id="1262" name="TextBox 1261">
                <a:extLst>
                  <a:ext uri="{FF2B5EF4-FFF2-40B4-BE49-F238E27FC236}">
                    <a16:creationId xmlns:a16="http://schemas.microsoft.com/office/drawing/2014/main" id="{94815DF7-8402-2322-3494-861807048FBA}"/>
                  </a:ext>
                </a:extLst>
              </p:cNvPr>
              <p:cNvSpPr txBox="1"/>
              <p:nvPr/>
            </p:nvSpPr>
            <p:spPr>
              <a:xfrm>
                <a:off x="9560240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58</a:t>
                </a:r>
              </a:p>
            </p:txBody>
          </p:sp>
          <p:sp>
            <p:nvSpPr>
              <p:cNvPr id="1263" name="TextBox 1262">
                <a:extLst>
                  <a:ext uri="{FF2B5EF4-FFF2-40B4-BE49-F238E27FC236}">
                    <a16:creationId xmlns:a16="http://schemas.microsoft.com/office/drawing/2014/main" id="{0CFF9DEB-DD81-4E1E-FF84-83D43608CC51}"/>
                  </a:ext>
                </a:extLst>
              </p:cNvPr>
              <p:cNvSpPr txBox="1"/>
              <p:nvPr/>
            </p:nvSpPr>
            <p:spPr>
              <a:xfrm>
                <a:off x="9722383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67</a:t>
                </a:r>
              </a:p>
            </p:txBody>
          </p:sp>
          <p:sp>
            <p:nvSpPr>
              <p:cNvPr id="1264" name="TextBox 1263">
                <a:extLst>
                  <a:ext uri="{FF2B5EF4-FFF2-40B4-BE49-F238E27FC236}">
                    <a16:creationId xmlns:a16="http://schemas.microsoft.com/office/drawing/2014/main" id="{22754A0F-A4F3-48FE-DCDF-DA2EE1AEF31F}"/>
                  </a:ext>
                </a:extLst>
              </p:cNvPr>
              <p:cNvSpPr txBox="1"/>
              <p:nvPr/>
            </p:nvSpPr>
            <p:spPr>
              <a:xfrm>
                <a:off x="9884527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76</a:t>
                </a:r>
              </a:p>
            </p:txBody>
          </p:sp>
          <p:sp>
            <p:nvSpPr>
              <p:cNvPr id="1265" name="TextBox 1264">
                <a:extLst>
                  <a:ext uri="{FF2B5EF4-FFF2-40B4-BE49-F238E27FC236}">
                    <a16:creationId xmlns:a16="http://schemas.microsoft.com/office/drawing/2014/main" id="{84568A58-BFA5-6013-9E34-193B7FFE038E}"/>
                  </a:ext>
                </a:extLst>
              </p:cNvPr>
              <p:cNvSpPr txBox="1"/>
              <p:nvPr/>
            </p:nvSpPr>
            <p:spPr>
              <a:xfrm>
                <a:off x="10046670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85</a:t>
                </a:r>
              </a:p>
            </p:txBody>
          </p:sp>
          <p:sp>
            <p:nvSpPr>
              <p:cNvPr id="1266" name="TextBox 1265">
                <a:extLst>
                  <a:ext uri="{FF2B5EF4-FFF2-40B4-BE49-F238E27FC236}">
                    <a16:creationId xmlns:a16="http://schemas.microsoft.com/office/drawing/2014/main" id="{E8B26BC8-73C2-1F98-BBE5-49069E3745A3}"/>
                  </a:ext>
                </a:extLst>
              </p:cNvPr>
              <p:cNvSpPr txBox="1"/>
              <p:nvPr/>
            </p:nvSpPr>
            <p:spPr>
              <a:xfrm>
                <a:off x="10208812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94</a:t>
                </a:r>
              </a:p>
            </p:txBody>
          </p:sp>
          <p:sp>
            <p:nvSpPr>
              <p:cNvPr id="1267" name="TextBox 1266">
                <a:extLst>
                  <a:ext uri="{FF2B5EF4-FFF2-40B4-BE49-F238E27FC236}">
                    <a16:creationId xmlns:a16="http://schemas.microsoft.com/office/drawing/2014/main" id="{F3BE876A-BA11-A566-6D6D-19AE3481232D}"/>
                  </a:ext>
                </a:extLst>
              </p:cNvPr>
              <p:cNvSpPr txBox="1"/>
              <p:nvPr/>
            </p:nvSpPr>
            <p:spPr>
              <a:xfrm>
                <a:off x="10370955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103</a:t>
                </a:r>
              </a:p>
            </p:txBody>
          </p:sp>
          <p:sp>
            <p:nvSpPr>
              <p:cNvPr id="1268" name="TextBox 1267">
                <a:extLst>
                  <a:ext uri="{FF2B5EF4-FFF2-40B4-BE49-F238E27FC236}">
                    <a16:creationId xmlns:a16="http://schemas.microsoft.com/office/drawing/2014/main" id="{C912DC30-A02F-8524-959F-F795851BF683}"/>
                  </a:ext>
                </a:extLst>
              </p:cNvPr>
              <p:cNvSpPr txBox="1"/>
              <p:nvPr/>
            </p:nvSpPr>
            <p:spPr>
              <a:xfrm>
                <a:off x="10533098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112</a:t>
                </a:r>
              </a:p>
            </p:txBody>
          </p:sp>
          <p:sp>
            <p:nvSpPr>
              <p:cNvPr id="1269" name="TextBox 1268">
                <a:extLst>
                  <a:ext uri="{FF2B5EF4-FFF2-40B4-BE49-F238E27FC236}">
                    <a16:creationId xmlns:a16="http://schemas.microsoft.com/office/drawing/2014/main" id="{F235B9CE-37E1-F51B-EA89-089A01DA6F36}"/>
                  </a:ext>
                </a:extLst>
              </p:cNvPr>
              <p:cNvSpPr txBox="1"/>
              <p:nvPr/>
            </p:nvSpPr>
            <p:spPr>
              <a:xfrm>
                <a:off x="10695241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121</a:t>
                </a:r>
              </a:p>
            </p:txBody>
          </p:sp>
          <p:sp>
            <p:nvSpPr>
              <p:cNvPr id="1270" name="TextBox 1269">
                <a:extLst>
                  <a:ext uri="{FF2B5EF4-FFF2-40B4-BE49-F238E27FC236}">
                    <a16:creationId xmlns:a16="http://schemas.microsoft.com/office/drawing/2014/main" id="{F9C72CC2-BA7B-44AA-D9CB-5732C309D4A0}"/>
                  </a:ext>
                </a:extLst>
              </p:cNvPr>
              <p:cNvSpPr txBox="1"/>
              <p:nvPr/>
            </p:nvSpPr>
            <p:spPr>
              <a:xfrm>
                <a:off x="10857384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130</a:t>
                </a:r>
              </a:p>
            </p:txBody>
          </p:sp>
          <p:sp>
            <p:nvSpPr>
              <p:cNvPr id="1271" name="TextBox 1270">
                <a:extLst>
                  <a:ext uri="{FF2B5EF4-FFF2-40B4-BE49-F238E27FC236}">
                    <a16:creationId xmlns:a16="http://schemas.microsoft.com/office/drawing/2014/main" id="{B590878D-5D85-B1F6-2E38-487D0FCF610E}"/>
                  </a:ext>
                </a:extLst>
              </p:cNvPr>
              <p:cNvSpPr txBox="1"/>
              <p:nvPr/>
            </p:nvSpPr>
            <p:spPr>
              <a:xfrm>
                <a:off x="11019527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139</a:t>
                </a:r>
              </a:p>
            </p:txBody>
          </p:sp>
          <p:sp>
            <p:nvSpPr>
              <p:cNvPr id="1272" name="TextBox 1271">
                <a:extLst>
                  <a:ext uri="{FF2B5EF4-FFF2-40B4-BE49-F238E27FC236}">
                    <a16:creationId xmlns:a16="http://schemas.microsoft.com/office/drawing/2014/main" id="{37709856-CE1F-83EC-B1E6-E8975B71C7E7}"/>
                  </a:ext>
                </a:extLst>
              </p:cNvPr>
              <p:cNvSpPr txBox="1"/>
              <p:nvPr/>
            </p:nvSpPr>
            <p:spPr>
              <a:xfrm>
                <a:off x="11181678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148</a:t>
                </a:r>
              </a:p>
            </p:txBody>
          </p:sp>
          <p:sp>
            <p:nvSpPr>
              <p:cNvPr id="1273" name="TextBox 1272">
                <a:extLst>
                  <a:ext uri="{FF2B5EF4-FFF2-40B4-BE49-F238E27FC236}">
                    <a16:creationId xmlns:a16="http://schemas.microsoft.com/office/drawing/2014/main" id="{3A3327D2-3549-54FD-F066-8757E4AD338D}"/>
                  </a:ext>
                </a:extLst>
              </p:cNvPr>
              <p:cNvSpPr txBox="1"/>
              <p:nvPr/>
            </p:nvSpPr>
            <p:spPr>
              <a:xfrm>
                <a:off x="7776667" y="3658858"/>
                <a:ext cx="182880" cy="116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−41</a:t>
                </a:r>
              </a:p>
            </p:txBody>
          </p:sp>
        </p:grpSp>
        <p:pic>
          <p:nvPicPr>
            <p:cNvPr id="1247" name="Graphic 1246">
              <a:extLst>
                <a:ext uri="{FF2B5EF4-FFF2-40B4-BE49-F238E27FC236}">
                  <a16:creationId xmlns:a16="http://schemas.microsoft.com/office/drawing/2014/main" id="{113ED48E-246F-B82B-3227-78A8AC9B4D1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208133" y="7771938"/>
              <a:ext cx="4366065" cy="1664154"/>
            </a:xfrm>
            <a:prstGeom prst="rect">
              <a:avLst/>
            </a:prstGeom>
          </p:spPr>
        </p:pic>
      </p:grpSp>
      <p:grpSp>
        <p:nvGrpSpPr>
          <p:cNvPr id="3897" name="Group 3896">
            <a:extLst>
              <a:ext uri="{FF2B5EF4-FFF2-40B4-BE49-F238E27FC236}">
                <a16:creationId xmlns:a16="http://schemas.microsoft.com/office/drawing/2014/main" id="{7EE35728-FAE1-FCBC-B52D-DE4EE5D31C42}"/>
              </a:ext>
            </a:extLst>
          </p:cNvPr>
          <p:cNvGrpSpPr>
            <a:grpSpLocks/>
          </p:cNvGrpSpPr>
          <p:nvPr/>
        </p:nvGrpSpPr>
        <p:grpSpPr>
          <a:xfrm>
            <a:off x="25677118" y="11061099"/>
            <a:ext cx="5388878" cy="2481919"/>
            <a:chOff x="53350111" y="11095257"/>
            <a:chExt cx="5781615" cy="2815087"/>
          </a:xfrm>
        </p:grpSpPr>
        <p:sp>
          <p:nvSpPr>
            <p:cNvPr id="904" name="TextBox 903">
              <a:extLst>
                <a:ext uri="{FF2B5EF4-FFF2-40B4-BE49-F238E27FC236}">
                  <a16:creationId xmlns:a16="http://schemas.microsoft.com/office/drawing/2014/main" id="{4DE46702-27CE-12C0-7044-69872B9D06A9}"/>
                </a:ext>
              </a:extLst>
            </p:cNvPr>
            <p:cNvSpPr txBox="1"/>
            <p:nvPr/>
          </p:nvSpPr>
          <p:spPr>
            <a:xfrm rot="16200000">
              <a:off x="52740859" y="12026277"/>
              <a:ext cx="1745460" cy="526955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% Change in TSS </a:t>
              </a:r>
              <a:b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at week 36</a:t>
              </a:r>
            </a:p>
          </p:txBody>
        </p:sp>
        <p:sp>
          <p:nvSpPr>
            <p:cNvPr id="905" name="TextBox 904">
              <a:extLst>
                <a:ext uri="{FF2B5EF4-FFF2-40B4-BE49-F238E27FC236}">
                  <a16:creationId xmlns:a16="http://schemas.microsoft.com/office/drawing/2014/main" id="{A2FEC2BF-7F14-1A88-D0F3-2A2AD58B64E8}"/>
                </a:ext>
              </a:extLst>
            </p:cNvPr>
            <p:cNvSpPr txBox="1"/>
            <p:nvPr/>
          </p:nvSpPr>
          <p:spPr>
            <a:xfrm>
              <a:off x="55239346" y="13659651"/>
              <a:ext cx="2964699" cy="25069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% Change in IL-8 at week 36</a:t>
              </a:r>
            </a:p>
          </p:txBody>
        </p:sp>
        <p:sp>
          <p:nvSpPr>
            <p:cNvPr id="912" name="Rectangle 911">
              <a:extLst>
                <a:ext uri="{FF2B5EF4-FFF2-40B4-BE49-F238E27FC236}">
                  <a16:creationId xmlns:a16="http://schemas.microsoft.com/office/drawing/2014/main" id="{253836F1-F682-D458-5980-1BDFAA7B562E}"/>
                </a:ext>
              </a:extLst>
            </p:cNvPr>
            <p:cNvSpPr/>
            <p:nvPr/>
          </p:nvSpPr>
          <p:spPr>
            <a:xfrm>
              <a:off x="55368294" y="11128695"/>
              <a:ext cx="3727955" cy="414859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Imetelstat (n=35)</a:t>
              </a:r>
            </a:p>
            <a:p>
              <a:r>
                <a:rPr lang="en-US" sz="1197" i="1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P </a:t>
              </a: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value: .040; Pearson correlation coefficient: 0.349</a:t>
              </a:r>
            </a:p>
          </p:txBody>
        </p:sp>
        <p:grpSp>
          <p:nvGrpSpPr>
            <p:cNvPr id="1428" name="Group 1427">
              <a:extLst>
                <a:ext uri="{FF2B5EF4-FFF2-40B4-BE49-F238E27FC236}">
                  <a16:creationId xmlns:a16="http://schemas.microsoft.com/office/drawing/2014/main" id="{23250CF9-10B3-90EC-551C-1646D947A2C2}"/>
                </a:ext>
              </a:extLst>
            </p:cNvPr>
            <p:cNvGrpSpPr>
              <a:grpSpLocks/>
            </p:cNvGrpSpPr>
            <p:nvPr/>
          </p:nvGrpSpPr>
          <p:grpSpPr>
            <a:xfrm>
              <a:off x="54052297" y="11095257"/>
              <a:ext cx="5079429" cy="2535081"/>
              <a:chOff x="706642" y="4113875"/>
              <a:chExt cx="4829664" cy="2349148"/>
            </a:xfrm>
          </p:grpSpPr>
          <p:cxnSp>
            <p:nvCxnSpPr>
              <p:cNvPr id="1429" name="Straight Connector 1428">
                <a:extLst>
                  <a:ext uri="{FF2B5EF4-FFF2-40B4-BE49-F238E27FC236}">
                    <a16:creationId xmlns:a16="http://schemas.microsoft.com/office/drawing/2014/main" id="{35D3E9BD-B415-4688-84B8-9623F83061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4307" y="4113875"/>
                <a:ext cx="0" cy="214884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0" name="Straight Connector 1429">
                <a:extLst>
                  <a:ext uri="{FF2B5EF4-FFF2-40B4-BE49-F238E27FC236}">
                    <a16:creationId xmlns:a16="http://schemas.microsoft.com/office/drawing/2014/main" id="{CA54A1AF-FAA6-28C7-3F89-BCC14A624E2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64306" y="6262715"/>
                <a:ext cx="4572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31" name="Group 1430">
                <a:extLst>
                  <a:ext uri="{FF2B5EF4-FFF2-40B4-BE49-F238E27FC236}">
                    <a16:creationId xmlns:a16="http://schemas.microsoft.com/office/drawing/2014/main" id="{36CDB0A8-8CC6-D271-EA58-DA1B9C9FA87F}"/>
                  </a:ext>
                </a:extLst>
              </p:cNvPr>
              <p:cNvGrpSpPr/>
              <p:nvPr/>
            </p:nvGrpSpPr>
            <p:grpSpPr>
              <a:xfrm>
                <a:off x="914431" y="4228940"/>
                <a:ext cx="49876" cy="1929065"/>
                <a:chOff x="6933816" y="1540898"/>
                <a:chExt cx="49876" cy="1929065"/>
              </a:xfrm>
            </p:grpSpPr>
            <p:cxnSp>
              <p:nvCxnSpPr>
                <p:cNvPr id="1512" name="Straight Connector 1511">
                  <a:extLst>
                    <a:ext uri="{FF2B5EF4-FFF2-40B4-BE49-F238E27FC236}">
                      <a16:creationId xmlns:a16="http://schemas.microsoft.com/office/drawing/2014/main" id="{EA67B74A-A680-F73C-89F2-68A3A9DEF8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3469963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3" name="Straight Connector 1512">
                  <a:extLst>
                    <a:ext uri="{FF2B5EF4-FFF2-40B4-BE49-F238E27FC236}">
                      <a16:creationId xmlns:a16="http://schemas.microsoft.com/office/drawing/2014/main" id="{1DE51CF7-CD74-34EA-6C06-D2D01EA046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316537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4" name="Straight Connector 1513">
                  <a:extLst>
                    <a:ext uri="{FF2B5EF4-FFF2-40B4-BE49-F238E27FC236}">
                      <a16:creationId xmlns:a16="http://schemas.microsoft.com/office/drawing/2014/main" id="{F2FEFA49-530D-8E71-B7C6-4A7778FF97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296231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5" name="Straight Connector 1514">
                  <a:extLst>
                    <a:ext uri="{FF2B5EF4-FFF2-40B4-BE49-F238E27FC236}">
                      <a16:creationId xmlns:a16="http://schemas.microsoft.com/office/drawing/2014/main" id="{7A9C164A-07B5-757D-1B0B-58CBA368BC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215007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6" name="Straight Connector 1515">
                  <a:extLst>
                    <a:ext uri="{FF2B5EF4-FFF2-40B4-BE49-F238E27FC236}">
                      <a16:creationId xmlns:a16="http://schemas.microsoft.com/office/drawing/2014/main" id="{B6AACC56-AE71-C5D3-15D5-FF21C83C9E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154089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7" name="Straight Connector 1516">
                  <a:extLst>
                    <a:ext uri="{FF2B5EF4-FFF2-40B4-BE49-F238E27FC236}">
                      <a16:creationId xmlns:a16="http://schemas.microsoft.com/office/drawing/2014/main" id="{B44179F2-5CDB-6ACF-0E32-078B7A96FF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286078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8" name="Straight Connector 1517">
                  <a:extLst>
                    <a:ext uri="{FF2B5EF4-FFF2-40B4-BE49-F238E27FC236}">
                      <a16:creationId xmlns:a16="http://schemas.microsoft.com/office/drawing/2014/main" id="{606A6157-B588-9C7A-62F3-36166AC577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255619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9" name="Straight Connector 1518">
                  <a:extLst>
                    <a:ext uri="{FF2B5EF4-FFF2-40B4-BE49-F238E27FC236}">
                      <a16:creationId xmlns:a16="http://schemas.microsoft.com/office/drawing/2014/main" id="{25BBD566-B2CC-FED0-CE5B-32ED131AEF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245466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0" name="Straight Connector 1519">
                  <a:extLst>
                    <a:ext uri="{FF2B5EF4-FFF2-40B4-BE49-F238E27FC236}">
                      <a16:creationId xmlns:a16="http://schemas.microsoft.com/office/drawing/2014/main" id="{5838887E-5156-EC64-98BB-40175FF30D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164242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1" name="Straight Connector 1520">
                  <a:extLst>
                    <a:ext uri="{FF2B5EF4-FFF2-40B4-BE49-F238E27FC236}">
                      <a16:creationId xmlns:a16="http://schemas.microsoft.com/office/drawing/2014/main" id="{F8DA7AF6-31A4-95C7-EF4E-A70675AEDC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194701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2" name="Straight Connector 1521">
                  <a:extLst>
                    <a:ext uri="{FF2B5EF4-FFF2-40B4-BE49-F238E27FC236}">
                      <a16:creationId xmlns:a16="http://schemas.microsoft.com/office/drawing/2014/main" id="{E99872F3-1560-8FA5-7F80-78B889F7E8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174395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3" name="Straight Connector 1522">
                  <a:extLst>
                    <a:ext uri="{FF2B5EF4-FFF2-40B4-BE49-F238E27FC236}">
                      <a16:creationId xmlns:a16="http://schemas.microsoft.com/office/drawing/2014/main" id="{CD90C3A5-B8D7-3668-0A9C-FEACBC78A6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184548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4" name="Straight Connector 1523">
                  <a:extLst>
                    <a:ext uri="{FF2B5EF4-FFF2-40B4-BE49-F238E27FC236}">
                      <a16:creationId xmlns:a16="http://schemas.microsoft.com/office/drawing/2014/main" id="{C348185B-5D4A-8BF2-AD13-771B46371D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204854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5" name="Straight Connector 1524">
                  <a:extLst>
                    <a:ext uri="{FF2B5EF4-FFF2-40B4-BE49-F238E27FC236}">
                      <a16:creationId xmlns:a16="http://schemas.microsoft.com/office/drawing/2014/main" id="{34DA55A6-657C-7513-6215-1FFE4B072A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225160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6" name="Straight Connector 1525">
                  <a:extLst>
                    <a:ext uri="{FF2B5EF4-FFF2-40B4-BE49-F238E27FC236}">
                      <a16:creationId xmlns:a16="http://schemas.microsoft.com/office/drawing/2014/main" id="{D7B81A94-16FA-BB08-4426-33937F7417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235313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7" name="Straight Connector 1526">
                  <a:extLst>
                    <a:ext uri="{FF2B5EF4-FFF2-40B4-BE49-F238E27FC236}">
                      <a16:creationId xmlns:a16="http://schemas.microsoft.com/office/drawing/2014/main" id="{378141DB-1862-0819-D8E9-D170D6B6DD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265772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8" name="Straight Connector 1527">
                  <a:extLst>
                    <a:ext uri="{FF2B5EF4-FFF2-40B4-BE49-F238E27FC236}">
                      <a16:creationId xmlns:a16="http://schemas.microsoft.com/office/drawing/2014/main" id="{286CCD01-A3B5-5A7A-F5F2-910F0859BF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275925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9" name="Straight Connector 1528">
                  <a:extLst>
                    <a:ext uri="{FF2B5EF4-FFF2-40B4-BE49-F238E27FC236}">
                      <a16:creationId xmlns:a16="http://schemas.microsoft.com/office/drawing/2014/main" id="{67D55B86-6F9C-D26C-2C1C-9895E14F92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306384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0" name="Straight Connector 1529">
                  <a:extLst>
                    <a:ext uri="{FF2B5EF4-FFF2-40B4-BE49-F238E27FC236}">
                      <a16:creationId xmlns:a16="http://schemas.microsoft.com/office/drawing/2014/main" id="{EA4D8133-4436-E3B5-7F59-C160ED3B9F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336843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1" name="Straight Connector 1530">
                  <a:extLst>
                    <a:ext uri="{FF2B5EF4-FFF2-40B4-BE49-F238E27FC236}">
                      <a16:creationId xmlns:a16="http://schemas.microsoft.com/office/drawing/2014/main" id="{D3C2C1E9-F9AA-5C68-0C51-836DEE1D95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326690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432" name="Straight Connector 1431">
                <a:extLst>
                  <a:ext uri="{FF2B5EF4-FFF2-40B4-BE49-F238E27FC236}">
                    <a16:creationId xmlns:a16="http://schemas.microsoft.com/office/drawing/2014/main" id="{D648CF54-4FFC-61A0-1FE1-D674D34232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64306" y="4113875"/>
                <a:ext cx="4572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3" name="Straight Connector 1432">
                <a:extLst>
                  <a:ext uri="{FF2B5EF4-FFF2-40B4-BE49-F238E27FC236}">
                    <a16:creationId xmlns:a16="http://schemas.microsoft.com/office/drawing/2014/main" id="{5E56664C-8C03-18C1-29AF-BDEC040999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36306" y="4113875"/>
                <a:ext cx="0" cy="214884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34" name="Group 1433">
                <a:extLst>
                  <a:ext uri="{FF2B5EF4-FFF2-40B4-BE49-F238E27FC236}">
                    <a16:creationId xmlns:a16="http://schemas.microsoft.com/office/drawing/2014/main" id="{4B954283-2779-7CBA-AADF-C61F4CD110F3}"/>
                  </a:ext>
                </a:extLst>
              </p:cNvPr>
              <p:cNvGrpSpPr/>
              <p:nvPr/>
            </p:nvGrpSpPr>
            <p:grpSpPr>
              <a:xfrm>
                <a:off x="706642" y="4166722"/>
                <a:ext cx="189690" cy="2060882"/>
                <a:chOff x="6726027" y="1478680"/>
                <a:chExt cx="189690" cy="2060882"/>
              </a:xfrm>
            </p:grpSpPr>
            <p:sp>
              <p:nvSpPr>
                <p:cNvPr id="1492" name="TextBox 1491">
                  <a:extLst>
                    <a:ext uri="{FF2B5EF4-FFF2-40B4-BE49-F238E27FC236}">
                      <a16:creationId xmlns:a16="http://schemas.microsoft.com/office/drawing/2014/main" id="{98639043-9A65-1B71-98DC-76DCCDE24C79}"/>
                    </a:ext>
                  </a:extLst>
                </p:cNvPr>
                <p:cNvSpPr txBox="1"/>
                <p:nvPr/>
              </p:nvSpPr>
              <p:spPr>
                <a:xfrm>
                  <a:off x="6774430" y="1478680"/>
                  <a:ext cx="141287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123</a:t>
                  </a:r>
                </a:p>
              </p:txBody>
            </p:sp>
            <p:sp>
              <p:nvSpPr>
                <p:cNvPr id="1493" name="TextBox 1492">
                  <a:extLst>
                    <a:ext uri="{FF2B5EF4-FFF2-40B4-BE49-F238E27FC236}">
                      <a16:creationId xmlns:a16="http://schemas.microsoft.com/office/drawing/2014/main" id="{606CA764-789B-D573-865F-A8D45775BE5D}"/>
                    </a:ext>
                  </a:extLst>
                </p:cNvPr>
                <p:cNvSpPr txBox="1"/>
                <p:nvPr/>
              </p:nvSpPr>
              <p:spPr>
                <a:xfrm>
                  <a:off x="6774430" y="1580355"/>
                  <a:ext cx="141287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111</a:t>
                  </a:r>
                </a:p>
              </p:txBody>
            </p:sp>
            <p:sp>
              <p:nvSpPr>
                <p:cNvPr id="1494" name="TextBox 1493">
                  <a:extLst>
                    <a:ext uri="{FF2B5EF4-FFF2-40B4-BE49-F238E27FC236}">
                      <a16:creationId xmlns:a16="http://schemas.microsoft.com/office/drawing/2014/main" id="{E5C79702-8E6C-0031-078B-430068DD6A31}"/>
                    </a:ext>
                  </a:extLst>
                </p:cNvPr>
                <p:cNvSpPr txBox="1"/>
                <p:nvPr/>
              </p:nvSpPr>
              <p:spPr>
                <a:xfrm>
                  <a:off x="6821526" y="2292079"/>
                  <a:ext cx="94191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27</a:t>
                  </a:r>
                </a:p>
              </p:txBody>
            </p:sp>
            <p:sp>
              <p:nvSpPr>
                <p:cNvPr id="1495" name="TextBox 1494">
                  <a:extLst>
                    <a:ext uri="{FF2B5EF4-FFF2-40B4-BE49-F238E27FC236}">
                      <a16:creationId xmlns:a16="http://schemas.microsoft.com/office/drawing/2014/main" id="{3D36BCA5-9A19-3ED9-EDA9-044DF59EFEF2}"/>
                    </a:ext>
                  </a:extLst>
                </p:cNvPr>
                <p:cNvSpPr txBox="1"/>
                <p:nvPr/>
              </p:nvSpPr>
              <p:spPr>
                <a:xfrm>
                  <a:off x="6868621" y="2495430"/>
                  <a:ext cx="47096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3</a:t>
                  </a:r>
                </a:p>
              </p:txBody>
            </p:sp>
            <p:sp>
              <p:nvSpPr>
                <p:cNvPr id="1496" name="TextBox 1495">
                  <a:extLst>
                    <a:ext uri="{FF2B5EF4-FFF2-40B4-BE49-F238E27FC236}">
                      <a16:creationId xmlns:a16="http://schemas.microsoft.com/office/drawing/2014/main" id="{47433C64-460A-9366-CC64-495958691833}"/>
                    </a:ext>
                  </a:extLst>
                </p:cNvPr>
                <p:cNvSpPr txBox="1"/>
                <p:nvPr/>
              </p:nvSpPr>
              <p:spPr>
                <a:xfrm>
                  <a:off x="6773121" y="2902130"/>
                  <a:ext cx="142596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</a:t>
                  </a: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45</a:t>
                  </a:r>
                </a:p>
              </p:txBody>
            </p:sp>
            <p:sp>
              <p:nvSpPr>
                <p:cNvPr id="1497" name="TextBox 1496">
                  <a:extLst>
                    <a:ext uri="{FF2B5EF4-FFF2-40B4-BE49-F238E27FC236}">
                      <a16:creationId xmlns:a16="http://schemas.microsoft.com/office/drawing/2014/main" id="{F9787BC0-3971-BD11-8836-25542FCB339D}"/>
                    </a:ext>
                  </a:extLst>
                </p:cNvPr>
                <p:cNvSpPr txBox="1"/>
                <p:nvPr/>
              </p:nvSpPr>
              <p:spPr>
                <a:xfrm>
                  <a:off x="6726027" y="3410503"/>
                  <a:ext cx="189690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</a:t>
                  </a: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105</a:t>
                  </a:r>
                </a:p>
              </p:txBody>
            </p:sp>
            <p:sp>
              <p:nvSpPr>
                <p:cNvPr id="1498" name="TextBox 1497">
                  <a:extLst>
                    <a:ext uri="{FF2B5EF4-FFF2-40B4-BE49-F238E27FC236}">
                      <a16:creationId xmlns:a16="http://schemas.microsoft.com/office/drawing/2014/main" id="{12874CE8-724E-7C9B-FAD1-0BC733BA5E07}"/>
                    </a:ext>
                  </a:extLst>
                </p:cNvPr>
                <p:cNvSpPr txBox="1"/>
                <p:nvPr/>
              </p:nvSpPr>
              <p:spPr>
                <a:xfrm>
                  <a:off x="6821526" y="1783706"/>
                  <a:ext cx="94191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87</a:t>
                  </a:r>
                </a:p>
              </p:txBody>
            </p:sp>
            <p:sp>
              <p:nvSpPr>
                <p:cNvPr id="1499" name="TextBox 1498">
                  <a:extLst>
                    <a:ext uri="{FF2B5EF4-FFF2-40B4-BE49-F238E27FC236}">
                      <a16:creationId xmlns:a16="http://schemas.microsoft.com/office/drawing/2014/main" id="{B076378D-176F-5116-25ED-D9180B9A3359}"/>
                    </a:ext>
                  </a:extLst>
                </p:cNvPr>
                <p:cNvSpPr txBox="1"/>
                <p:nvPr/>
              </p:nvSpPr>
              <p:spPr>
                <a:xfrm>
                  <a:off x="6821526" y="2088728"/>
                  <a:ext cx="94191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51</a:t>
                  </a:r>
                </a:p>
              </p:txBody>
            </p:sp>
            <p:sp>
              <p:nvSpPr>
                <p:cNvPr id="1500" name="TextBox 1499">
                  <a:extLst>
                    <a:ext uri="{FF2B5EF4-FFF2-40B4-BE49-F238E27FC236}">
                      <a16:creationId xmlns:a16="http://schemas.microsoft.com/office/drawing/2014/main" id="{BAC11999-57B4-2C2E-C2C5-59269314948B}"/>
                    </a:ext>
                  </a:extLst>
                </p:cNvPr>
                <p:cNvSpPr txBox="1"/>
                <p:nvPr/>
              </p:nvSpPr>
              <p:spPr>
                <a:xfrm>
                  <a:off x="6773121" y="2698779"/>
                  <a:ext cx="142596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</a:t>
                  </a: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21</a:t>
                  </a:r>
                </a:p>
              </p:txBody>
            </p:sp>
            <p:sp>
              <p:nvSpPr>
                <p:cNvPr id="1501" name="TextBox 1500">
                  <a:extLst>
                    <a:ext uri="{FF2B5EF4-FFF2-40B4-BE49-F238E27FC236}">
                      <a16:creationId xmlns:a16="http://schemas.microsoft.com/office/drawing/2014/main" id="{C4087477-FD76-09BB-CB79-AA081B5EEC5F}"/>
                    </a:ext>
                  </a:extLst>
                </p:cNvPr>
                <p:cNvSpPr txBox="1"/>
                <p:nvPr/>
              </p:nvSpPr>
              <p:spPr>
                <a:xfrm>
                  <a:off x="6773121" y="3105479"/>
                  <a:ext cx="142596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</a:t>
                  </a: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69</a:t>
                  </a:r>
                </a:p>
              </p:txBody>
            </p:sp>
            <p:sp>
              <p:nvSpPr>
                <p:cNvPr id="1502" name="TextBox 1501">
                  <a:extLst>
                    <a:ext uri="{FF2B5EF4-FFF2-40B4-BE49-F238E27FC236}">
                      <a16:creationId xmlns:a16="http://schemas.microsoft.com/office/drawing/2014/main" id="{96DC51B5-29C9-66B3-3001-BDB23C9824B8}"/>
                    </a:ext>
                  </a:extLst>
                </p:cNvPr>
                <p:cNvSpPr txBox="1"/>
                <p:nvPr/>
              </p:nvSpPr>
              <p:spPr>
                <a:xfrm>
                  <a:off x="6821526" y="1682032"/>
                  <a:ext cx="94191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99</a:t>
                  </a:r>
                </a:p>
              </p:txBody>
            </p:sp>
            <p:sp>
              <p:nvSpPr>
                <p:cNvPr id="1503" name="TextBox 1502">
                  <a:extLst>
                    <a:ext uri="{FF2B5EF4-FFF2-40B4-BE49-F238E27FC236}">
                      <a16:creationId xmlns:a16="http://schemas.microsoft.com/office/drawing/2014/main" id="{84103BCE-C3E9-8C48-C7B4-8FEFED78920F}"/>
                    </a:ext>
                  </a:extLst>
                </p:cNvPr>
                <p:cNvSpPr txBox="1"/>
                <p:nvPr/>
              </p:nvSpPr>
              <p:spPr>
                <a:xfrm>
                  <a:off x="6821526" y="1885378"/>
                  <a:ext cx="94191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75</a:t>
                  </a:r>
                </a:p>
              </p:txBody>
            </p:sp>
            <p:sp>
              <p:nvSpPr>
                <p:cNvPr id="1504" name="TextBox 1503">
                  <a:extLst>
                    <a:ext uri="{FF2B5EF4-FFF2-40B4-BE49-F238E27FC236}">
                      <a16:creationId xmlns:a16="http://schemas.microsoft.com/office/drawing/2014/main" id="{AD8F0805-152B-D468-EC0F-2ED18FFAA112}"/>
                    </a:ext>
                  </a:extLst>
                </p:cNvPr>
                <p:cNvSpPr txBox="1"/>
                <p:nvPr/>
              </p:nvSpPr>
              <p:spPr>
                <a:xfrm>
                  <a:off x="6821526" y="1987057"/>
                  <a:ext cx="94191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63</a:t>
                  </a:r>
                </a:p>
              </p:txBody>
            </p:sp>
            <p:sp>
              <p:nvSpPr>
                <p:cNvPr id="1505" name="TextBox 1504">
                  <a:extLst>
                    <a:ext uri="{FF2B5EF4-FFF2-40B4-BE49-F238E27FC236}">
                      <a16:creationId xmlns:a16="http://schemas.microsoft.com/office/drawing/2014/main" id="{11F3B9CC-2BE7-6D58-D20B-370D76B6AFF6}"/>
                    </a:ext>
                  </a:extLst>
                </p:cNvPr>
                <p:cNvSpPr txBox="1"/>
                <p:nvPr/>
              </p:nvSpPr>
              <p:spPr>
                <a:xfrm>
                  <a:off x="6821526" y="2190407"/>
                  <a:ext cx="94191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39</a:t>
                  </a:r>
                </a:p>
              </p:txBody>
            </p:sp>
            <p:sp>
              <p:nvSpPr>
                <p:cNvPr id="1506" name="TextBox 1505">
                  <a:extLst>
                    <a:ext uri="{FF2B5EF4-FFF2-40B4-BE49-F238E27FC236}">
                      <a16:creationId xmlns:a16="http://schemas.microsoft.com/office/drawing/2014/main" id="{91CCA875-88CF-E3D9-C843-7C9AE53F21CA}"/>
                    </a:ext>
                  </a:extLst>
                </p:cNvPr>
                <p:cNvSpPr txBox="1"/>
                <p:nvPr/>
              </p:nvSpPr>
              <p:spPr>
                <a:xfrm>
                  <a:off x="6821526" y="2393756"/>
                  <a:ext cx="94191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15</a:t>
                  </a:r>
                </a:p>
              </p:txBody>
            </p:sp>
            <p:sp>
              <p:nvSpPr>
                <p:cNvPr id="1507" name="TextBox 1506">
                  <a:extLst>
                    <a:ext uri="{FF2B5EF4-FFF2-40B4-BE49-F238E27FC236}">
                      <a16:creationId xmlns:a16="http://schemas.microsoft.com/office/drawing/2014/main" id="{9DD9A888-5EFA-91BD-D937-83187F1D211D}"/>
                    </a:ext>
                  </a:extLst>
                </p:cNvPr>
                <p:cNvSpPr txBox="1"/>
                <p:nvPr/>
              </p:nvSpPr>
              <p:spPr>
                <a:xfrm>
                  <a:off x="6820218" y="2597106"/>
                  <a:ext cx="95499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</a:t>
                  </a: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9</a:t>
                  </a:r>
                </a:p>
              </p:txBody>
            </p:sp>
            <p:sp>
              <p:nvSpPr>
                <p:cNvPr id="1508" name="TextBox 1507">
                  <a:extLst>
                    <a:ext uri="{FF2B5EF4-FFF2-40B4-BE49-F238E27FC236}">
                      <a16:creationId xmlns:a16="http://schemas.microsoft.com/office/drawing/2014/main" id="{61BB55FA-95F6-4EA7-B515-B5578E561E5F}"/>
                    </a:ext>
                  </a:extLst>
                </p:cNvPr>
                <p:cNvSpPr txBox="1"/>
                <p:nvPr/>
              </p:nvSpPr>
              <p:spPr>
                <a:xfrm>
                  <a:off x="6773121" y="2800455"/>
                  <a:ext cx="142596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</a:t>
                  </a: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33</a:t>
                  </a:r>
                </a:p>
              </p:txBody>
            </p:sp>
            <p:sp>
              <p:nvSpPr>
                <p:cNvPr id="1509" name="TextBox 1508">
                  <a:extLst>
                    <a:ext uri="{FF2B5EF4-FFF2-40B4-BE49-F238E27FC236}">
                      <a16:creationId xmlns:a16="http://schemas.microsoft.com/office/drawing/2014/main" id="{E9777A93-19AB-270D-73FE-06EB47D56E8D}"/>
                    </a:ext>
                  </a:extLst>
                </p:cNvPr>
                <p:cNvSpPr txBox="1"/>
                <p:nvPr/>
              </p:nvSpPr>
              <p:spPr>
                <a:xfrm>
                  <a:off x="6773121" y="3003805"/>
                  <a:ext cx="142596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</a:t>
                  </a: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57</a:t>
                  </a:r>
                </a:p>
              </p:txBody>
            </p:sp>
            <p:sp>
              <p:nvSpPr>
                <p:cNvPr id="1510" name="TextBox 1509">
                  <a:extLst>
                    <a:ext uri="{FF2B5EF4-FFF2-40B4-BE49-F238E27FC236}">
                      <a16:creationId xmlns:a16="http://schemas.microsoft.com/office/drawing/2014/main" id="{0132315C-141C-D5C5-7DEA-0D7C61B508C5}"/>
                    </a:ext>
                  </a:extLst>
                </p:cNvPr>
                <p:cNvSpPr txBox="1"/>
                <p:nvPr/>
              </p:nvSpPr>
              <p:spPr>
                <a:xfrm>
                  <a:off x="6773121" y="3308830"/>
                  <a:ext cx="142596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</a:t>
                  </a: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93</a:t>
                  </a:r>
                </a:p>
              </p:txBody>
            </p:sp>
            <p:sp>
              <p:nvSpPr>
                <p:cNvPr id="1511" name="TextBox 1510">
                  <a:extLst>
                    <a:ext uri="{FF2B5EF4-FFF2-40B4-BE49-F238E27FC236}">
                      <a16:creationId xmlns:a16="http://schemas.microsoft.com/office/drawing/2014/main" id="{404E024A-F21C-D811-A192-A19FE6CDC49A}"/>
                    </a:ext>
                  </a:extLst>
                </p:cNvPr>
                <p:cNvSpPr txBox="1"/>
                <p:nvPr/>
              </p:nvSpPr>
              <p:spPr>
                <a:xfrm>
                  <a:off x="6773121" y="3207155"/>
                  <a:ext cx="142596" cy="1290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</a:t>
                  </a: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81</a:t>
                  </a:r>
                </a:p>
              </p:txBody>
            </p:sp>
          </p:grpSp>
          <p:grpSp>
            <p:nvGrpSpPr>
              <p:cNvPr id="1435" name="Group 1434">
                <a:extLst>
                  <a:ext uri="{FF2B5EF4-FFF2-40B4-BE49-F238E27FC236}">
                    <a16:creationId xmlns:a16="http://schemas.microsoft.com/office/drawing/2014/main" id="{7EC8C68F-DF60-DAA7-5118-B05529F88B75}"/>
                  </a:ext>
                </a:extLst>
              </p:cNvPr>
              <p:cNvGrpSpPr/>
              <p:nvPr/>
            </p:nvGrpSpPr>
            <p:grpSpPr>
              <a:xfrm>
                <a:off x="1108710" y="6346836"/>
                <a:ext cx="4236463" cy="116187"/>
                <a:chOff x="1108710" y="6346836"/>
                <a:chExt cx="4236463" cy="116187"/>
              </a:xfrm>
            </p:grpSpPr>
            <p:sp>
              <p:nvSpPr>
                <p:cNvPr id="1465" name="TextBox 1464">
                  <a:extLst>
                    <a:ext uri="{FF2B5EF4-FFF2-40B4-BE49-F238E27FC236}">
                      <a16:creationId xmlns:a16="http://schemas.microsoft.com/office/drawing/2014/main" id="{15F801C0-466E-DFAF-F88B-7A1ACBBBE489}"/>
                    </a:ext>
                  </a:extLst>
                </p:cNvPr>
                <p:cNvSpPr txBox="1"/>
                <p:nvPr/>
              </p:nvSpPr>
              <p:spPr>
                <a:xfrm>
                  <a:off x="1108710" y="6346836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</a:t>
                  </a: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77</a:t>
                  </a:r>
                </a:p>
              </p:txBody>
            </p:sp>
            <p:sp>
              <p:nvSpPr>
                <p:cNvPr id="1466" name="TextBox 1465">
                  <a:extLst>
                    <a:ext uri="{FF2B5EF4-FFF2-40B4-BE49-F238E27FC236}">
                      <a16:creationId xmlns:a16="http://schemas.microsoft.com/office/drawing/2014/main" id="{A59CD2A8-85FB-0924-CAFD-3EB5105C82EC}"/>
                    </a:ext>
                  </a:extLst>
                </p:cNvPr>
                <p:cNvSpPr txBox="1"/>
                <p:nvPr/>
              </p:nvSpPr>
              <p:spPr>
                <a:xfrm>
                  <a:off x="1264617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</a:t>
                  </a: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53</a:t>
                  </a:r>
                </a:p>
              </p:txBody>
            </p:sp>
            <p:sp>
              <p:nvSpPr>
                <p:cNvPr id="1467" name="TextBox 1466">
                  <a:extLst>
                    <a:ext uri="{FF2B5EF4-FFF2-40B4-BE49-F238E27FC236}">
                      <a16:creationId xmlns:a16="http://schemas.microsoft.com/office/drawing/2014/main" id="{081FBADD-8743-8286-9EE4-8359FAA31F0B}"/>
                    </a:ext>
                  </a:extLst>
                </p:cNvPr>
                <p:cNvSpPr txBox="1"/>
                <p:nvPr/>
              </p:nvSpPr>
              <p:spPr>
                <a:xfrm>
                  <a:off x="1420524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</a:t>
                  </a: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29</a:t>
                  </a:r>
                </a:p>
              </p:txBody>
            </p:sp>
            <p:sp>
              <p:nvSpPr>
                <p:cNvPr id="1468" name="TextBox 1467">
                  <a:extLst>
                    <a:ext uri="{FF2B5EF4-FFF2-40B4-BE49-F238E27FC236}">
                      <a16:creationId xmlns:a16="http://schemas.microsoft.com/office/drawing/2014/main" id="{52D95454-22DA-29E3-A563-ACB0F52BAB41}"/>
                    </a:ext>
                  </a:extLst>
                </p:cNvPr>
                <p:cNvSpPr txBox="1"/>
                <p:nvPr/>
              </p:nvSpPr>
              <p:spPr>
                <a:xfrm>
                  <a:off x="1576431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</a:t>
                  </a: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</a:t>
                  </a:r>
                </a:p>
              </p:txBody>
            </p:sp>
            <p:sp>
              <p:nvSpPr>
                <p:cNvPr id="1469" name="TextBox 1468">
                  <a:extLst>
                    <a:ext uri="{FF2B5EF4-FFF2-40B4-BE49-F238E27FC236}">
                      <a16:creationId xmlns:a16="http://schemas.microsoft.com/office/drawing/2014/main" id="{75DC8D30-CAEA-6A2B-C6AF-E2DF06A23BAA}"/>
                    </a:ext>
                  </a:extLst>
                </p:cNvPr>
                <p:cNvSpPr txBox="1"/>
                <p:nvPr/>
              </p:nvSpPr>
              <p:spPr>
                <a:xfrm>
                  <a:off x="1888246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43</a:t>
                  </a:r>
                </a:p>
              </p:txBody>
            </p:sp>
            <p:sp>
              <p:nvSpPr>
                <p:cNvPr id="1470" name="TextBox 1469">
                  <a:extLst>
                    <a:ext uri="{FF2B5EF4-FFF2-40B4-BE49-F238E27FC236}">
                      <a16:creationId xmlns:a16="http://schemas.microsoft.com/office/drawing/2014/main" id="{D21FF005-D84D-5A60-B23F-74AACC578959}"/>
                    </a:ext>
                  </a:extLst>
                </p:cNvPr>
                <p:cNvSpPr txBox="1"/>
                <p:nvPr/>
              </p:nvSpPr>
              <p:spPr>
                <a:xfrm>
                  <a:off x="2044152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67</a:t>
                  </a:r>
                </a:p>
              </p:txBody>
            </p:sp>
            <p:sp>
              <p:nvSpPr>
                <p:cNvPr id="1471" name="TextBox 1470">
                  <a:extLst>
                    <a:ext uri="{FF2B5EF4-FFF2-40B4-BE49-F238E27FC236}">
                      <a16:creationId xmlns:a16="http://schemas.microsoft.com/office/drawing/2014/main" id="{98AEEE55-0679-7F60-1ECA-0E55B050F2EC}"/>
                    </a:ext>
                  </a:extLst>
                </p:cNvPr>
                <p:cNvSpPr txBox="1"/>
                <p:nvPr/>
              </p:nvSpPr>
              <p:spPr>
                <a:xfrm>
                  <a:off x="2200059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91</a:t>
                  </a:r>
                </a:p>
              </p:txBody>
            </p:sp>
            <p:sp>
              <p:nvSpPr>
                <p:cNvPr id="1472" name="TextBox 1471">
                  <a:extLst>
                    <a:ext uri="{FF2B5EF4-FFF2-40B4-BE49-F238E27FC236}">
                      <a16:creationId xmlns:a16="http://schemas.microsoft.com/office/drawing/2014/main" id="{1C326E9B-FF08-2450-8E26-C58F4904C1CA}"/>
                    </a:ext>
                  </a:extLst>
                </p:cNvPr>
                <p:cNvSpPr txBox="1"/>
                <p:nvPr/>
              </p:nvSpPr>
              <p:spPr>
                <a:xfrm>
                  <a:off x="2355966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115</a:t>
                  </a:r>
                </a:p>
              </p:txBody>
            </p:sp>
            <p:sp>
              <p:nvSpPr>
                <p:cNvPr id="1473" name="TextBox 1472">
                  <a:extLst>
                    <a:ext uri="{FF2B5EF4-FFF2-40B4-BE49-F238E27FC236}">
                      <a16:creationId xmlns:a16="http://schemas.microsoft.com/office/drawing/2014/main" id="{3FD47E65-6155-DF10-B7D7-02B9A1EC52BA}"/>
                    </a:ext>
                  </a:extLst>
                </p:cNvPr>
                <p:cNvSpPr txBox="1"/>
                <p:nvPr/>
              </p:nvSpPr>
              <p:spPr>
                <a:xfrm>
                  <a:off x="2511873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139</a:t>
                  </a:r>
                </a:p>
              </p:txBody>
            </p:sp>
            <p:sp>
              <p:nvSpPr>
                <p:cNvPr id="1474" name="TextBox 1473">
                  <a:extLst>
                    <a:ext uri="{FF2B5EF4-FFF2-40B4-BE49-F238E27FC236}">
                      <a16:creationId xmlns:a16="http://schemas.microsoft.com/office/drawing/2014/main" id="{52667FF8-46C2-6F89-E0A3-F8FDDFB76DD7}"/>
                    </a:ext>
                  </a:extLst>
                </p:cNvPr>
                <p:cNvSpPr txBox="1"/>
                <p:nvPr/>
              </p:nvSpPr>
              <p:spPr>
                <a:xfrm>
                  <a:off x="2667780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163</a:t>
                  </a:r>
                </a:p>
              </p:txBody>
            </p:sp>
            <p:sp>
              <p:nvSpPr>
                <p:cNvPr id="1475" name="TextBox 1474">
                  <a:extLst>
                    <a:ext uri="{FF2B5EF4-FFF2-40B4-BE49-F238E27FC236}">
                      <a16:creationId xmlns:a16="http://schemas.microsoft.com/office/drawing/2014/main" id="{86246566-FF79-C846-0E01-157EC4DAA8A9}"/>
                    </a:ext>
                  </a:extLst>
                </p:cNvPr>
                <p:cNvSpPr txBox="1"/>
                <p:nvPr/>
              </p:nvSpPr>
              <p:spPr>
                <a:xfrm>
                  <a:off x="2823687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187</a:t>
                  </a:r>
                </a:p>
              </p:txBody>
            </p:sp>
            <p:sp>
              <p:nvSpPr>
                <p:cNvPr id="1476" name="TextBox 1475">
                  <a:extLst>
                    <a:ext uri="{FF2B5EF4-FFF2-40B4-BE49-F238E27FC236}">
                      <a16:creationId xmlns:a16="http://schemas.microsoft.com/office/drawing/2014/main" id="{C637545C-0E21-3A7A-9421-CF6D6749CFE3}"/>
                    </a:ext>
                  </a:extLst>
                </p:cNvPr>
                <p:cNvSpPr txBox="1"/>
                <p:nvPr/>
              </p:nvSpPr>
              <p:spPr>
                <a:xfrm>
                  <a:off x="2979594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211</a:t>
                  </a:r>
                </a:p>
              </p:txBody>
            </p:sp>
            <p:sp>
              <p:nvSpPr>
                <p:cNvPr id="1477" name="TextBox 1476">
                  <a:extLst>
                    <a:ext uri="{FF2B5EF4-FFF2-40B4-BE49-F238E27FC236}">
                      <a16:creationId xmlns:a16="http://schemas.microsoft.com/office/drawing/2014/main" id="{673EDDF6-6EEA-F7BC-3508-237488BFF26E}"/>
                    </a:ext>
                  </a:extLst>
                </p:cNvPr>
                <p:cNvSpPr txBox="1"/>
                <p:nvPr/>
              </p:nvSpPr>
              <p:spPr>
                <a:xfrm>
                  <a:off x="3135501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235</a:t>
                  </a:r>
                </a:p>
              </p:txBody>
            </p:sp>
            <p:sp>
              <p:nvSpPr>
                <p:cNvPr id="1478" name="TextBox 1477">
                  <a:extLst>
                    <a:ext uri="{FF2B5EF4-FFF2-40B4-BE49-F238E27FC236}">
                      <a16:creationId xmlns:a16="http://schemas.microsoft.com/office/drawing/2014/main" id="{F6C1667F-B786-DAEC-7BD2-A3B34C17F3CD}"/>
                    </a:ext>
                  </a:extLst>
                </p:cNvPr>
                <p:cNvSpPr txBox="1"/>
                <p:nvPr/>
              </p:nvSpPr>
              <p:spPr>
                <a:xfrm>
                  <a:off x="3291408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259</a:t>
                  </a:r>
                </a:p>
              </p:txBody>
            </p:sp>
            <p:sp>
              <p:nvSpPr>
                <p:cNvPr id="1479" name="TextBox 1478">
                  <a:extLst>
                    <a:ext uri="{FF2B5EF4-FFF2-40B4-BE49-F238E27FC236}">
                      <a16:creationId xmlns:a16="http://schemas.microsoft.com/office/drawing/2014/main" id="{42AD4AD5-A2F3-9885-AC28-7CA1CFA4E4DD}"/>
                    </a:ext>
                  </a:extLst>
                </p:cNvPr>
                <p:cNvSpPr txBox="1"/>
                <p:nvPr/>
              </p:nvSpPr>
              <p:spPr>
                <a:xfrm>
                  <a:off x="3447316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283</a:t>
                  </a:r>
                </a:p>
              </p:txBody>
            </p:sp>
            <p:sp>
              <p:nvSpPr>
                <p:cNvPr id="1480" name="TextBox 1479">
                  <a:extLst>
                    <a:ext uri="{FF2B5EF4-FFF2-40B4-BE49-F238E27FC236}">
                      <a16:creationId xmlns:a16="http://schemas.microsoft.com/office/drawing/2014/main" id="{2D1DE7C3-7198-F109-E144-3A382F4DBA34}"/>
                    </a:ext>
                  </a:extLst>
                </p:cNvPr>
                <p:cNvSpPr txBox="1"/>
                <p:nvPr/>
              </p:nvSpPr>
              <p:spPr>
                <a:xfrm>
                  <a:off x="3603222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307</a:t>
                  </a:r>
                </a:p>
              </p:txBody>
            </p:sp>
            <p:sp>
              <p:nvSpPr>
                <p:cNvPr id="1481" name="TextBox 1480">
                  <a:extLst>
                    <a:ext uri="{FF2B5EF4-FFF2-40B4-BE49-F238E27FC236}">
                      <a16:creationId xmlns:a16="http://schemas.microsoft.com/office/drawing/2014/main" id="{51557AB1-5475-C3EE-5366-45661FD64541}"/>
                    </a:ext>
                  </a:extLst>
                </p:cNvPr>
                <p:cNvSpPr txBox="1"/>
                <p:nvPr/>
              </p:nvSpPr>
              <p:spPr>
                <a:xfrm>
                  <a:off x="3759129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331</a:t>
                  </a:r>
                </a:p>
              </p:txBody>
            </p:sp>
            <p:sp>
              <p:nvSpPr>
                <p:cNvPr id="1482" name="TextBox 1481">
                  <a:extLst>
                    <a:ext uri="{FF2B5EF4-FFF2-40B4-BE49-F238E27FC236}">
                      <a16:creationId xmlns:a16="http://schemas.microsoft.com/office/drawing/2014/main" id="{B2BD3D59-3E6F-0B27-D700-076EC33F4B24}"/>
                    </a:ext>
                  </a:extLst>
                </p:cNvPr>
                <p:cNvSpPr txBox="1"/>
                <p:nvPr/>
              </p:nvSpPr>
              <p:spPr>
                <a:xfrm>
                  <a:off x="3915036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355</a:t>
                  </a:r>
                </a:p>
              </p:txBody>
            </p:sp>
            <p:sp>
              <p:nvSpPr>
                <p:cNvPr id="1483" name="TextBox 1482">
                  <a:extLst>
                    <a:ext uri="{FF2B5EF4-FFF2-40B4-BE49-F238E27FC236}">
                      <a16:creationId xmlns:a16="http://schemas.microsoft.com/office/drawing/2014/main" id="{324530E7-FF9C-7A37-DE27-CC28FFBC5BBC}"/>
                    </a:ext>
                  </a:extLst>
                </p:cNvPr>
                <p:cNvSpPr txBox="1"/>
                <p:nvPr/>
              </p:nvSpPr>
              <p:spPr>
                <a:xfrm>
                  <a:off x="4070943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379</a:t>
                  </a:r>
                </a:p>
              </p:txBody>
            </p:sp>
            <p:sp>
              <p:nvSpPr>
                <p:cNvPr id="1484" name="TextBox 1483">
                  <a:extLst>
                    <a:ext uri="{FF2B5EF4-FFF2-40B4-BE49-F238E27FC236}">
                      <a16:creationId xmlns:a16="http://schemas.microsoft.com/office/drawing/2014/main" id="{16BD2676-A703-9A28-4F10-4D2EE1B5D108}"/>
                    </a:ext>
                  </a:extLst>
                </p:cNvPr>
                <p:cNvSpPr txBox="1"/>
                <p:nvPr/>
              </p:nvSpPr>
              <p:spPr>
                <a:xfrm>
                  <a:off x="4226850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403</a:t>
                  </a:r>
                </a:p>
              </p:txBody>
            </p:sp>
            <p:sp>
              <p:nvSpPr>
                <p:cNvPr id="1485" name="TextBox 1484">
                  <a:extLst>
                    <a:ext uri="{FF2B5EF4-FFF2-40B4-BE49-F238E27FC236}">
                      <a16:creationId xmlns:a16="http://schemas.microsoft.com/office/drawing/2014/main" id="{851E3684-6675-1150-3FEF-53F06BB946E1}"/>
                    </a:ext>
                  </a:extLst>
                </p:cNvPr>
                <p:cNvSpPr txBox="1"/>
                <p:nvPr/>
              </p:nvSpPr>
              <p:spPr>
                <a:xfrm>
                  <a:off x="4382757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427</a:t>
                  </a:r>
                </a:p>
              </p:txBody>
            </p:sp>
            <p:sp>
              <p:nvSpPr>
                <p:cNvPr id="1486" name="TextBox 1485">
                  <a:extLst>
                    <a:ext uri="{FF2B5EF4-FFF2-40B4-BE49-F238E27FC236}">
                      <a16:creationId xmlns:a16="http://schemas.microsoft.com/office/drawing/2014/main" id="{D3AD01D5-5FCC-5539-1143-92EA613DF474}"/>
                    </a:ext>
                  </a:extLst>
                </p:cNvPr>
                <p:cNvSpPr txBox="1"/>
                <p:nvPr/>
              </p:nvSpPr>
              <p:spPr>
                <a:xfrm>
                  <a:off x="4538664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451</a:t>
                  </a:r>
                </a:p>
              </p:txBody>
            </p:sp>
            <p:sp>
              <p:nvSpPr>
                <p:cNvPr id="1487" name="TextBox 1486">
                  <a:extLst>
                    <a:ext uri="{FF2B5EF4-FFF2-40B4-BE49-F238E27FC236}">
                      <a16:creationId xmlns:a16="http://schemas.microsoft.com/office/drawing/2014/main" id="{2174879C-7A49-2FA4-3B9E-6F8E64A6E357}"/>
                    </a:ext>
                  </a:extLst>
                </p:cNvPr>
                <p:cNvSpPr txBox="1"/>
                <p:nvPr/>
              </p:nvSpPr>
              <p:spPr>
                <a:xfrm>
                  <a:off x="4850478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499</a:t>
                  </a:r>
                </a:p>
              </p:txBody>
            </p:sp>
            <p:sp>
              <p:nvSpPr>
                <p:cNvPr id="1488" name="TextBox 1487">
                  <a:extLst>
                    <a:ext uri="{FF2B5EF4-FFF2-40B4-BE49-F238E27FC236}">
                      <a16:creationId xmlns:a16="http://schemas.microsoft.com/office/drawing/2014/main" id="{A67C2764-B04A-AC31-36AD-81B7B57CF334}"/>
                    </a:ext>
                  </a:extLst>
                </p:cNvPr>
                <p:cNvSpPr txBox="1"/>
                <p:nvPr/>
              </p:nvSpPr>
              <p:spPr>
                <a:xfrm>
                  <a:off x="5006386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523</a:t>
                  </a:r>
                </a:p>
              </p:txBody>
            </p:sp>
            <p:sp>
              <p:nvSpPr>
                <p:cNvPr id="1489" name="TextBox 1488">
                  <a:extLst>
                    <a:ext uri="{FF2B5EF4-FFF2-40B4-BE49-F238E27FC236}">
                      <a16:creationId xmlns:a16="http://schemas.microsoft.com/office/drawing/2014/main" id="{E91DCE4A-70F2-3E1D-44B0-FDCF18DE4B19}"/>
                    </a:ext>
                  </a:extLst>
                </p:cNvPr>
                <p:cNvSpPr txBox="1"/>
                <p:nvPr/>
              </p:nvSpPr>
              <p:spPr>
                <a:xfrm>
                  <a:off x="5162293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547</a:t>
                  </a:r>
                </a:p>
              </p:txBody>
            </p:sp>
            <p:sp>
              <p:nvSpPr>
                <p:cNvPr id="1490" name="TextBox 1489">
                  <a:extLst>
                    <a:ext uri="{FF2B5EF4-FFF2-40B4-BE49-F238E27FC236}">
                      <a16:creationId xmlns:a16="http://schemas.microsoft.com/office/drawing/2014/main" id="{D6C1F019-5596-DC77-0004-572EE500F1E8}"/>
                    </a:ext>
                  </a:extLst>
                </p:cNvPr>
                <p:cNvSpPr txBox="1"/>
                <p:nvPr/>
              </p:nvSpPr>
              <p:spPr>
                <a:xfrm>
                  <a:off x="1732338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19</a:t>
                  </a:r>
                </a:p>
              </p:txBody>
            </p:sp>
            <p:sp>
              <p:nvSpPr>
                <p:cNvPr id="1491" name="TextBox 1490">
                  <a:extLst>
                    <a:ext uri="{FF2B5EF4-FFF2-40B4-BE49-F238E27FC236}">
                      <a16:creationId xmlns:a16="http://schemas.microsoft.com/office/drawing/2014/main" id="{DAECD627-7A6B-4878-7E0D-07CBA7445C2D}"/>
                    </a:ext>
                  </a:extLst>
                </p:cNvPr>
                <p:cNvSpPr txBox="1"/>
                <p:nvPr/>
              </p:nvSpPr>
              <p:spPr>
                <a:xfrm>
                  <a:off x="4694571" y="6346837"/>
                  <a:ext cx="182880" cy="11618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4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475</a:t>
                  </a:r>
                </a:p>
              </p:txBody>
            </p:sp>
          </p:grpSp>
          <p:grpSp>
            <p:nvGrpSpPr>
              <p:cNvPr id="1436" name="Group 1435">
                <a:extLst>
                  <a:ext uri="{FF2B5EF4-FFF2-40B4-BE49-F238E27FC236}">
                    <a16:creationId xmlns:a16="http://schemas.microsoft.com/office/drawing/2014/main" id="{BCE79688-E9EE-BDF0-5F59-845CF3EEE8B6}"/>
                  </a:ext>
                </a:extLst>
              </p:cNvPr>
              <p:cNvGrpSpPr/>
              <p:nvPr/>
            </p:nvGrpSpPr>
            <p:grpSpPr>
              <a:xfrm>
                <a:off x="1200582" y="6262715"/>
                <a:ext cx="4052082" cy="55984"/>
                <a:chOff x="1200582" y="6262715"/>
                <a:chExt cx="4052082" cy="55984"/>
              </a:xfrm>
            </p:grpSpPr>
            <p:cxnSp>
              <p:nvCxnSpPr>
                <p:cNvPr id="1438" name="Straight Connector 1437">
                  <a:extLst>
                    <a:ext uri="{FF2B5EF4-FFF2-40B4-BE49-F238E27FC236}">
                      <a16:creationId xmlns:a16="http://schemas.microsoft.com/office/drawing/2014/main" id="{998E0361-E133-C0FB-D335-7BEB51F8F9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0582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9" name="Straight Connector 1438">
                  <a:extLst>
                    <a:ext uri="{FF2B5EF4-FFF2-40B4-BE49-F238E27FC236}">
                      <a16:creationId xmlns:a16="http://schemas.microsoft.com/office/drawing/2014/main" id="{B79806A8-C5DB-2B58-EEB7-D5AB8E97D3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26619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0" name="Straight Connector 1439">
                  <a:extLst>
                    <a:ext uri="{FF2B5EF4-FFF2-40B4-BE49-F238E27FC236}">
                      <a16:creationId xmlns:a16="http://schemas.microsoft.com/office/drawing/2014/main" id="{537787D1-56CC-8B45-B7A7-69B5D19853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694166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1" name="Straight Connector 1440">
                  <a:extLst>
                    <a:ext uri="{FF2B5EF4-FFF2-40B4-BE49-F238E27FC236}">
                      <a16:creationId xmlns:a16="http://schemas.microsoft.com/office/drawing/2014/main" id="{9FB415D5-6E9B-AD87-E158-0B81AE5C37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9260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2" name="Straight Connector 1441">
                  <a:extLst>
                    <a:ext uri="{FF2B5EF4-FFF2-40B4-BE49-F238E27FC236}">
                      <a16:creationId xmlns:a16="http://schemas.microsoft.com/office/drawing/2014/main" id="{F59C605E-CC9D-6630-09EF-1805417E0C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23978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3" name="Straight Connector 1442">
                  <a:extLst>
                    <a:ext uri="{FF2B5EF4-FFF2-40B4-BE49-F238E27FC236}">
                      <a16:creationId xmlns:a16="http://schemas.microsoft.com/office/drawing/2014/main" id="{112DC35C-2981-8A7D-CE85-D97976316F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35676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4" name="Straight Connector 1443">
                  <a:extLst>
                    <a:ext uri="{FF2B5EF4-FFF2-40B4-BE49-F238E27FC236}">
                      <a16:creationId xmlns:a16="http://schemas.microsoft.com/office/drawing/2014/main" id="{896CF31E-1889-E651-8800-8F42B6A893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759072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5" name="Straight Connector 1444">
                  <a:extLst>
                    <a:ext uri="{FF2B5EF4-FFF2-40B4-BE49-F238E27FC236}">
                      <a16:creationId xmlns:a16="http://schemas.microsoft.com/office/drawing/2014/main" id="{CA8B2C7A-2A76-0300-F587-DF88FAD161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61713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6" name="Straight Connector 1445">
                  <a:extLst>
                    <a:ext uri="{FF2B5EF4-FFF2-40B4-BE49-F238E27FC236}">
                      <a16:creationId xmlns:a16="http://schemas.microsoft.com/office/drawing/2014/main" id="{6463CC55-0E92-5F6B-F4A7-6B03DD2F0C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52664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7" name="Straight Connector 1446">
                  <a:extLst>
                    <a:ext uri="{FF2B5EF4-FFF2-40B4-BE49-F238E27FC236}">
                      <a16:creationId xmlns:a16="http://schemas.microsoft.com/office/drawing/2014/main" id="{59082C0A-7EEA-7784-BCE0-A1363370F9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12280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8" name="Straight Connector 1447">
                  <a:extLst>
                    <a:ext uri="{FF2B5EF4-FFF2-40B4-BE49-F238E27FC236}">
                      <a16:creationId xmlns:a16="http://schemas.microsoft.com/office/drawing/2014/main" id="{243C2398-536A-A5EA-DBD3-1D21F53D04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979827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9" name="Straight Connector 1448">
                  <a:extLst>
                    <a:ext uri="{FF2B5EF4-FFF2-40B4-BE49-F238E27FC236}">
                      <a16:creationId xmlns:a16="http://schemas.microsoft.com/office/drawing/2014/main" id="{CD4AD241-CF8B-C1A0-15B6-59D999579E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91525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0" name="Straight Connector 1449">
                  <a:extLst>
                    <a:ext uri="{FF2B5EF4-FFF2-40B4-BE49-F238E27FC236}">
                      <a16:creationId xmlns:a16="http://schemas.microsoft.com/office/drawing/2014/main" id="{CE7818C9-5508-A7A4-51B9-35A1016ACB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47374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1" name="Straight Connector 1450">
                  <a:extLst>
                    <a:ext uri="{FF2B5EF4-FFF2-40B4-BE49-F238E27FC236}">
                      <a16:creationId xmlns:a16="http://schemas.microsoft.com/office/drawing/2014/main" id="{E22412D7-981C-4C21-9BD0-312048529E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03223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2" name="Straight Connector 1451">
                  <a:extLst>
                    <a:ext uri="{FF2B5EF4-FFF2-40B4-BE49-F238E27FC236}">
                      <a16:creationId xmlns:a16="http://schemas.microsoft.com/office/drawing/2014/main" id="{04B07BEA-9175-7784-F89D-A27D39D0C2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68129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3" name="Straight Connector 1452">
                  <a:extLst>
                    <a:ext uri="{FF2B5EF4-FFF2-40B4-BE49-F238E27FC236}">
                      <a16:creationId xmlns:a16="http://schemas.microsoft.com/office/drawing/2014/main" id="{89EAEB42-EC8C-2240-7AFC-9DEBB96B51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14921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4" name="Straight Connector 1453">
                  <a:extLst>
                    <a:ext uri="{FF2B5EF4-FFF2-40B4-BE49-F238E27FC236}">
                      <a16:creationId xmlns:a16="http://schemas.microsoft.com/office/drawing/2014/main" id="{0B2D8C19-1D5D-7B0E-0551-DE42BEC85F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70770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5" name="Straight Connector 1454">
                  <a:extLst>
                    <a:ext uri="{FF2B5EF4-FFF2-40B4-BE49-F238E27FC236}">
                      <a16:creationId xmlns:a16="http://schemas.microsoft.com/office/drawing/2014/main" id="{7395504D-39C0-868D-108A-22536C8970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82468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6" name="Straight Connector 1455">
                  <a:extLst>
                    <a:ext uri="{FF2B5EF4-FFF2-40B4-BE49-F238E27FC236}">
                      <a16:creationId xmlns:a16="http://schemas.microsoft.com/office/drawing/2014/main" id="{A1FB3C3E-B532-DA41-B6BC-F8B8928A5A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38317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7" name="Straight Connector 1456">
                  <a:extLst>
                    <a:ext uri="{FF2B5EF4-FFF2-40B4-BE49-F238E27FC236}">
                      <a16:creationId xmlns:a16="http://schemas.microsoft.com/office/drawing/2014/main" id="{2B3358EB-520A-64F1-B425-AC258F8F60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50015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8" name="Straight Connector 1457">
                  <a:extLst>
                    <a:ext uri="{FF2B5EF4-FFF2-40B4-BE49-F238E27FC236}">
                      <a16:creationId xmlns:a16="http://schemas.microsoft.com/office/drawing/2014/main" id="{97060703-8E07-9DF0-EEF5-73DBE3E886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05864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9" name="Straight Connector 1458">
                  <a:extLst>
                    <a:ext uri="{FF2B5EF4-FFF2-40B4-BE49-F238E27FC236}">
                      <a16:creationId xmlns:a16="http://schemas.microsoft.com/office/drawing/2014/main" id="{4C58F87F-6590-2A88-5074-69E4B617EC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317562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0" name="Straight Connector 1459">
                  <a:extLst>
                    <a:ext uri="{FF2B5EF4-FFF2-40B4-BE49-F238E27FC236}">
                      <a16:creationId xmlns:a16="http://schemas.microsoft.com/office/drawing/2014/main" id="{CE93DF65-2ED0-ADDA-2505-FD4B4C9B5A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73411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1" name="Straight Connector 1460">
                  <a:extLst>
                    <a:ext uri="{FF2B5EF4-FFF2-40B4-BE49-F238E27FC236}">
                      <a16:creationId xmlns:a16="http://schemas.microsoft.com/office/drawing/2014/main" id="{173B42BA-0B95-A15A-3B1B-A133D51196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85109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2" name="Straight Connector 1461">
                  <a:extLst>
                    <a:ext uri="{FF2B5EF4-FFF2-40B4-BE49-F238E27FC236}">
                      <a16:creationId xmlns:a16="http://schemas.microsoft.com/office/drawing/2014/main" id="{B14A1A31-0DD0-6690-EDAF-6DAA2273E8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40958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3" name="Straight Connector 1462">
                  <a:extLst>
                    <a:ext uri="{FF2B5EF4-FFF2-40B4-BE49-F238E27FC236}">
                      <a16:creationId xmlns:a16="http://schemas.microsoft.com/office/drawing/2014/main" id="{69A22BDF-1586-3244-FABB-953EBF691B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56431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4" name="Straight Connector 1463">
                  <a:extLst>
                    <a:ext uri="{FF2B5EF4-FFF2-40B4-BE49-F238E27FC236}">
                      <a16:creationId xmlns:a16="http://schemas.microsoft.com/office/drawing/2014/main" id="{5D9BE7C5-BAC4-B343-5491-BF3CCAFA06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96807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437" name="Graphic 1436">
                <a:extLst>
                  <a:ext uri="{FF2B5EF4-FFF2-40B4-BE49-F238E27FC236}">
                    <a16:creationId xmlns:a16="http://schemas.microsoft.com/office/drawing/2014/main" id="{697EEF62-DEA2-5139-88A8-370708D5F3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177299" y="4552159"/>
                <a:ext cx="4114800" cy="1587502"/>
              </a:xfrm>
              <a:prstGeom prst="rect">
                <a:avLst/>
              </a:prstGeom>
            </p:spPr>
          </p:pic>
        </p:grpSp>
      </p:grpSp>
      <p:grpSp>
        <p:nvGrpSpPr>
          <p:cNvPr id="3900" name="Group 3899">
            <a:extLst>
              <a:ext uri="{FF2B5EF4-FFF2-40B4-BE49-F238E27FC236}">
                <a16:creationId xmlns:a16="http://schemas.microsoft.com/office/drawing/2014/main" id="{28878619-B49F-780C-EF5F-73FEBB91494D}"/>
              </a:ext>
            </a:extLst>
          </p:cNvPr>
          <p:cNvGrpSpPr>
            <a:grpSpLocks/>
          </p:cNvGrpSpPr>
          <p:nvPr/>
        </p:nvGrpSpPr>
        <p:grpSpPr>
          <a:xfrm>
            <a:off x="31478207" y="11028488"/>
            <a:ext cx="5395242" cy="2518660"/>
            <a:chOff x="59000252" y="11049898"/>
            <a:chExt cx="5790918" cy="2860614"/>
          </a:xfrm>
        </p:grpSpPr>
        <p:sp>
          <p:nvSpPr>
            <p:cNvPr id="1005" name="TextBox 1004">
              <a:extLst>
                <a:ext uri="{FF2B5EF4-FFF2-40B4-BE49-F238E27FC236}">
                  <a16:creationId xmlns:a16="http://schemas.microsoft.com/office/drawing/2014/main" id="{C29D58CF-ABA3-3912-794D-4E2CBF30D155}"/>
                </a:ext>
              </a:extLst>
            </p:cNvPr>
            <p:cNvSpPr txBox="1"/>
            <p:nvPr/>
          </p:nvSpPr>
          <p:spPr>
            <a:xfrm rot="16200000">
              <a:off x="57997628" y="12052522"/>
              <a:ext cx="2479712" cy="474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% Change in spleen </a:t>
              </a:r>
              <a:b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volume (IRC) at week 12</a:t>
              </a:r>
            </a:p>
          </p:txBody>
        </p:sp>
        <p:sp>
          <p:nvSpPr>
            <p:cNvPr id="1006" name="TextBox 1005">
              <a:extLst>
                <a:ext uri="{FF2B5EF4-FFF2-40B4-BE49-F238E27FC236}">
                  <a16:creationId xmlns:a16="http://schemas.microsoft.com/office/drawing/2014/main" id="{642D87DA-3EF3-9171-B8B1-4FDCD32185AD}"/>
                </a:ext>
              </a:extLst>
            </p:cNvPr>
            <p:cNvSpPr txBox="1"/>
            <p:nvPr/>
          </p:nvSpPr>
          <p:spPr>
            <a:xfrm>
              <a:off x="60909465" y="13659481"/>
              <a:ext cx="2964699" cy="25103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% Change in IL-8 at week 12</a:t>
              </a:r>
            </a:p>
          </p:txBody>
        </p:sp>
        <p:sp>
          <p:nvSpPr>
            <p:cNvPr id="1013" name="Rectangle 1012">
              <a:extLst>
                <a:ext uri="{FF2B5EF4-FFF2-40B4-BE49-F238E27FC236}">
                  <a16:creationId xmlns:a16="http://schemas.microsoft.com/office/drawing/2014/main" id="{AC7BD8C8-F914-8ED1-002C-F540694EEBCD}"/>
                </a:ext>
              </a:extLst>
            </p:cNvPr>
            <p:cNvSpPr/>
            <p:nvPr/>
          </p:nvSpPr>
          <p:spPr>
            <a:xfrm>
              <a:off x="61021702" y="11144511"/>
              <a:ext cx="3729549" cy="415419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Imetelstat (n=42)</a:t>
              </a:r>
            </a:p>
            <a:p>
              <a:r>
                <a:rPr lang="en-US" sz="1197" i="1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P </a:t>
              </a: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value: .009; Pearson correlation coefficient: 0.399</a:t>
              </a:r>
            </a:p>
          </p:txBody>
        </p:sp>
        <p:grpSp>
          <p:nvGrpSpPr>
            <p:cNvPr id="1640" name="Group 1639">
              <a:extLst>
                <a:ext uri="{FF2B5EF4-FFF2-40B4-BE49-F238E27FC236}">
                  <a16:creationId xmlns:a16="http://schemas.microsoft.com/office/drawing/2014/main" id="{9DD51798-4F81-A431-7956-6B6DE2180C60}"/>
                </a:ext>
              </a:extLst>
            </p:cNvPr>
            <p:cNvGrpSpPr>
              <a:grpSpLocks/>
            </p:cNvGrpSpPr>
            <p:nvPr/>
          </p:nvGrpSpPr>
          <p:grpSpPr>
            <a:xfrm>
              <a:off x="59766891" y="11089947"/>
              <a:ext cx="5024279" cy="2531367"/>
              <a:chOff x="6770190" y="4113875"/>
              <a:chExt cx="4785501" cy="2349317"/>
            </a:xfrm>
          </p:grpSpPr>
          <p:cxnSp>
            <p:nvCxnSpPr>
              <p:cNvPr id="1641" name="Straight Connector 1640">
                <a:extLst>
                  <a:ext uri="{FF2B5EF4-FFF2-40B4-BE49-F238E27FC236}">
                    <a16:creationId xmlns:a16="http://schemas.microsoft.com/office/drawing/2014/main" id="{9DECAD81-F87F-F545-84C3-638DD10BA4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83692" y="4113875"/>
                <a:ext cx="0" cy="214884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2" name="Straight Connector 1641">
                <a:extLst>
                  <a:ext uri="{FF2B5EF4-FFF2-40B4-BE49-F238E27FC236}">
                    <a16:creationId xmlns:a16="http://schemas.microsoft.com/office/drawing/2014/main" id="{BAA36ACC-36A9-D4FD-7350-3ED95603A67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83691" y="6262715"/>
                <a:ext cx="4572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43" name="Group 1642">
                <a:extLst>
                  <a:ext uri="{FF2B5EF4-FFF2-40B4-BE49-F238E27FC236}">
                    <a16:creationId xmlns:a16="http://schemas.microsoft.com/office/drawing/2014/main" id="{0E2BA9D3-4D32-D007-6A27-609D646C6AF3}"/>
                  </a:ext>
                </a:extLst>
              </p:cNvPr>
              <p:cNvGrpSpPr/>
              <p:nvPr/>
            </p:nvGrpSpPr>
            <p:grpSpPr>
              <a:xfrm>
                <a:off x="6933816" y="4228940"/>
                <a:ext cx="49876" cy="1929065"/>
                <a:chOff x="6933816" y="4228940"/>
                <a:chExt cx="49876" cy="1929065"/>
              </a:xfrm>
            </p:grpSpPr>
            <p:cxnSp>
              <p:nvCxnSpPr>
                <p:cNvPr id="1719" name="Straight Connector 1718">
                  <a:extLst>
                    <a:ext uri="{FF2B5EF4-FFF2-40B4-BE49-F238E27FC236}">
                      <a16:creationId xmlns:a16="http://schemas.microsoft.com/office/drawing/2014/main" id="{5EC6B421-8729-DFAE-2FD0-9CDBD1E774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6158005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0" name="Straight Connector 1719">
                  <a:extLst>
                    <a:ext uri="{FF2B5EF4-FFF2-40B4-BE49-F238E27FC236}">
                      <a16:creationId xmlns:a16="http://schemas.microsoft.com/office/drawing/2014/main" id="{C185C698-7DF7-DE33-B91C-161574149A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83649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1" name="Straight Connector 1720">
                  <a:extLst>
                    <a:ext uri="{FF2B5EF4-FFF2-40B4-BE49-F238E27FC236}">
                      <a16:creationId xmlns:a16="http://schemas.microsoft.com/office/drawing/2014/main" id="{CFBBBFA6-FD88-8F98-5F98-F0495910D6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62215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2" name="Straight Connector 1721">
                  <a:extLst>
                    <a:ext uri="{FF2B5EF4-FFF2-40B4-BE49-F238E27FC236}">
                      <a16:creationId xmlns:a16="http://schemas.microsoft.com/office/drawing/2014/main" id="{E898EE9D-B38A-3C93-FE6D-BFA4D4B1A1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76479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3" name="Straight Connector 1722">
                  <a:extLst>
                    <a:ext uri="{FF2B5EF4-FFF2-40B4-BE49-F238E27FC236}">
                      <a16:creationId xmlns:a16="http://schemas.microsoft.com/office/drawing/2014/main" id="{233A2F14-46CC-E1F5-A291-FA0BC2AE7D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22894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4" name="Straight Connector 1723">
                  <a:extLst>
                    <a:ext uri="{FF2B5EF4-FFF2-40B4-BE49-F238E27FC236}">
                      <a16:creationId xmlns:a16="http://schemas.microsoft.com/office/drawing/2014/main" id="{1D4984AD-A428-F867-1E9E-376901E454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51498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5" name="Straight Connector 1724">
                  <a:extLst>
                    <a:ext uri="{FF2B5EF4-FFF2-40B4-BE49-F238E27FC236}">
                      <a16:creationId xmlns:a16="http://schemas.microsoft.com/office/drawing/2014/main" id="{99D7FAEE-A973-C8C0-FE6D-0D5C37B185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19347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6" name="Straight Connector 1725">
                  <a:extLst>
                    <a:ext uri="{FF2B5EF4-FFF2-40B4-BE49-F238E27FC236}">
                      <a16:creationId xmlns:a16="http://schemas.microsoft.com/office/drawing/2014/main" id="{3A8F15DC-31BC-8EA8-EF59-38F994F754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08630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7" name="Straight Connector 1726">
                  <a:extLst>
                    <a:ext uri="{FF2B5EF4-FFF2-40B4-BE49-F238E27FC236}">
                      <a16:creationId xmlns:a16="http://schemas.microsoft.com/office/drawing/2014/main" id="{1ACC560E-DBF6-E4F7-5C47-F0BC270F15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55045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8" name="Straight Connector 1727">
                  <a:extLst>
                    <a:ext uri="{FF2B5EF4-FFF2-40B4-BE49-F238E27FC236}">
                      <a16:creationId xmlns:a16="http://schemas.microsoft.com/office/drawing/2014/main" id="{3132606C-416B-95DA-1A57-85F223BC24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33611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9" name="Straight Connector 1728">
                  <a:extLst>
                    <a:ext uri="{FF2B5EF4-FFF2-40B4-BE49-F238E27FC236}">
                      <a16:creationId xmlns:a16="http://schemas.microsoft.com/office/drawing/2014/main" id="{71A54CA4-E5C6-365B-5F8B-A208EE7101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44328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0" name="Straight Connector 1729">
                  <a:extLst>
                    <a:ext uri="{FF2B5EF4-FFF2-40B4-BE49-F238E27FC236}">
                      <a16:creationId xmlns:a16="http://schemas.microsoft.com/office/drawing/2014/main" id="{5BFD9555-69AD-40B4-73DD-174B764BF5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65762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1" name="Straight Connector 1730">
                  <a:extLst>
                    <a:ext uri="{FF2B5EF4-FFF2-40B4-BE49-F238E27FC236}">
                      <a16:creationId xmlns:a16="http://schemas.microsoft.com/office/drawing/2014/main" id="{351B57C2-5A05-F118-3FC7-B4FFE15A62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87196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2" name="Straight Connector 1731">
                  <a:extLst>
                    <a:ext uri="{FF2B5EF4-FFF2-40B4-BE49-F238E27FC236}">
                      <a16:creationId xmlns:a16="http://schemas.microsoft.com/office/drawing/2014/main" id="{06B94104-A5A9-82C4-3C8A-B0F5CE1095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97913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3" name="Straight Connector 1732">
                  <a:extLst>
                    <a:ext uri="{FF2B5EF4-FFF2-40B4-BE49-F238E27FC236}">
                      <a16:creationId xmlns:a16="http://schemas.microsoft.com/office/drawing/2014/main" id="{EB2F5D1A-7559-F12D-0CE5-5F8CB4BBA1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30064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4" name="Straight Connector 1733">
                  <a:extLst>
                    <a:ext uri="{FF2B5EF4-FFF2-40B4-BE49-F238E27FC236}">
                      <a16:creationId xmlns:a16="http://schemas.microsoft.com/office/drawing/2014/main" id="{2A94C995-9DAD-B0B3-6FF1-CBEA5CDB4C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40781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5" name="Straight Connector 1734">
                  <a:extLst>
                    <a:ext uri="{FF2B5EF4-FFF2-40B4-BE49-F238E27FC236}">
                      <a16:creationId xmlns:a16="http://schemas.microsoft.com/office/drawing/2014/main" id="{043FA62F-EFB4-5438-8FCD-F2EAECF274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72932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6" name="Straight Connector 1735">
                  <a:extLst>
                    <a:ext uri="{FF2B5EF4-FFF2-40B4-BE49-F238E27FC236}">
                      <a16:creationId xmlns:a16="http://schemas.microsoft.com/office/drawing/2014/main" id="{E8A3E551-01F4-1B60-441E-C148F7D2FA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605083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7" name="Straight Connector 1736">
                  <a:extLst>
                    <a:ext uri="{FF2B5EF4-FFF2-40B4-BE49-F238E27FC236}">
                      <a16:creationId xmlns:a16="http://schemas.microsoft.com/office/drawing/2014/main" id="{B6C65664-80B9-5BD8-B125-C457E96009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94366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644" name="Straight Connector 1643">
                <a:extLst>
                  <a:ext uri="{FF2B5EF4-FFF2-40B4-BE49-F238E27FC236}">
                    <a16:creationId xmlns:a16="http://schemas.microsoft.com/office/drawing/2014/main" id="{1367047E-C482-F8AD-64E6-5D2BC433104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83691" y="4113875"/>
                <a:ext cx="4572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5" name="Straight Connector 1644">
                <a:extLst>
                  <a:ext uri="{FF2B5EF4-FFF2-40B4-BE49-F238E27FC236}">
                    <a16:creationId xmlns:a16="http://schemas.microsoft.com/office/drawing/2014/main" id="{05C42E88-F7F4-F257-7460-2E9953F9A4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55691" y="4113875"/>
                <a:ext cx="0" cy="214884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46" name="Group 1645">
                <a:extLst>
                  <a:ext uri="{FF2B5EF4-FFF2-40B4-BE49-F238E27FC236}">
                    <a16:creationId xmlns:a16="http://schemas.microsoft.com/office/drawing/2014/main" id="{27963359-6C3D-81E2-421C-5D742DEC6DDA}"/>
                  </a:ext>
                </a:extLst>
              </p:cNvPr>
              <p:cNvGrpSpPr/>
              <p:nvPr/>
            </p:nvGrpSpPr>
            <p:grpSpPr>
              <a:xfrm>
                <a:off x="6770190" y="4166537"/>
                <a:ext cx="145527" cy="2061256"/>
                <a:chOff x="6770190" y="4166537"/>
                <a:chExt cx="145527" cy="2061256"/>
              </a:xfrm>
            </p:grpSpPr>
            <p:sp>
              <p:nvSpPr>
                <p:cNvPr id="1700" name="TextBox 1699">
                  <a:extLst>
                    <a:ext uri="{FF2B5EF4-FFF2-40B4-BE49-F238E27FC236}">
                      <a16:creationId xmlns:a16="http://schemas.microsoft.com/office/drawing/2014/main" id="{3BC5629F-7AF4-9ECF-DA9E-8BC1E7E30F33}"/>
                    </a:ext>
                  </a:extLst>
                </p:cNvPr>
                <p:cNvSpPr txBox="1"/>
                <p:nvPr/>
              </p:nvSpPr>
              <p:spPr>
                <a:xfrm>
                  <a:off x="6818699" y="4166537"/>
                  <a:ext cx="97018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77</a:t>
                  </a:r>
                </a:p>
              </p:txBody>
            </p:sp>
            <p:sp>
              <p:nvSpPr>
                <p:cNvPr id="1701" name="TextBox 1700">
                  <a:extLst>
                    <a:ext uri="{FF2B5EF4-FFF2-40B4-BE49-F238E27FC236}">
                      <a16:creationId xmlns:a16="http://schemas.microsoft.com/office/drawing/2014/main" id="{7E818F3C-D4F7-5504-727B-CE179E2657B2}"/>
                    </a:ext>
                  </a:extLst>
                </p:cNvPr>
                <p:cNvSpPr txBox="1"/>
                <p:nvPr/>
              </p:nvSpPr>
              <p:spPr>
                <a:xfrm>
                  <a:off x="6818699" y="4917808"/>
                  <a:ext cx="97018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28</a:t>
                  </a:r>
                </a:p>
              </p:txBody>
            </p:sp>
            <p:sp>
              <p:nvSpPr>
                <p:cNvPr id="1702" name="TextBox 1701">
                  <a:extLst>
                    <a:ext uri="{FF2B5EF4-FFF2-40B4-BE49-F238E27FC236}">
                      <a16:creationId xmlns:a16="http://schemas.microsoft.com/office/drawing/2014/main" id="{51A578E7-07FD-85E7-A2B6-D3D15DF5D0E4}"/>
                    </a:ext>
                  </a:extLst>
                </p:cNvPr>
                <p:cNvSpPr txBox="1"/>
                <p:nvPr/>
              </p:nvSpPr>
              <p:spPr>
                <a:xfrm>
                  <a:off x="6818699" y="5132456"/>
                  <a:ext cx="97018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14</a:t>
                  </a:r>
                </a:p>
              </p:txBody>
            </p:sp>
            <p:sp>
              <p:nvSpPr>
                <p:cNvPr id="1703" name="TextBox 1702">
                  <a:extLst>
                    <a:ext uri="{FF2B5EF4-FFF2-40B4-BE49-F238E27FC236}">
                      <a16:creationId xmlns:a16="http://schemas.microsoft.com/office/drawing/2014/main" id="{B5584D25-F658-2CF5-321D-0B83E5102CF3}"/>
                    </a:ext>
                  </a:extLst>
                </p:cNvPr>
                <p:cNvSpPr txBox="1"/>
                <p:nvPr/>
              </p:nvSpPr>
              <p:spPr>
                <a:xfrm>
                  <a:off x="6770190" y="5561752"/>
                  <a:ext cx="145527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−14</a:t>
                  </a:r>
                </a:p>
              </p:txBody>
            </p:sp>
            <p:sp>
              <p:nvSpPr>
                <p:cNvPr id="1704" name="TextBox 1703">
                  <a:extLst>
                    <a:ext uri="{FF2B5EF4-FFF2-40B4-BE49-F238E27FC236}">
                      <a16:creationId xmlns:a16="http://schemas.microsoft.com/office/drawing/2014/main" id="{4C2D0AAD-64D4-D067-BA6D-B2E860287CE1}"/>
                    </a:ext>
                  </a:extLst>
                </p:cNvPr>
                <p:cNvSpPr txBox="1"/>
                <p:nvPr/>
              </p:nvSpPr>
              <p:spPr>
                <a:xfrm>
                  <a:off x="6770191" y="6098361"/>
                  <a:ext cx="145526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−49</a:t>
                  </a:r>
                </a:p>
              </p:txBody>
            </p:sp>
            <p:sp>
              <p:nvSpPr>
                <p:cNvPr id="1705" name="TextBox 1704">
                  <a:extLst>
                    <a:ext uri="{FF2B5EF4-FFF2-40B4-BE49-F238E27FC236}">
                      <a16:creationId xmlns:a16="http://schemas.microsoft.com/office/drawing/2014/main" id="{C8393FF3-9712-B5A1-8B7F-9D8D82EF0C0C}"/>
                    </a:ext>
                  </a:extLst>
                </p:cNvPr>
                <p:cNvSpPr txBox="1"/>
                <p:nvPr/>
              </p:nvSpPr>
              <p:spPr>
                <a:xfrm>
                  <a:off x="6818699" y="4381186"/>
                  <a:ext cx="97018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63</a:t>
                  </a:r>
                </a:p>
              </p:txBody>
            </p:sp>
            <p:sp>
              <p:nvSpPr>
                <p:cNvPr id="1706" name="TextBox 1705">
                  <a:extLst>
                    <a:ext uri="{FF2B5EF4-FFF2-40B4-BE49-F238E27FC236}">
                      <a16:creationId xmlns:a16="http://schemas.microsoft.com/office/drawing/2014/main" id="{218165B5-318F-3CF8-CB6E-6494D20528D8}"/>
                    </a:ext>
                  </a:extLst>
                </p:cNvPr>
                <p:cNvSpPr txBox="1"/>
                <p:nvPr/>
              </p:nvSpPr>
              <p:spPr>
                <a:xfrm>
                  <a:off x="6818699" y="4703160"/>
                  <a:ext cx="97018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42</a:t>
                  </a:r>
                </a:p>
              </p:txBody>
            </p:sp>
            <p:sp>
              <p:nvSpPr>
                <p:cNvPr id="1707" name="TextBox 1706">
                  <a:extLst>
                    <a:ext uri="{FF2B5EF4-FFF2-40B4-BE49-F238E27FC236}">
                      <a16:creationId xmlns:a16="http://schemas.microsoft.com/office/drawing/2014/main" id="{507E6BA6-6964-4589-1DFA-9EF89D62257E}"/>
                    </a:ext>
                  </a:extLst>
                </p:cNvPr>
                <p:cNvSpPr txBox="1"/>
                <p:nvPr/>
              </p:nvSpPr>
              <p:spPr>
                <a:xfrm>
                  <a:off x="6867208" y="5347102"/>
                  <a:ext cx="48509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0</a:t>
                  </a:r>
                </a:p>
              </p:txBody>
            </p:sp>
            <p:sp>
              <p:nvSpPr>
                <p:cNvPr id="1708" name="TextBox 1707">
                  <a:extLst>
                    <a:ext uri="{FF2B5EF4-FFF2-40B4-BE49-F238E27FC236}">
                      <a16:creationId xmlns:a16="http://schemas.microsoft.com/office/drawing/2014/main" id="{E2FC010F-EF62-BD39-037E-85F8CA0B0688}"/>
                    </a:ext>
                  </a:extLst>
                </p:cNvPr>
                <p:cNvSpPr txBox="1"/>
                <p:nvPr/>
              </p:nvSpPr>
              <p:spPr>
                <a:xfrm>
                  <a:off x="6770191" y="5776397"/>
                  <a:ext cx="145526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−28</a:t>
                  </a:r>
                </a:p>
              </p:txBody>
            </p:sp>
            <p:sp>
              <p:nvSpPr>
                <p:cNvPr id="1709" name="TextBox 1708">
                  <a:extLst>
                    <a:ext uri="{FF2B5EF4-FFF2-40B4-BE49-F238E27FC236}">
                      <a16:creationId xmlns:a16="http://schemas.microsoft.com/office/drawing/2014/main" id="{DA9E5977-9A64-AEE8-33DC-EEAC5A0A2F19}"/>
                    </a:ext>
                  </a:extLst>
                </p:cNvPr>
                <p:cNvSpPr txBox="1"/>
                <p:nvPr/>
              </p:nvSpPr>
              <p:spPr>
                <a:xfrm>
                  <a:off x="6818699" y="4273861"/>
                  <a:ext cx="97018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70</a:t>
                  </a:r>
                </a:p>
              </p:txBody>
            </p:sp>
            <p:sp>
              <p:nvSpPr>
                <p:cNvPr id="1710" name="TextBox 1709">
                  <a:extLst>
                    <a:ext uri="{FF2B5EF4-FFF2-40B4-BE49-F238E27FC236}">
                      <a16:creationId xmlns:a16="http://schemas.microsoft.com/office/drawing/2014/main" id="{6EADF2A5-D619-A2A9-E2EF-1C0AE841C12F}"/>
                    </a:ext>
                  </a:extLst>
                </p:cNvPr>
                <p:cNvSpPr txBox="1"/>
                <p:nvPr/>
              </p:nvSpPr>
              <p:spPr>
                <a:xfrm>
                  <a:off x="6818699" y="4488511"/>
                  <a:ext cx="97018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56</a:t>
                  </a:r>
                </a:p>
              </p:txBody>
            </p:sp>
            <p:sp>
              <p:nvSpPr>
                <p:cNvPr id="1711" name="TextBox 1710">
                  <a:extLst>
                    <a:ext uri="{FF2B5EF4-FFF2-40B4-BE49-F238E27FC236}">
                      <a16:creationId xmlns:a16="http://schemas.microsoft.com/office/drawing/2014/main" id="{5C046FB2-E8DF-9B09-357B-45801CB30134}"/>
                    </a:ext>
                  </a:extLst>
                </p:cNvPr>
                <p:cNvSpPr txBox="1"/>
                <p:nvPr/>
              </p:nvSpPr>
              <p:spPr>
                <a:xfrm>
                  <a:off x="6818699" y="4595834"/>
                  <a:ext cx="97018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49</a:t>
                  </a:r>
                </a:p>
              </p:txBody>
            </p:sp>
            <p:sp>
              <p:nvSpPr>
                <p:cNvPr id="1712" name="TextBox 1711">
                  <a:extLst>
                    <a:ext uri="{FF2B5EF4-FFF2-40B4-BE49-F238E27FC236}">
                      <a16:creationId xmlns:a16="http://schemas.microsoft.com/office/drawing/2014/main" id="{40866D1D-D470-7575-665D-1FADCD163B7E}"/>
                    </a:ext>
                  </a:extLst>
                </p:cNvPr>
                <p:cNvSpPr txBox="1"/>
                <p:nvPr/>
              </p:nvSpPr>
              <p:spPr>
                <a:xfrm>
                  <a:off x="6818699" y="4810481"/>
                  <a:ext cx="97018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35</a:t>
                  </a:r>
                </a:p>
              </p:txBody>
            </p:sp>
            <p:sp>
              <p:nvSpPr>
                <p:cNvPr id="1713" name="TextBox 1712">
                  <a:extLst>
                    <a:ext uri="{FF2B5EF4-FFF2-40B4-BE49-F238E27FC236}">
                      <a16:creationId xmlns:a16="http://schemas.microsoft.com/office/drawing/2014/main" id="{17FAB334-9F8B-8C25-A3DF-84AA4721BEAE}"/>
                    </a:ext>
                  </a:extLst>
                </p:cNvPr>
                <p:cNvSpPr txBox="1"/>
                <p:nvPr/>
              </p:nvSpPr>
              <p:spPr>
                <a:xfrm>
                  <a:off x="6818699" y="5025129"/>
                  <a:ext cx="97018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21</a:t>
                  </a:r>
                </a:p>
              </p:txBody>
            </p:sp>
            <p:sp>
              <p:nvSpPr>
                <p:cNvPr id="1714" name="TextBox 1713">
                  <a:extLst>
                    <a:ext uri="{FF2B5EF4-FFF2-40B4-BE49-F238E27FC236}">
                      <a16:creationId xmlns:a16="http://schemas.microsoft.com/office/drawing/2014/main" id="{F8F2AB9F-BE0A-0A20-BBEF-DD9781A71596}"/>
                    </a:ext>
                  </a:extLst>
                </p:cNvPr>
                <p:cNvSpPr txBox="1"/>
                <p:nvPr/>
              </p:nvSpPr>
              <p:spPr>
                <a:xfrm>
                  <a:off x="6867208" y="5239777"/>
                  <a:ext cx="48509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7</a:t>
                  </a:r>
                </a:p>
              </p:txBody>
            </p:sp>
            <p:sp>
              <p:nvSpPr>
                <p:cNvPr id="1715" name="TextBox 1714">
                  <a:extLst>
                    <a:ext uri="{FF2B5EF4-FFF2-40B4-BE49-F238E27FC236}">
                      <a16:creationId xmlns:a16="http://schemas.microsoft.com/office/drawing/2014/main" id="{3185D466-9165-EE17-890F-2DB35FCB20D6}"/>
                    </a:ext>
                  </a:extLst>
                </p:cNvPr>
                <p:cNvSpPr txBox="1"/>
                <p:nvPr/>
              </p:nvSpPr>
              <p:spPr>
                <a:xfrm>
                  <a:off x="6818699" y="5454426"/>
                  <a:ext cx="97018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−7</a:t>
                  </a:r>
                </a:p>
              </p:txBody>
            </p:sp>
            <p:sp>
              <p:nvSpPr>
                <p:cNvPr id="1716" name="TextBox 1715">
                  <a:extLst>
                    <a:ext uri="{FF2B5EF4-FFF2-40B4-BE49-F238E27FC236}">
                      <a16:creationId xmlns:a16="http://schemas.microsoft.com/office/drawing/2014/main" id="{7E5C850D-FA44-E6A4-BA19-5351178C3DD7}"/>
                    </a:ext>
                  </a:extLst>
                </p:cNvPr>
                <p:cNvSpPr txBox="1"/>
                <p:nvPr/>
              </p:nvSpPr>
              <p:spPr>
                <a:xfrm>
                  <a:off x="6770191" y="5669074"/>
                  <a:ext cx="145526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−21</a:t>
                  </a:r>
                </a:p>
              </p:txBody>
            </p:sp>
            <p:sp>
              <p:nvSpPr>
                <p:cNvPr id="1717" name="TextBox 1716">
                  <a:extLst>
                    <a:ext uri="{FF2B5EF4-FFF2-40B4-BE49-F238E27FC236}">
                      <a16:creationId xmlns:a16="http://schemas.microsoft.com/office/drawing/2014/main" id="{7BE62337-8C82-1111-0BB6-0DC39340C2DA}"/>
                    </a:ext>
                  </a:extLst>
                </p:cNvPr>
                <p:cNvSpPr txBox="1"/>
                <p:nvPr/>
              </p:nvSpPr>
              <p:spPr>
                <a:xfrm>
                  <a:off x="6770191" y="5991044"/>
                  <a:ext cx="145526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−42</a:t>
                  </a:r>
                </a:p>
              </p:txBody>
            </p:sp>
            <p:sp>
              <p:nvSpPr>
                <p:cNvPr id="1718" name="TextBox 1717">
                  <a:extLst>
                    <a:ext uri="{FF2B5EF4-FFF2-40B4-BE49-F238E27FC236}">
                      <a16:creationId xmlns:a16="http://schemas.microsoft.com/office/drawing/2014/main" id="{5F57CA73-CE48-3B01-DD49-A43FB5A118FB}"/>
                    </a:ext>
                  </a:extLst>
                </p:cNvPr>
                <p:cNvSpPr txBox="1"/>
                <p:nvPr/>
              </p:nvSpPr>
              <p:spPr>
                <a:xfrm>
                  <a:off x="6770191" y="5883721"/>
                  <a:ext cx="145526" cy="1294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−35</a:t>
                  </a:r>
                </a:p>
              </p:txBody>
            </p:sp>
          </p:grpSp>
          <p:grpSp>
            <p:nvGrpSpPr>
              <p:cNvPr id="1647" name="Group 1646">
                <a:extLst>
                  <a:ext uri="{FF2B5EF4-FFF2-40B4-BE49-F238E27FC236}">
                    <a16:creationId xmlns:a16="http://schemas.microsoft.com/office/drawing/2014/main" id="{D1A3F841-CBC8-A479-AEA7-0B4DBD1B1E09}"/>
                  </a:ext>
                </a:extLst>
              </p:cNvPr>
              <p:cNvGrpSpPr/>
              <p:nvPr/>
            </p:nvGrpSpPr>
            <p:grpSpPr>
              <a:xfrm>
                <a:off x="7219967" y="6262715"/>
                <a:ext cx="4052082" cy="55984"/>
                <a:chOff x="7219967" y="6262715"/>
                <a:chExt cx="4052082" cy="55984"/>
              </a:xfrm>
            </p:grpSpPr>
            <p:cxnSp>
              <p:nvCxnSpPr>
                <p:cNvPr id="1675" name="Straight Connector 1674">
                  <a:extLst>
                    <a:ext uri="{FF2B5EF4-FFF2-40B4-BE49-F238E27FC236}">
                      <a16:creationId xmlns:a16="http://schemas.microsoft.com/office/drawing/2014/main" id="{DDF5E3C5-CFA0-4C2B-0F01-6CBC3C2772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19967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6" name="Straight Connector 1675">
                  <a:extLst>
                    <a:ext uri="{FF2B5EF4-FFF2-40B4-BE49-F238E27FC236}">
                      <a16:creationId xmlns:a16="http://schemas.microsoft.com/office/drawing/2014/main" id="{DECE7316-0605-2715-A094-ABBB93AEFF0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46011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7" name="Straight Connector 1676">
                  <a:extLst>
                    <a:ext uri="{FF2B5EF4-FFF2-40B4-BE49-F238E27FC236}">
                      <a16:creationId xmlns:a16="http://schemas.microsoft.com/office/drawing/2014/main" id="{84CE9A4A-39BA-4BFF-323A-BBE29A2CD3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752522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8" name="Straight Connector 1677">
                  <a:extLst>
                    <a:ext uri="{FF2B5EF4-FFF2-40B4-BE49-F238E27FC236}">
                      <a16:creationId xmlns:a16="http://schemas.microsoft.com/office/drawing/2014/main" id="{0A85A430-0DF8-3AB0-EEB4-825AC36B5E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765544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9" name="Straight Connector 1678">
                  <a:extLst>
                    <a:ext uri="{FF2B5EF4-FFF2-40B4-BE49-F238E27FC236}">
                      <a16:creationId xmlns:a16="http://schemas.microsoft.com/office/drawing/2014/main" id="{EB3B6F36-4A89-EA5E-793F-5D6700AE17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26478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0" name="Straight Connector 1679">
                  <a:extLst>
                    <a:ext uri="{FF2B5EF4-FFF2-40B4-BE49-F238E27FC236}">
                      <a16:creationId xmlns:a16="http://schemas.microsoft.com/office/drawing/2014/main" id="{A4AD3387-5813-7018-23B0-FB3F977620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64152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1" name="Straight Connector 1680">
                  <a:extLst>
                    <a:ext uri="{FF2B5EF4-FFF2-40B4-BE49-F238E27FC236}">
                      <a16:creationId xmlns:a16="http://schemas.microsoft.com/office/drawing/2014/main" id="{4BD5B146-B37F-82C2-F98F-D6C79B2E04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9500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2" name="Straight Connector 1681">
                  <a:extLst>
                    <a:ext uri="{FF2B5EF4-FFF2-40B4-BE49-F238E27FC236}">
                      <a16:creationId xmlns:a16="http://schemas.microsoft.com/office/drawing/2014/main" id="{F9428C89-5130-01EB-0DAC-F9B5FC5D70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259033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3" name="Straight Connector 1682">
                  <a:extLst>
                    <a:ext uri="{FF2B5EF4-FFF2-40B4-BE49-F238E27FC236}">
                      <a16:creationId xmlns:a16="http://schemas.microsoft.com/office/drawing/2014/main" id="{E253CC87-8D6D-585A-C661-8B42594AC8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272049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4" name="Straight Connector 1683">
                  <a:extLst>
                    <a:ext uri="{FF2B5EF4-FFF2-40B4-BE49-F238E27FC236}">
                      <a16:creationId xmlns:a16="http://schemas.microsoft.com/office/drawing/2014/main" id="{00E9F8B0-A2E2-F8CA-5ABC-4A8577A2D1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95315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5" name="Straight Connector 1684">
                  <a:extLst>
                    <a:ext uri="{FF2B5EF4-FFF2-40B4-BE49-F238E27FC236}">
                      <a16:creationId xmlns:a16="http://schemas.microsoft.com/office/drawing/2014/main" id="{F34960BB-E48E-F840-B517-932F2BD790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32989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6" name="Straight Connector 1685">
                  <a:extLst>
                    <a:ext uri="{FF2B5EF4-FFF2-40B4-BE49-F238E27FC236}">
                      <a16:creationId xmlns:a16="http://schemas.microsoft.com/office/drawing/2014/main" id="{A689DEF9-C910-90F9-1B0A-BE092514AF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401826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7" name="Straight Connector 1686">
                  <a:extLst>
                    <a:ext uri="{FF2B5EF4-FFF2-40B4-BE49-F238E27FC236}">
                      <a16:creationId xmlns:a16="http://schemas.microsoft.com/office/drawing/2014/main" id="{928AF1F1-7A57-CFCF-3AA1-AFA683EECF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70663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8" name="Straight Connector 1687">
                  <a:extLst>
                    <a:ext uri="{FF2B5EF4-FFF2-40B4-BE49-F238E27FC236}">
                      <a16:creationId xmlns:a16="http://schemas.microsoft.com/office/drawing/2014/main" id="{45912C1D-9130-D20F-128A-0E98D98E53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57641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9" name="Straight Connector 1688">
                  <a:extLst>
                    <a:ext uri="{FF2B5EF4-FFF2-40B4-BE49-F238E27FC236}">
                      <a16:creationId xmlns:a16="http://schemas.microsoft.com/office/drawing/2014/main" id="{D88BACF9-EE26-0629-1E58-6B8F1A68BB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08337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0" name="Straight Connector 1689">
                  <a:extLst>
                    <a:ext uri="{FF2B5EF4-FFF2-40B4-BE49-F238E27FC236}">
                      <a16:creationId xmlns:a16="http://schemas.microsoft.com/office/drawing/2014/main" id="{FBF8E6F7-FAEC-C4D9-90E9-0D8D5804AB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077174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1" name="Straight Connector 1690">
                  <a:extLst>
                    <a:ext uri="{FF2B5EF4-FFF2-40B4-BE49-F238E27FC236}">
                      <a16:creationId xmlns:a16="http://schemas.microsoft.com/office/drawing/2014/main" id="{0517445D-1473-ACDC-00F2-4D1974DD27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14848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2" name="Straight Connector 1691">
                  <a:extLst>
                    <a:ext uri="{FF2B5EF4-FFF2-40B4-BE49-F238E27FC236}">
                      <a16:creationId xmlns:a16="http://schemas.microsoft.com/office/drawing/2014/main" id="{D3156E1C-69C2-AF31-1F0D-EA91AA5C21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83685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3" name="Straight Connector 1692">
                  <a:extLst>
                    <a:ext uri="{FF2B5EF4-FFF2-40B4-BE49-F238E27FC236}">
                      <a16:creationId xmlns:a16="http://schemas.microsoft.com/office/drawing/2014/main" id="{5393F59D-450D-22E1-2C4A-5046C7ECDE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21359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4" name="Straight Connector 1693">
                  <a:extLst>
                    <a:ext uri="{FF2B5EF4-FFF2-40B4-BE49-F238E27FC236}">
                      <a16:creationId xmlns:a16="http://schemas.microsoft.com/office/drawing/2014/main" id="{88B342D9-0CC5-2F66-8E59-3AEA25D64D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90196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5" name="Straight Connector 1694">
                  <a:extLst>
                    <a:ext uri="{FF2B5EF4-FFF2-40B4-BE49-F238E27FC236}">
                      <a16:creationId xmlns:a16="http://schemas.microsoft.com/office/drawing/2014/main" id="{D8923851-24DA-3CCF-8616-2C7DEBAC5E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27870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6" name="Straight Connector 1695">
                  <a:extLst>
                    <a:ext uri="{FF2B5EF4-FFF2-40B4-BE49-F238E27FC236}">
                      <a16:creationId xmlns:a16="http://schemas.microsoft.com/office/drawing/2014/main" id="{E3D7DC54-7D8C-B2B6-48A9-78DCCF165D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96707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7" name="Straight Connector 1696">
                  <a:extLst>
                    <a:ext uri="{FF2B5EF4-FFF2-40B4-BE49-F238E27FC236}">
                      <a16:creationId xmlns:a16="http://schemas.microsoft.com/office/drawing/2014/main" id="{FF3198E8-A677-4480-6E2B-24C52C8B54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934381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8" name="Straight Connector 1697">
                  <a:extLst>
                    <a:ext uri="{FF2B5EF4-FFF2-40B4-BE49-F238E27FC236}">
                      <a16:creationId xmlns:a16="http://schemas.microsoft.com/office/drawing/2014/main" id="{1C1521FD-63E3-EF54-8115-11618596E0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03218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9" name="Straight Connector 1698">
                  <a:extLst>
                    <a:ext uri="{FF2B5EF4-FFF2-40B4-BE49-F238E27FC236}">
                      <a16:creationId xmlns:a16="http://schemas.microsoft.com/office/drawing/2014/main" id="{D0CD62A4-4121-032E-A3A6-3F8B425229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88804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48" name="Group 1647">
                <a:extLst>
                  <a:ext uri="{FF2B5EF4-FFF2-40B4-BE49-F238E27FC236}">
                    <a16:creationId xmlns:a16="http://schemas.microsoft.com/office/drawing/2014/main" id="{E1C6869F-0A89-4836-4B05-816A2771224C}"/>
                  </a:ext>
                </a:extLst>
              </p:cNvPr>
              <p:cNvGrpSpPr/>
              <p:nvPr/>
            </p:nvGrpSpPr>
            <p:grpSpPr>
              <a:xfrm>
                <a:off x="7128095" y="6346670"/>
                <a:ext cx="4236463" cy="116522"/>
                <a:chOff x="7128095" y="6346670"/>
                <a:chExt cx="4236463" cy="116522"/>
              </a:xfrm>
            </p:grpSpPr>
            <p:sp>
              <p:nvSpPr>
                <p:cNvPr id="1650" name="TextBox 1649">
                  <a:extLst>
                    <a:ext uri="{FF2B5EF4-FFF2-40B4-BE49-F238E27FC236}">
                      <a16:creationId xmlns:a16="http://schemas.microsoft.com/office/drawing/2014/main" id="{3CDCDC39-8F29-556F-DBEA-AE825EECB2A7}"/>
                    </a:ext>
                  </a:extLst>
                </p:cNvPr>
                <p:cNvSpPr txBox="1"/>
                <p:nvPr/>
              </p:nvSpPr>
              <p:spPr>
                <a:xfrm>
                  <a:off x="7128095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−63</a:t>
                  </a:r>
                </a:p>
              </p:txBody>
            </p:sp>
            <p:sp>
              <p:nvSpPr>
                <p:cNvPr id="1651" name="TextBox 1650">
                  <a:extLst>
                    <a:ext uri="{FF2B5EF4-FFF2-40B4-BE49-F238E27FC236}">
                      <a16:creationId xmlns:a16="http://schemas.microsoft.com/office/drawing/2014/main" id="{DA8EE962-7BCA-35B3-AF91-1E32E8EF4F2D}"/>
                    </a:ext>
                  </a:extLst>
                </p:cNvPr>
                <p:cNvSpPr txBox="1"/>
                <p:nvPr/>
              </p:nvSpPr>
              <p:spPr>
                <a:xfrm>
                  <a:off x="7296994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−55</a:t>
                  </a:r>
                </a:p>
              </p:txBody>
            </p:sp>
            <p:sp>
              <p:nvSpPr>
                <p:cNvPr id="1652" name="TextBox 1651">
                  <a:extLst>
                    <a:ext uri="{FF2B5EF4-FFF2-40B4-BE49-F238E27FC236}">
                      <a16:creationId xmlns:a16="http://schemas.microsoft.com/office/drawing/2014/main" id="{89DA5E60-7BAF-270E-796A-0C6CF900BAB3}"/>
                    </a:ext>
                  </a:extLst>
                </p:cNvPr>
                <p:cNvSpPr txBox="1"/>
                <p:nvPr/>
              </p:nvSpPr>
              <p:spPr>
                <a:xfrm>
                  <a:off x="7465893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−47</a:t>
                  </a:r>
                </a:p>
              </p:txBody>
            </p:sp>
            <p:sp>
              <p:nvSpPr>
                <p:cNvPr id="1653" name="TextBox 1652">
                  <a:extLst>
                    <a:ext uri="{FF2B5EF4-FFF2-40B4-BE49-F238E27FC236}">
                      <a16:creationId xmlns:a16="http://schemas.microsoft.com/office/drawing/2014/main" id="{65FDB121-437B-B6FE-EAC9-9ECE8E81082F}"/>
                    </a:ext>
                  </a:extLst>
                </p:cNvPr>
                <p:cNvSpPr txBox="1"/>
                <p:nvPr/>
              </p:nvSpPr>
              <p:spPr>
                <a:xfrm>
                  <a:off x="7803691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−31</a:t>
                  </a:r>
                </a:p>
              </p:txBody>
            </p:sp>
            <p:sp>
              <p:nvSpPr>
                <p:cNvPr id="1654" name="TextBox 1653">
                  <a:extLst>
                    <a:ext uri="{FF2B5EF4-FFF2-40B4-BE49-F238E27FC236}">
                      <a16:creationId xmlns:a16="http://schemas.microsoft.com/office/drawing/2014/main" id="{C3B2192D-30CF-BE54-9EFF-20FFB90B57F0}"/>
                    </a:ext>
                  </a:extLst>
                </p:cNvPr>
                <p:cNvSpPr txBox="1"/>
                <p:nvPr/>
              </p:nvSpPr>
              <p:spPr>
                <a:xfrm>
                  <a:off x="7972590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−23</a:t>
                  </a:r>
                </a:p>
              </p:txBody>
            </p:sp>
            <p:sp>
              <p:nvSpPr>
                <p:cNvPr id="1655" name="TextBox 1654">
                  <a:extLst>
                    <a:ext uri="{FF2B5EF4-FFF2-40B4-BE49-F238E27FC236}">
                      <a16:creationId xmlns:a16="http://schemas.microsoft.com/office/drawing/2014/main" id="{E7DB3CCB-70E9-E900-55D0-BEF21758FB9A}"/>
                    </a:ext>
                  </a:extLst>
                </p:cNvPr>
                <p:cNvSpPr txBox="1"/>
                <p:nvPr/>
              </p:nvSpPr>
              <p:spPr>
                <a:xfrm>
                  <a:off x="8141489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−15</a:t>
                  </a:r>
                </a:p>
              </p:txBody>
            </p:sp>
            <p:sp>
              <p:nvSpPr>
                <p:cNvPr id="1656" name="TextBox 1655">
                  <a:extLst>
                    <a:ext uri="{FF2B5EF4-FFF2-40B4-BE49-F238E27FC236}">
                      <a16:creationId xmlns:a16="http://schemas.microsoft.com/office/drawing/2014/main" id="{C4D64B7F-AC77-F459-DA7A-627FA42058D9}"/>
                    </a:ext>
                  </a:extLst>
                </p:cNvPr>
                <p:cNvSpPr txBox="1"/>
                <p:nvPr/>
              </p:nvSpPr>
              <p:spPr>
                <a:xfrm>
                  <a:off x="8310388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−7</a:t>
                  </a:r>
                </a:p>
              </p:txBody>
            </p:sp>
            <p:sp>
              <p:nvSpPr>
                <p:cNvPr id="1657" name="TextBox 1656">
                  <a:extLst>
                    <a:ext uri="{FF2B5EF4-FFF2-40B4-BE49-F238E27FC236}">
                      <a16:creationId xmlns:a16="http://schemas.microsoft.com/office/drawing/2014/main" id="{F861A8B3-2F1A-4330-67E5-7AC329C911DB}"/>
                    </a:ext>
                  </a:extLst>
                </p:cNvPr>
                <p:cNvSpPr txBox="1"/>
                <p:nvPr/>
              </p:nvSpPr>
              <p:spPr>
                <a:xfrm>
                  <a:off x="8479287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</a:t>
                  </a:r>
                </a:p>
              </p:txBody>
            </p:sp>
            <p:sp>
              <p:nvSpPr>
                <p:cNvPr id="1658" name="TextBox 1657">
                  <a:extLst>
                    <a:ext uri="{FF2B5EF4-FFF2-40B4-BE49-F238E27FC236}">
                      <a16:creationId xmlns:a16="http://schemas.microsoft.com/office/drawing/2014/main" id="{3E5ED7FF-B8B9-E355-E8A4-95BD2E97C330}"/>
                    </a:ext>
                  </a:extLst>
                </p:cNvPr>
                <p:cNvSpPr txBox="1"/>
                <p:nvPr/>
              </p:nvSpPr>
              <p:spPr>
                <a:xfrm>
                  <a:off x="8648185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9</a:t>
                  </a:r>
                </a:p>
              </p:txBody>
            </p:sp>
            <p:sp>
              <p:nvSpPr>
                <p:cNvPr id="1659" name="TextBox 1658">
                  <a:extLst>
                    <a:ext uri="{FF2B5EF4-FFF2-40B4-BE49-F238E27FC236}">
                      <a16:creationId xmlns:a16="http://schemas.microsoft.com/office/drawing/2014/main" id="{5DA7DDAA-21E3-CC13-A129-E4041367BDBD}"/>
                    </a:ext>
                  </a:extLst>
                </p:cNvPr>
                <p:cNvSpPr txBox="1"/>
                <p:nvPr/>
              </p:nvSpPr>
              <p:spPr>
                <a:xfrm>
                  <a:off x="8817085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17</a:t>
                  </a:r>
                </a:p>
              </p:txBody>
            </p:sp>
            <p:sp>
              <p:nvSpPr>
                <p:cNvPr id="1660" name="TextBox 1659">
                  <a:extLst>
                    <a:ext uri="{FF2B5EF4-FFF2-40B4-BE49-F238E27FC236}">
                      <a16:creationId xmlns:a16="http://schemas.microsoft.com/office/drawing/2014/main" id="{9420D670-0FBC-167E-2A50-854A833DB564}"/>
                    </a:ext>
                  </a:extLst>
                </p:cNvPr>
                <p:cNvSpPr txBox="1"/>
                <p:nvPr/>
              </p:nvSpPr>
              <p:spPr>
                <a:xfrm>
                  <a:off x="8985984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25</a:t>
                  </a:r>
                </a:p>
              </p:txBody>
            </p:sp>
            <p:sp>
              <p:nvSpPr>
                <p:cNvPr id="1661" name="TextBox 1660">
                  <a:extLst>
                    <a:ext uri="{FF2B5EF4-FFF2-40B4-BE49-F238E27FC236}">
                      <a16:creationId xmlns:a16="http://schemas.microsoft.com/office/drawing/2014/main" id="{9B7CA414-F38B-5991-A201-921A0FE394F9}"/>
                    </a:ext>
                  </a:extLst>
                </p:cNvPr>
                <p:cNvSpPr txBox="1"/>
                <p:nvPr/>
              </p:nvSpPr>
              <p:spPr>
                <a:xfrm>
                  <a:off x="9154883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33</a:t>
                  </a:r>
                </a:p>
              </p:txBody>
            </p:sp>
            <p:sp>
              <p:nvSpPr>
                <p:cNvPr id="1662" name="TextBox 1661">
                  <a:extLst>
                    <a:ext uri="{FF2B5EF4-FFF2-40B4-BE49-F238E27FC236}">
                      <a16:creationId xmlns:a16="http://schemas.microsoft.com/office/drawing/2014/main" id="{6F7503C7-3ADC-8540-0157-BE3FEF9F4059}"/>
                    </a:ext>
                  </a:extLst>
                </p:cNvPr>
                <p:cNvSpPr txBox="1"/>
                <p:nvPr/>
              </p:nvSpPr>
              <p:spPr>
                <a:xfrm>
                  <a:off x="9323782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41</a:t>
                  </a:r>
                </a:p>
              </p:txBody>
            </p:sp>
            <p:sp>
              <p:nvSpPr>
                <p:cNvPr id="1663" name="TextBox 1662">
                  <a:extLst>
                    <a:ext uri="{FF2B5EF4-FFF2-40B4-BE49-F238E27FC236}">
                      <a16:creationId xmlns:a16="http://schemas.microsoft.com/office/drawing/2014/main" id="{FA46C74F-0981-7397-D4E6-E782DB0F2792}"/>
                    </a:ext>
                  </a:extLst>
                </p:cNvPr>
                <p:cNvSpPr txBox="1"/>
                <p:nvPr/>
              </p:nvSpPr>
              <p:spPr>
                <a:xfrm>
                  <a:off x="9492681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49</a:t>
                  </a:r>
                </a:p>
              </p:txBody>
            </p:sp>
            <p:sp>
              <p:nvSpPr>
                <p:cNvPr id="1664" name="TextBox 1663">
                  <a:extLst>
                    <a:ext uri="{FF2B5EF4-FFF2-40B4-BE49-F238E27FC236}">
                      <a16:creationId xmlns:a16="http://schemas.microsoft.com/office/drawing/2014/main" id="{33CEE2A0-9E14-B417-E5CA-46B08B2252CD}"/>
                    </a:ext>
                  </a:extLst>
                </p:cNvPr>
                <p:cNvSpPr txBox="1"/>
                <p:nvPr/>
              </p:nvSpPr>
              <p:spPr>
                <a:xfrm>
                  <a:off x="9661579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57</a:t>
                  </a:r>
                </a:p>
              </p:txBody>
            </p:sp>
            <p:sp>
              <p:nvSpPr>
                <p:cNvPr id="1665" name="TextBox 1664">
                  <a:extLst>
                    <a:ext uri="{FF2B5EF4-FFF2-40B4-BE49-F238E27FC236}">
                      <a16:creationId xmlns:a16="http://schemas.microsoft.com/office/drawing/2014/main" id="{A8681307-C9B2-5C45-CD6C-357820898E9A}"/>
                    </a:ext>
                  </a:extLst>
                </p:cNvPr>
                <p:cNvSpPr txBox="1"/>
                <p:nvPr/>
              </p:nvSpPr>
              <p:spPr>
                <a:xfrm>
                  <a:off x="9830479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65</a:t>
                  </a:r>
                </a:p>
              </p:txBody>
            </p:sp>
            <p:sp>
              <p:nvSpPr>
                <p:cNvPr id="1666" name="TextBox 1665">
                  <a:extLst>
                    <a:ext uri="{FF2B5EF4-FFF2-40B4-BE49-F238E27FC236}">
                      <a16:creationId xmlns:a16="http://schemas.microsoft.com/office/drawing/2014/main" id="{93AC5957-00C6-624F-9349-EBA63400D2E9}"/>
                    </a:ext>
                  </a:extLst>
                </p:cNvPr>
                <p:cNvSpPr txBox="1"/>
                <p:nvPr/>
              </p:nvSpPr>
              <p:spPr>
                <a:xfrm>
                  <a:off x="9999378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73</a:t>
                  </a:r>
                </a:p>
              </p:txBody>
            </p:sp>
            <p:sp>
              <p:nvSpPr>
                <p:cNvPr id="1667" name="TextBox 1666">
                  <a:extLst>
                    <a:ext uri="{FF2B5EF4-FFF2-40B4-BE49-F238E27FC236}">
                      <a16:creationId xmlns:a16="http://schemas.microsoft.com/office/drawing/2014/main" id="{6126EAD4-2166-91D6-4C1C-46003A66AC60}"/>
                    </a:ext>
                  </a:extLst>
                </p:cNvPr>
                <p:cNvSpPr txBox="1"/>
                <p:nvPr/>
              </p:nvSpPr>
              <p:spPr>
                <a:xfrm>
                  <a:off x="10168277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81</a:t>
                  </a:r>
                </a:p>
              </p:txBody>
            </p:sp>
            <p:sp>
              <p:nvSpPr>
                <p:cNvPr id="1668" name="TextBox 1667">
                  <a:extLst>
                    <a:ext uri="{FF2B5EF4-FFF2-40B4-BE49-F238E27FC236}">
                      <a16:creationId xmlns:a16="http://schemas.microsoft.com/office/drawing/2014/main" id="{913E84AF-0746-CE77-5A24-2B187A72ED45}"/>
                    </a:ext>
                  </a:extLst>
                </p:cNvPr>
                <p:cNvSpPr txBox="1"/>
                <p:nvPr/>
              </p:nvSpPr>
              <p:spPr>
                <a:xfrm>
                  <a:off x="10337176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89</a:t>
                  </a:r>
                </a:p>
              </p:txBody>
            </p:sp>
            <p:sp>
              <p:nvSpPr>
                <p:cNvPr id="1669" name="TextBox 1668">
                  <a:extLst>
                    <a:ext uri="{FF2B5EF4-FFF2-40B4-BE49-F238E27FC236}">
                      <a16:creationId xmlns:a16="http://schemas.microsoft.com/office/drawing/2014/main" id="{EFBCDF8F-52B8-8E8B-A81A-566F78A25D19}"/>
                    </a:ext>
                  </a:extLst>
                </p:cNvPr>
                <p:cNvSpPr txBox="1"/>
                <p:nvPr/>
              </p:nvSpPr>
              <p:spPr>
                <a:xfrm>
                  <a:off x="10506075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97</a:t>
                  </a:r>
                </a:p>
              </p:txBody>
            </p:sp>
            <p:sp>
              <p:nvSpPr>
                <p:cNvPr id="1670" name="TextBox 1669">
                  <a:extLst>
                    <a:ext uri="{FF2B5EF4-FFF2-40B4-BE49-F238E27FC236}">
                      <a16:creationId xmlns:a16="http://schemas.microsoft.com/office/drawing/2014/main" id="{D9428D43-B8D8-0339-6895-7FF5BCF2C812}"/>
                    </a:ext>
                  </a:extLst>
                </p:cNvPr>
                <p:cNvSpPr txBox="1"/>
                <p:nvPr/>
              </p:nvSpPr>
              <p:spPr>
                <a:xfrm>
                  <a:off x="10674973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105</a:t>
                  </a:r>
                </a:p>
              </p:txBody>
            </p:sp>
            <p:sp>
              <p:nvSpPr>
                <p:cNvPr id="1671" name="TextBox 1670">
                  <a:extLst>
                    <a:ext uri="{FF2B5EF4-FFF2-40B4-BE49-F238E27FC236}">
                      <a16:creationId xmlns:a16="http://schemas.microsoft.com/office/drawing/2014/main" id="{F52F13AC-1B94-4D50-A566-74559F3CCFA8}"/>
                    </a:ext>
                  </a:extLst>
                </p:cNvPr>
                <p:cNvSpPr txBox="1"/>
                <p:nvPr/>
              </p:nvSpPr>
              <p:spPr>
                <a:xfrm>
                  <a:off x="10843873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113</a:t>
                  </a:r>
                </a:p>
              </p:txBody>
            </p:sp>
            <p:sp>
              <p:nvSpPr>
                <p:cNvPr id="1672" name="TextBox 1671">
                  <a:extLst>
                    <a:ext uri="{FF2B5EF4-FFF2-40B4-BE49-F238E27FC236}">
                      <a16:creationId xmlns:a16="http://schemas.microsoft.com/office/drawing/2014/main" id="{82E62037-2024-8C45-E449-9BD40A078A77}"/>
                    </a:ext>
                  </a:extLst>
                </p:cNvPr>
                <p:cNvSpPr txBox="1"/>
                <p:nvPr/>
              </p:nvSpPr>
              <p:spPr>
                <a:xfrm>
                  <a:off x="11012772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121</a:t>
                  </a:r>
                </a:p>
              </p:txBody>
            </p:sp>
            <p:sp>
              <p:nvSpPr>
                <p:cNvPr id="1673" name="TextBox 1672">
                  <a:extLst>
                    <a:ext uri="{FF2B5EF4-FFF2-40B4-BE49-F238E27FC236}">
                      <a16:creationId xmlns:a16="http://schemas.microsoft.com/office/drawing/2014/main" id="{298AC06A-3618-4F11-8081-4B7AC686CD80}"/>
                    </a:ext>
                  </a:extLst>
                </p:cNvPr>
                <p:cNvSpPr txBox="1"/>
                <p:nvPr/>
              </p:nvSpPr>
              <p:spPr>
                <a:xfrm>
                  <a:off x="11181678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129</a:t>
                  </a:r>
                </a:p>
              </p:txBody>
            </p:sp>
            <p:sp>
              <p:nvSpPr>
                <p:cNvPr id="1674" name="TextBox 1673">
                  <a:extLst>
                    <a:ext uri="{FF2B5EF4-FFF2-40B4-BE49-F238E27FC236}">
                      <a16:creationId xmlns:a16="http://schemas.microsoft.com/office/drawing/2014/main" id="{71EE4B04-28C9-EC97-142B-88D6455AF0DC}"/>
                    </a:ext>
                  </a:extLst>
                </p:cNvPr>
                <p:cNvSpPr txBox="1"/>
                <p:nvPr/>
              </p:nvSpPr>
              <p:spPr>
                <a:xfrm>
                  <a:off x="7634791" y="6346670"/>
                  <a:ext cx="182880" cy="1165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−39</a:t>
                  </a:r>
                </a:p>
              </p:txBody>
            </p:sp>
          </p:grpSp>
          <p:pic>
            <p:nvPicPr>
              <p:cNvPr id="1649" name="Graphic 1648">
                <a:extLst>
                  <a:ext uri="{FF2B5EF4-FFF2-40B4-BE49-F238E27FC236}">
                    <a16:creationId xmlns:a16="http://schemas.microsoft.com/office/drawing/2014/main" id="{46AA0BDA-67A9-BCFB-F8C2-AB88A32375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195878" y="4814203"/>
                <a:ext cx="4206240" cy="1283479"/>
              </a:xfrm>
              <a:prstGeom prst="rect">
                <a:avLst/>
              </a:prstGeom>
            </p:spPr>
          </p:pic>
        </p:grpSp>
      </p:grpSp>
      <p:grpSp>
        <p:nvGrpSpPr>
          <p:cNvPr id="3898" name="Group 3897">
            <a:extLst>
              <a:ext uri="{FF2B5EF4-FFF2-40B4-BE49-F238E27FC236}">
                <a16:creationId xmlns:a16="http://schemas.microsoft.com/office/drawing/2014/main" id="{DCC765AC-18CF-7B8C-4EA1-D8AE75F64497}"/>
              </a:ext>
            </a:extLst>
          </p:cNvPr>
          <p:cNvGrpSpPr>
            <a:grpSpLocks/>
          </p:cNvGrpSpPr>
          <p:nvPr/>
        </p:nvGrpSpPr>
        <p:grpSpPr>
          <a:xfrm>
            <a:off x="25677118" y="7969197"/>
            <a:ext cx="5388704" cy="2482109"/>
            <a:chOff x="53350970" y="7240710"/>
            <a:chExt cx="5771567" cy="2820844"/>
          </a:xfrm>
        </p:grpSpPr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97D5A6AF-4426-026F-32EA-3443FA7582ED}"/>
                </a:ext>
              </a:extLst>
            </p:cNvPr>
            <p:cNvGrpSpPr>
              <a:grpSpLocks/>
            </p:cNvGrpSpPr>
            <p:nvPr/>
          </p:nvGrpSpPr>
          <p:grpSpPr>
            <a:xfrm>
              <a:off x="54046193" y="7240710"/>
              <a:ext cx="5076344" cy="2535200"/>
              <a:chOff x="153122" y="1642546"/>
              <a:chExt cx="4399829" cy="2138466"/>
            </a:xfrm>
          </p:grpSpPr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B33C425F-9197-D4FF-985C-5135BC2736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184" y="1642546"/>
                <a:ext cx="0" cy="195603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A0ABEC2B-BFE0-B5E8-BE1C-0ACECAF8050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91183" y="3598576"/>
                <a:ext cx="4161768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5E1365F2-E383-BE2A-A8C5-3285210796EC}"/>
                  </a:ext>
                </a:extLst>
              </p:cNvPr>
              <p:cNvGrpSpPr/>
              <p:nvPr/>
            </p:nvGrpSpPr>
            <p:grpSpPr>
              <a:xfrm>
                <a:off x="345783" y="1747287"/>
                <a:ext cx="45401" cy="1755975"/>
                <a:chOff x="918026" y="1540898"/>
                <a:chExt cx="49876" cy="1929065"/>
              </a:xfrm>
            </p:grpSpPr>
            <p:cxnSp>
              <p:nvCxnSpPr>
                <p:cNvPr id="669" name="Straight Connector 668">
                  <a:extLst>
                    <a:ext uri="{FF2B5EF4-FFF2-40B4-BE49-F238E27FC236}">
                      <a16:creationId xmlns:a16="http://schemas.microsoft.com/office/drawing/2014/main" id="{F0DDE8B8-66FE-CFB0-F53C-2FB3EF8183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3469963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0" name="Straight Connector 669">
                  <a:extLst>
                    <a:ext uri="{FF2B5EF4-FFF2-40B4-BE49-F238E27FC236}">
                      <a16:creationId xmlns:a16="http://schemas.microsoft.com/office/drawing/2014/main" id="{F31B6CB8-6C9C-9847-EE3E-0E16292FC3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325561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1" name="Straight Connector 670">
                  <a:extLst>
                    <a:ext uri="{FF2B5EF4-FFF2-40B4-BE49-F238E27FC236}">
                      <a16:creationId xmlns:a16="http://schemas.microsoft.com/office/drawing/2014/main" id="{727C566C-B8EF-210D-EA53-8B841E2F01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304127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2" name="Straight Connector 671">
                  <a:extLst>
                    <a:ext uri="{FF2B5EF4-FFF2-40B4-BE49-F238E27FC236}">
                      <a16:creationId xmlns:a16="http://schemas.microsoft.com/office/drawing/2014/main" id="{CFA4F69F-50BD-9FEA-1E7F-DEA9A0EC0B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218391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3" name="Straight Connector 672">
                  <a:extLst>
                    <a:ext uri="{FF2B5EF4-FFF2-40B4-BE49-F238E27FC236}">
                      <a16:creationId xmlns:a16="http://schemas.microsoft.com/office/drawing/2014/main" id="{082C77D1-8FD5-ABC9-D868-4F5CF17379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154089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4" name="Straight Connector 673">
                  <a:extLst>
                    <a:ext uri="{FF2B5EF4-FFF2-40B4-BE49-F238E27FC236}">
                      <a16:creationId xmlns:a16="http://schemas.microsoft.com/office/drawing/2014/main" id="{CE36935E-98DA-39D8-3298-2456780764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293410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5" name="Straight Connector 674">
                  <a:extLst>
                    <a:ext uri="{FF2B5EF4-FFF2-40B4-BE49-F238E27FC236}">
                      <a16:creationId xmlns:a16="http://schemas.microsoft.com/office/drawing/2014/main" id="{B3FC3CFB-04F2-B5CC-44C5-7341FADC73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261259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6" name="Straight Connector 675">
                  <a:extLst>
                    <a:ext uri="{FF2B5EF4-FFF2-40B4-BE49-F238E27FC236}">
                      <a16:creationId xmlns:a16="http://schemas.microsoft.com/office/drawing/2014/main" id="{56E53D3C-04D2-986F-2ABE-C2E004D57D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250542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7" name="Straight Connector 676">
                  <a:extLst>
                    <a:ext uri="{FF2B5EF4-FFF2-40B4-BE49-F238E27FC236}">
                      <a16:creationId xmlns:a16="http://schemas.microsoft.com/office/drawing/2014/main" id="{31540806-F6C6-5D88-E2C3-F93D5A02F5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164806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8" name="Straight Connector 677">
                  <a:extLst>
                    <a:ext uri="{FF2B5EF4-FFF2-40B4-BE49-F238E27FC236}">
                      <a16:creationId xmlns:a16="http://schemas.microsoft.com/office/drawing/2014/main" id="{6E580C37-D12F-BEBB-C5FB-81217DA51E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196957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9" name="Straight Connector 678">
                  <a:extLst>
                    <a:ext uri="{FF2B5EF4-FFF2-40B4-BE49-F238E27FC236}">
                      <a16:creationId xmlns:a16="http://schemas.microsoft.com/office/drawing/2014/main" id="{542806DC-DB63-3ECA-BD46-10EBBC9904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175523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0" name="Straight Connector 679">
                  <a:extLst>
                    <a:ext uri="{FF2B5EF4-FFF2-40B4-BE49-F238E27FC236}">
                      <a16:creationId xmlns:a16="http://schemas.microsoft.com/office/drawing/2014/main" id="{8BE1B031-049F-F5A1-6DC8-AB42841F44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186240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1" name="Straight Connector 680">
                  <a:extLst>
                    <a:ext uri="{FF2B5EF4-FFF2-40B4-BE49-F238E27FC236}">
                      <a16:creationId xmlns:a16="http://schemas.microsoft.com/office/drawing/2014/main" id="{BC43491E-95DE-A39E-4C9C-CACB0FCD1F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207674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2" name="Straight Connector 681">
                  <a:extLst>
                    <a:ext uri="{FF2B5EF4-FFF2-40B4-BE49-F238E27FC236}">
                      <a16:creationId xmlns:a16="http://schemas.microsoft.com/office/drawing/2014/main" id="{7D2E0D6D-F636-193C-6AC5-2D51F5123E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229108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3" name="Straight Connector 682">
                  <a:extLst>
                    <a:ext uri="{FF2B5EF4-FFF2-40B4-BE49-F238E27FC236}">
                      <a16:creationId xmlns:a16="http://schemas.microsoft.com/office/drawing/2014/main" id="{7B07DFAB-2C6D-EC94-4C3B-DEFEECE11C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239825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4" name="Straight Connector 683">
                  <a:extLst>
                    <a:ext uri="{FF2B5EF4-FFF2-40B4-BE49-F238E27FC236}">
                      <a16:creationId xmlns:a16="http://schemas.microsoft.com/office/drawing/2014/main" id="{A67CDBDF-1732-32B3-CC11-FDC344ACE1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271976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5" name="Straight Connector 684">
                  <a:extLst>
                    <a:ext uri="{FF2B5EF4-FFF2-40B4-BE49-F238E27FC236}">
                      <a16:creationId xmlns:a16="http://schemas.microsoft.com/office/drawing/2014/main" id="{204DFD61-7AFE-FC14-F259-4CC4D529D7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282693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6" name="Straight Connector 685">
                  <a:extLst>
                    <a:ext uri="{FF2B5EF4-FFF2-40B4-BE49-F238E27FC236}">
                      <a16:creationId xmlns:a16="http://schemas.microsoft.com/office/drawing/2014/main" id="{3CA09876-1E04-F4AE-203F-DD64DC616A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314844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7" name="Straight Connector 686">
                  <a:extLst>
                    <a:ext uri="{FF2B5EF4-FFF2-40B4-BE49-F238E27FC236}">
                      <a16:creationId xmlns:a16="http://schemas.microsoft.com/office/drawing/2014/main" id="{C40DFA74-15CB-A24E-B3D7-C7896F0BBC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8026" y="336278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E6A8EB12-CB6B-6372-D829-A9432A7EF3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91183" y="1642546"/>
                <a:ext cx="4161768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183D8F75-EB96-34F5-BC11-5258C2364F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52951" y="1642546"/>
                <a:ext cx="0" cy="195603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9" name="Group 208">
                <a:extLst>
                  <a:ext uri="{FF2B5EF4-FFF2-40B4-BE49-F238E27FC236}">
                    <a16:creationId xmlns:a16="http://schemas.microsoft.com/office/drawing/2014/main" id="{13536102-A03C-ABB7-ABFD-082A7E5C3902}"/>
                  </a:ext>
                </a:extLst>
              </p:cNvPr>
              <p:cNvGrpSpPr/>
              <p:nvPr/>
            </p:nvGrpSpPr>
            <p:grpSpPr>
              <a:xfrm>
                <a:off x="153122" y="1690540"/>
                <a:ext cx="176193" cy="1876197"/>
                <a:chOff x="706370" y="1478557"/>
                <a:chExt cx="193559" cy="2061135"/>
              </a:xfrm>
            </p:grpSpPr>
            <p:sp>
              <p:nvSpPr>
                <p:cNvPr id="650" name="TextBox 649">
                  <a:extLst>
                    <a:ext uri="{FF2B5EF4-FFF2-40B4-BE49-F238E27FC236}">
                      <a16:creationId xmlns:a16="http://schemas.microsoft.com/office/drawing/2014/main" id="{933778B0-7639-DC0B-A31A-C1847925938E}"/>
                    </a:ext>
                  </a:extLst>
                </p:cNvPr>
                <p:cNvSpPr txBox="1"/>
                <p:nvPr/>
              </p:nvSpPr>
              <p:spPr>
                <a:xfrm>
                  <a:off x="754759" y="1478557"/>
                  <a:ext cx="145168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113</a:t>
                  </a:r>
                </a:p>
              </p:txBody>
            </p:sp>
            <p:sp>
              <p:nvSpPr>
                <p:cNvPr id="651" name="TextBox 650">
                  <a:extLst>
                    <a:ext uri="{FF2B5EF4-FFF2-40B4-BE49-F238E27FC236}">
                      <a16:creationId xmlns:a16="http://schemas.microsoft.com/office/drawing/2014/main" id="{AA9F614E-8C25-FD5C-E3BB-3ABFF5B861EE}"/>
                    </a:ext>
                  </a:extLst>
                </p:cNvPr>
                <p:cNvSpPr txBox="1"/>
                <p:nvPr/>
              </p:nvSpPr>
              <p:spPr>
                <a:xfrm>
                  <a:off x="754759" y="1585879"/>
                  <a:ext cx="145168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101</a:t>
                  </a:r>
                </a:p>
              </p:txBody>
            </p:sp>
            <p:sp>
              <p:nvSpPr>
                <p:cNvPr id="652" name="TextBox 651">
                  <a:extLst>
                    <a:ext uri="{FF2B5EF4-FFF2-40B4-BE49-F238E27FC236}">
                      <a16:creationId xmlns:a16="http://schemas.microsoft.com/office/drawing/2014/main" id="{8AD70D5B-FBCA-FCC8-2105-459AA4E4B3AD}"/>
                    </a:ext>
                  </a:extLst>
                </p:cNvPr>
                <p:cNvSpPr txBox="1"/>
                <p:nvPr/>
              </p:nvSpPr>
              <p:spPr>
                <a:xfrm>
                  <a:off x="803150" y="2337150"/>
                  <a:ext cx="96779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17</a:t>
                  </a:r>
                </a:p>
              </p:txBody>
            </p:sp>
            <p:sp>
              <p:nvSpPr>
                <p:cNvPr id="653" name="TextBox 652">
                  <a:extLst>
                    <a:ext uri="{FF2B5EF4-FFF2-40B4-BE49-F238E27FC236}">
                      <a16:creationId xmlns:a16="http://schemas.microsoft.com/office/drawing/2014/main" id="{F7566CA5-1B73-B142-FCB4-81ED13A6B498}"/>
                    </a:ext>
                  </a:extLst>
                </p:cNvPr>
                <p:cNvSpPr txBox="1"/>
                <p:nvPr/>
              </p:nvSpPr>
              <p:spPr>
                <a:xfrm>
                  <a:off x="803148" y="2551798"/>
                  <a:ext cx="96779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−7</a:t>
                  </a:r>
                </a:p>
              </p:txBody>
            </p:sp>
            <p:sp>
              <p:nvSpPr>
                <p:cNvPr id="654" name="TextBox 653">
                  <a:extLst>
                    <a:ext uri="{FF2B5EF4-FFF2-40B4-BE49-F238E27FC236}">
                      <a16:creationId xmlns:a16="http://schemas.microsoft.com/office/drawing/2014/main" id="{FE3475C9-CF5D-DBD7-3FF7-CDC9DFB7B225}"/>
                    </a:ext>
                  </a:extLst>
                </p:cNvPr>
                <p:cNvSpPr txBox="1"/>
                <p:nvPr/>
              </p:nvSpPr>
              <p:spPr>
                <a:xfrm>
                  <a:off x="754759" y="2981090"/>
                  <a:ext cx="145168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−55</a:t>
                  </a:r>
                </a:p>
              </p:txBody>
            </p:sp>
            <p:sp>
              <p:nvSpPr>
                <p:cNvPr id="655" name="TextBox 654">
                  <a:extLst>
                    <a:ext uri="{FF2B5EF4-FFF2-40B4-BE49-F238E27FC236}">
                      <a16:creationId xmlns:a16="http://schemas.microsoft.com/office/drawing/2014/main" id="{EBDD6118-BF51-4CEA-FD51-9200736FDE7B}"/>
                    </a:ext>
                  </a:extLst>
                </p:cNvPr>
                <p:cNvSpPr txBox="1"/>
                <p:nvPr/>
              </p:nvSpPr>
              <p:spPr>
                <a:xfrm>
                  <a:off x="706370" y="3410379"/>
                  <a:ext cx="193557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−103</a:t>
                  </a:r>
                </a:p>
              </p:txBody>
            </p:sp>
            <p:sp>
              <p:nvSpPr>
                <p:cNvPr id="656" name="TextBox 655">
                  <a:extLst>
                    <a:ext uri="{FF2B5EF4-FFF2-40B4-BE49-F238E27FC236}">
                      <a16:creationId xmlns:a16="http://schemas.microsoft.com/office/drawing/2014/main" id="{F660C175-0815-D8AF-DD79-84B19B2C1810}"/>
                    </a:ext>
                  </a:extLst>
                </p:cNvPr>
                <p:cNvSpPr txBox="1"/>
                <p:nvPr/>
              </p:nvSpPr>
              <p:spPr>
                <a:xfrm>
                  <a:off x="803148" y="1800527"/>
                  <a:ext cx="96779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77</a:t>
                  </a:r>
                </a:p>
              </p:txBody>
            </p:sp>
            <p:sp>
              <p:nvSpPr>
                <p:cNvPr id="657" name="TextBox 656">
                  <a:extLst>
                    <a:ext uri="{FF2B5EF4-FFF2-40B4-BE49-F238E27FC236}">
                      <a16:creationId xmlns:a16="http://schemas.microsoft.com/office/drawing/2014/main" id="{08D90ABE-C3B0-B432-574E-8FA67731B441}"/>
                    </a:ext>
                  </a:extLst>
                </p:cNvPr>
                <p:cNvSpPr txBox="1"/>
                <p:nvPr/>
              </p:nvSpPr>
              <p:spPr>
                <a:xfrm>
                  <a:off x="803148" y="2122499"/>
                  <a:ext cx="96779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41</a:t>
                  </a:r>
                </a:p>
              </p:txBody>
            </p:sp>
            <p:sp>
              <p:nvSpPr>
                <p:cNvPr id="658" name="TextBox 657">
                  <a:extLst>
                    <a:ext uri="{FF2B5EF4-FFF2-40B4-BE49-F238E27FC236}">
                      <a16:creationId xmlns:a16="http://schemas.microsoft.com/office/drawing/2014/main" id="{A13D9C41-6366-4849-4FEB-6F619D885348}"/>
                    </a:ext>
                  </a:extLst>
                </p:cNvPr>
                <p:cNvSpPr txBox="1"/>
                <p:nvPr/>
              </p:nvSpPr>
              <p:spPr>
                <a:xfrm>
                  <a:off x="754759" y="2766444"/>
                  <a:ext cx="145168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−31</a:t>
                  </a:r>
                </a:p>
              </p:txBody>
            </p:sp>
            <p:sp>
              <p:nvSpPr>
                <p:cNvPr id="659" name="TextBox 658">
                  <a:extLst>
                    <a:ext uri="{FF2B5EF4-FFF2-40B4-BE49-F238E27FC236}">
                      <a16:creationId xmlns:a16="http://schemas.microsoft.com/office/drawing/2014/main" id="{9E4E9705-8B2E-3E5E-D9DE-AD5A983EAEE8}"/>
                    </a:ext>
                  </a:extLst>
                </p:cNvPr>
                <p:cNvSpPr txBox="1"/>
                <p:nvPr/>
              </p:nvSpPr>
              <p:spPr>
                <a:xfrm>
                  <a:off x="754759" y="3195741"/>
                  <a:ext cx="145168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−79</a:t>
                  </a:r>
                </a:p>
              </p:txBody>
            </p:sp>
            <p:sp>
              <p:nvSpPr>
                <p:cNvPr id="660" name="TextBox 659">
                  <a:extLst>
                    <a:ext uri="{FF2B5EF4-FFF2-40B4-BE49-F238E27FC236}">
                      <a16:creationId xmlns:a16="http://schemas.microsoft.com/office/drawing/2014/main" id="{8A1327AA-A33F-7706-6034-715A679616D7}"/>
                    </a:ext>
                  </a:extLst>
                </p:cNvPr>
                <p:cNvSpPr txBox="1"/>
                <p:nvPr/>
              </p:nvSpPr>
              <p:spPr>
                <a:xfrm>
                  <a:off x="803148" y="1693203"/>
                  <a:ext cx="96779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89</a:t>
                  </a:r>
                </a:p>
              </p:txBody>
            </p:sp>
            <p:sp>
              <p:nvSpPr>
                <p:cNvPr id="661" name="TextBox 660">
                  <a:extLst>
                    <a:ext uri="{FF2B5EF4-FFF2-40B4-BE49-F238E27FC236}">
                      <a16:creationId xmlns:a16="http://schemas.microsoft.com/office/drawing/2014/main" id="{D5ADEB06-CC21-EA42-BA4F-CBC6178575A9}"/>
                    </a:ext>
                  </a:extLst>
                </p:cNvPr>
                <p:cNvSpPr txBox="1"/>
                <p:nvPr/>
              </p:nvSpPr>
              <p:spPr>
                <a:xfrm>
                  <a:off x="803148" y="1907853"/>
                  <a:ext cx="96779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65</a:t>
                  </a:r>
                </a:p>
              </p:txBody>
            </p:sp>
            <p:sp>
              <p:nvSpPr>
                <p:cNvPr id="662" name="TextBox 661">
                  <a:extLst>
                    <a:ext uri="{FF2B5EF4-FFF2-40B4-BE49-F238E27FC236}">
                      <a16:creationId xmlns:a16="http://schemas.microsoft.com/office/drawing/2014/main" id="{32CBA2AF-DB03-6748-C402-B9D23FCF0819}"/>
                    </a:ext>
                  </a:extLst>
                </p:cNvPr>
                <p:cNvSpPr txBox="1"/>
                <p:nvPr/>
              </p:nvSpPr>
              <p:spPr>
                <a:xfrm>
                  <a:off x="803148" y="2015175"/>
                  <a:ext cx="96779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53</a:t>
                  </a:r>
                </a:p>
              </p:txBody>
            </p:sp>
            <p:sp>
              <p:nvSpPr>
                <p:cNvPr id="663" name="TextBox 662">
                  <a:extLst>
                    <a:ext uri="{FF2B5EF4-FFF2-40B4-BE49-F238E27FC236}">
                      <a16:creationId xmlns:a16="http://schemas.microsoft.com/office/drawing/2014/main" id="{950221BD-7E46-3285-023D-EAF5A0603192}"/>
                    </a:ext>
                  </a:extLst>
                </p:cNvPr>
                <p:cNvSpPr txBox="1"/>
                <p:nvPr/>
              </p:nvSpPr>
              <p:spPr>
                <a:xfrm>
                  <a:off x="803148" y="2229824"/>
                  <a:ext cx="96779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29</a:t>
                  </a:r>
                </a:p>
              </p:txBody>
            </p:sp>
            <p:sp>
              <p:nvSpPr>
                <p:cNvPr id="664" name="TextBox 663">
                  <a:extLst>
                    <a:ext uri="{FF2B5EF4-FFF2-40B4-BE49-F238E27FC236}">
                      <a16:creationId xmlns:a16="http://schemas.microsoft.com/office/drawing/2014/main" id="{A5C88401-BF5C-D36C-945B-A66EACF1760B}"/>
                    </a:ext>
                  </a:extLst>
                </p:cNvPr>
                <p:cNvSpPr txBox="1"/>
                <p:nvPr/>
              </p:nvSpPr>
              <p:spPr>
                <a:xfrm>
                  <a:off x="851537" y="2444474"/>
                  <a:ext cx="48390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</a:t>
                  </a:r>
                </a:p>
              </p:txBody>
            </p:sp>
            <p:sp>
              <p:nvSpPr>
                <p:cNvPr id="665" name="TextBox 664">
                  <a:extLst>
                    <a:ext uri="{FF2B5EF4-FFF2-40B4-BE49-F238E27FC236}">
                      <a16:creationId xmlns:a16="http://schemas.microsoft.com/office/drawing/2014/main" id="{622ECAE8-876C-AE00-5048-84A2C70F516D}"/>
                    </a:ext>
                  </a:extLst>
                </p:cNvPr>
                <p:cNvSpPr txBox="1"/>
                <p:nvPr/>
              </p:nvSpPr>
              <p:spPr>
                <a:xfrm>
                  <a:off x="754759" y="2659121"/>
                  <a:ext cx="145168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−19</a:t>
                  </a:r>
                </a:p>
              </p:txBody>
            </p:sp>
            <p:sp>
              <p:nvSpPr>
                <p:cNvPr id="666" name="TextBox 665">
                  <a:extLst>
                    <a:ext uri="{FF2B5EF4-FFF2-40B4-BE49-F238E27FC236}">
                      <a16:creationId xmlns:a16="http://schemas.microsoft.com/office/drawing/2014/main" id="{17EF26A4-4AC1-11E4-2744-143097E10FA3}"/>
                    </a:ext>
                  </a:extLst>
                </p:cNvPr>
                <p:cNvSpPr txBox="1"/>
                <p:nvPr/>
              </p:nvSpPr>
              <p:spPr>
                <a:xfrm>
                  <a:off x="754759" y="2873766"/>
                  <a:ext cx="145168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−43</a:t>
                  </a:r>
                </a:p>
              </p:txBody>
            </p:sp>
            <p:sp>
              <p:nvSpPr>
                <p:cNvPr id="667" name="TextBox 666">
                  <a:extLst>
                    <a:ext uri="{FF2B5EF4-FFF2-40B4-BE49-F238E27FC236}">
                      <a16:creationId xmlns:a16="http://schemas.microsoft.com/office/drawing/2014/main" id="{C6E833D7-7639-86BC-F42B-5CBE4528CA39}"/>
                    </a:ext>
                  </a:extLst>
                </p:cNvPr>
                <p:cNvSpPr txBox="1"/>
                <p:nvPr/>
              </p:nvSpPr>
              <p:spPr>
                <a:xfrm>
                  <a:off x="754759" y="3088417"/>
                  <a:ext cx="145168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−67</a:t>
                  </a:r>
                </a:p>
              </p:txBody>
            </p:sp>
            <p:sp>
              <p:nvSpPr>
                <p:cNvPr id="668" name="TextBox 667">
                  <a:extLst>
                    <a:ext uri="{FF2B5EF4-FFF2-40B4-BE49-F238E27FC236}">
                      <a16:creationId xmlns:a16="http://schemas.microsoft.com/office/drawing/2014/main" id="{9C0CEE08-5BD2-6482-4229-AF9FE344A8BB}"/>
                    </a:ext>
                  </a:extLst>
                </p:cNvPr>
                <p:cNvSpPr txBox="1"/>
                <p:nvPr/>
              </p:nvSpPr>
              <p:spPr>
                <a:xfrm>
                  <a:off x="754759" y="3303064"/>
                  <a:ext cx="145168" cy="1293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−91</a:t>
                  </a:r>
                </a:p>
              </p:txBody>
            </p:sp>
          </p:grpSp>
          <p:grpSp>
            <p:nvGrpSpPr>
              <p:cNvPr id="210" name="Group 209">
                <a:extLst>
                  <a:ext uri="{FF2B5EF4-FFF2-40B4-BE49-F238E27FC236}">
                    <a16:creationId xmlns:a16="http://schemas.microsoft.com/office/drawing/2014/main" id="{25551360-28C7-7FC7-9A9E-75704EF63032}"/>
                  </a:ext>
                </a:extLst>
              </p:cNvPr>
              <p:cNvGrpSpPr/>
              <p:nvPr/>
            </p:nvGrpSpPr>
            <p:grpSpPr>
              <a:xfrm>
                <a:off x="606258" y="3598576"/>
                <a:ext cx="3688501" cy="50961"/>
                <a:chOff x="1204177" y="3574673"/>
                <a:chExt cx="4052082" cy="55984"/>
              </a:xfrm>
            </p:grpSpPr>
            <p:cxnSp>
              <p:nvCxnSpPr>
                <p:cNvPr id="240" name="Straight Connector 239">
                  <a:extLst>
                    <a:ext uri="{FF2B5EF4-FFF2-40B4-BE49-F238E27FC236}">
                      <a16:creationId xmlns:a16="http://schemas.microsoft.com/office/drawing/2014/main" id="{AA57F09A-BAC5-2F08-DC7F-53D9D17D91C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4177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1" name="Straight Connector 240">
                  <a:extLst>
                    <a:ext uri="{FF2B5EF4-FFF2-40B4-BE49-F238E27FC236}">
                      <a16:creationId xmlns:a16="http://schemas.microsoft.com/office/drawing/2014/main" id="{942FF049-D581-E3F1-3FC8-E4E3DD8C09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30221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2" name="Straight Connector 241">
                  <a:extLst>
                    <a:ext uri="{FF2B5EF4-FFF2-40B4-BE49-F238E27FC236}">
                      <a16:creationId xmlns:a16="http://schemas.microsoft.com/office/drawing/2014/main" id="{BC7C8FAA-6658-42F5-6570-297D69011D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36732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3" name="Straight Connector 242">
                  <a:extLst>
                    <a:ext uri="{FF2B5EF4-FFF2-40B4-BE49-F238E27FC236}">
                      <a16:creationId xmlns:a16="http://schemas.microsoft.com/office/drawing/2014/main" id="{1E06D97A-12E5-E2CA-0649-A710FCFBD0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49754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Straight Connector 243">
                  <a:extLst>
                    <a:ext uri="{FF2B5EF4-FFF2-40B4-BE49-F238E27FC236}">
                      <a16:creationId xmlns:a16="http://schemas.microsoft.com/office/drawing/2014/main" id="{8718E502-CA6A-1672-7A9D-CC34741047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10688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Straight Connector 244">
                  <a:extLst>
                    <a:ext uri="{FF2B5EF4-FFF2-40B4-BE49-F238E27FC236}">
                      <a16:creationId xmlns:a16="http://schemas.microsoft.com/office/drawing/2014/main" id="{575A22E8-4112-7194-FE10-A022C33747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48362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6" name="Straight Connector 245">
                  <a:extLst>
                    <a:ext uri="{FF2B5EF4-FFF2-40B4-BE49-F238E27FC236}">
                      <a16:creationId xmlns:a16="http://schemas.microsoft.com/office/drawing/2014/main" id="{B5D9CC0A-AA92-7958-830A-E57CDDB3B5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723710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Straight Connector 246">
                  <a:extLst>
                    <a:ext uri="{FF2B5EF4-FFF2-40B4-BE49-F238E27FC236}">
                      <a16:creationId xmlns:a16="http://schemas.microsoft.com/office/drawing/2014/main" id="{26B48EFD-049C-EBD2-67EA-C16C9D4B5A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3243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8" name="Straight Connector 247">
                  <a:extLst>
                    <a:ext uri="{FF2B5EF4-FFF2-40B4-BE49-F238E27FC236}">
                      <a16:creationId xmlns:a16="http://schemas.microsoft.com/office/drawing/2014/main" id="{6F559687-A095-9703-72AB-8179C8982E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56259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9" name="Straight Connector 248">
                  <a:extLst>
                    <a:ext uri="{FF2B5EF4-FFF2-40B4-BE49-F238E27FC236}">
                      <a16:creationId xmlns:a16="http://schemas.microsoft.com/office/drawing/2014/main" id="{4177EC05-EAF1-CDEE-EAD0-F7CDC76148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73014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0" name="Straight Connector 249">
                  <a:extLst>
                    <a:ext uri="{FF2B5EF4-FFF2-40B4-BE49-F238E27FC236}">
                      <a16:creationId xmlns:a16="http://schemas.microsoft.com/office/drawing/2014/main" id="{1F292C22-AF08-74AB-4C99-BACB2E736B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79525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" name="Straight Connector 250">
                  <a:extLst>
                    <a:ext uri="{FF2B5EF4-FFF2-40B4-BE49-F238E27FC236}">
                      <a16:creationId xmlns:a16="http://schemas.microsoft.com/office/drawing/2014/main" id="{47C1DF46-CD22-819A-8F01-D9E50116C6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17199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" name="Straight Connector 251">
                  <a:extLst>
                    <a:ext uri="{FF2B5EF4-FFF2-40B4-BE49-F238E27FC236}">
                      <a16:creationId xmlns:a16="http://schemas.microsoft.com/office/drawing/2014/main" id="{1FA13AA6-6E2B-3464-01B5-C992462931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86036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" name="Straight Connector 252">
                  <a:extLst>
                    <a:ext uri="{FF2B5EF4-FFF2-40B4-BE49-F238E27FC236}">
                      <a16:creationId xmlns:a16="http://schemas.microsoft.com/office/drawing/2014/main" id="{80095DC4-343C-B4A1-CECF-B4B7E95C68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54873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" name="Straight Connector 253">
                  <a:extLst>
                    <a:ext uri="{FF2B5EF4-FFF2-40B4-BE49-F238E27FC236}">
                      <a16:creationId xmlns:a16="http://schemas.microsoft.com/office/drawing/2014/main" id="{485CD4E2-CD03-73D8-16D9-17E122C9DE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1851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" name="Straight Connector 254">
                  <a:extLst>
                    <a:ext uri="{FF2B5EF4-FFF2-40B4-BE49-F238E27FC236}">
                      <a16:creationId xmlns:a16="http://schemas.microsoft.com/office/drawing/2014/main" id="{1FC51950-F767-6257-6F65-C794F9692A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92547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0" name="Straight Connector 639">
                  <a:extLst>
                    <a:ext uri="{FF2B5EF4-FFF2-40B4-BE49-F238E27FC236}">
                      <a16:creationId xmlns:a16="http://schemas.microsoft.com/office/drawing/2014/main" id="{166390ED-E088-3B25-9995-C9C57E8AB6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061384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1" name="Straight Connector 640">
                  <a:extLst>
                    <a:ext uri="{FF2B5EF4-FFF2-40B4-BE49-F238E27FC236}">
                      <a16:creationId xmlns:a16="http://schemas.microsoft.com/office/drawing/2014/main" id="{CA93DB41-232B-0F79-5CFD-EDCE8C2328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99058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3" name="Straight Connector 642">
                  <a:extLst>
                    <a:ext uri="{FF2B5EF4-FFF2-40B4-BE49-F238E27FC236}">
                      <a16:creationId xmlns:a16="http://schemas.microsoft.com/office/drawing/2014/main" id="{34B33BAC-B1D4-8CB0-5BFD-A69728452C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67895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4" name="Straight Connector 643">
                  <a:extLst>
                    <a:ext uri="{FF2B5EF4-FFF2-40B4-BE49-F238E27FC236}">
                      <a16:creationId xmlns:a16="http://schemas.microsoft.com/office/drawing/2014/main" id="{48D775DE-6CB0-669E-DE6A-959D2D03FB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905569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5" name="Straight Connector 644">
                  <a:extLst>
                    <a:ext uri="{FF2B5EF4-FFF2-40B4-BE49-F238E27FC236}">
                      <a16:creationId xmlns:a16="http://schemas.microsoft.com/office/drawing/2014/main" id="{22BEC647-E528-5C8A-F112-769DBE7239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074406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6" name="Straight Connector 645">
                  <a:extLst>
                    <a:ext uri="{FF2B5EF4-FFF2-40B4-BE49-F238E27FC236}">
                      <a16:creationId xmlns:a16="http://schemas.microsoft.com/office/drawing/2014/main" id="{67F48846-C0CC-A744-BA79-6411C65524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12080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7" name="Straight Connector 646">
                  <a:extLst>
                    <a:ext uri="{FF2B5EF4-FFF2-40B4-BE49-F238E27FC236}">
                      <a16:creationId xmlns:a16="http://schemas.microsoft.com/office/drawing/2014/main" id="{D23E10D4-BA03-9CF4-2BA1-85AF726931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80917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8" name="Straight Connector 647">
                  <a:extLst>
                    <a:ext uri="{FF2B5EF4-FFF2-40B4-BE49-F238E27FC236}">
                      <a16:creationId xmlns:a16="http://schemas.microsoft.com/office/drawing/2014/main" id="{4384811B-C7D6-14DA-4152-CF86DE400E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18591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9" name="Straight Connector 648">
                  <a:extLst>
                    <a:ext uri="{FF2B5EF4-FFF2-40B4-BE49-F238E27FC236}">
                      <a16:creationId xmlns:a16="http://schemas.microsoft.com/office/drawing/2014/main" id="{096289E7-8B70-0287-A0EB-878458E5F1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87428" y="3574673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1" name="Group 210">
                <a:extLst>
                  <a:ext uri="{FF2B5EF4-FFF2-40B4-BE49-F238E27FC236}">
                    <a16:creationId xmlns:a16="http://schemas.microsoft.com/office/drawing/2014/main" id="{6E15C95C-9CAA-F816-3ACC-F8304CCB0236}"/>
                  </a:ext>
                </a:extLst>
              </p:cNvPr>
              <p:cNvGrpSpPr/>
              <p:nvPr/>
            </p:nvGrpSpPr>
            <p:grpSpPr>
              <a:xfrm>
                <a:off x="522630" y="3675041"/>
                <a:ext cx="3894771" cy="105971"/>
                <a:chOff x="1112305" y="3658681"/>
                <a:chExt cx="4278684" cy="116417"/>
              </a:xfrm>
            </p:grpSpPr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D17F66A2-D61D-D289-3AAB-BD288385A8A9}"/>
                    </a:ext>
                  </a:extLst>
                </p:cNvPr>
                <p:cNvSpPr txBox="1"/>
                <p:nvPr/>
              </p:nvSpPr>
              <p:spPr>
                <a:xfrm>
                  <a:off x="1112305" y="3658682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−63</a:t>
                  </a:r>
                </a:p>
              </p:txBody>
            </p:sp>
            <p:sp>
              <p:nvSpPr>
                <p:cNvPr id="215" name="TextBox 214">
                  <a:extLst>
                    <a:ext uri="{FF2B5EF4-FFF2-40B4-BE49-F238E27FC236}">
                      <a16:creationId xmlns:a16="http://schemas.microsoft.com/office/drawing/2014/main" id="{C2E82C59-1FEA-02DD-4172-B7F10C3A764A}"/>
                    </a:ext>
                  </a:extLst>
                </p:cNvPr>
                <p:cNvSpPr txBox="1"/>
                <p:nvPr/>
              </p:nvSpPr>
              <p:spPr>
                <a:xfrm>
                  <a:off x="1281104" y="3658682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−55</a:t>
                  </a:r>
                </a:p>
              </p:txBody>
            </p:sp>
            <p:sp>
              <p:nvSpPr>
                <p:cNvPr id="216" name="TextBox 215">
                  <a:extLst>
                    <a:ext uri="{FF2B5EF4-FFF2-40B4-BE49-F238E27FC236}">
                      <a16:creationId xmlns:a16="http://schemas.microsoft.com/office/drawing/2014/main" id="{5CADD494-D982-2F1C-7E1D-160BAF5AA257}"/>
                    </a:ext>
                  </a:extLst>
                </p:cNvPr>
                <p:cNvSpPr txBox="1"/>
                <p:nvPr/>
              </p:nvSpPr>
              <p:spPr>
                <a:xfrm>
                  <a:off x="1449903" y="3658682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−47</a:t>
                  </a:r>
                </a:p>
              </p:txBody>
            </p:sp>
            <p:sp>
              <p:nvSpPr>
                <p:cNvPr id="217" name="TextBox 216">
                  <a:extLst>
                    <a:ext uri="{FF2B5EF4-FFF2-40B4-BE49-F238E27FC236}">
                      <a16:creationId xmlns:a16="http://schemas.microsoft.com/office/drawing/2014/main" id="{441E3526-6DF6-513D-3FC3-2A5F20AB0EE2}"/>
                    </a:ext>
                  </a:extLst>
                </p:cNvPr>
                <p:cNvSpPr txBox="1"/>
                <p:nvPr/>
              </p:nvSpPr>
              <p:spPr>
                <a:xfrm>
                  <a:off x="1618703" y="3658682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−39</a:t>
                  </a:r>
                </a:p>
              </p:txBody>
            </p:sp>
            <p:sp>
              <p:nvSpPr>
                <p:cNvPr id="218" name="TextBox 217">
                  <a:extLst>
                    <a:ext uri="{FF2B5EF4-FFF2-40B4-BE49-F238E27FC236}">
                      <a16:creationId xmlns:a16="http://schemas.microsoft.com/office/drawing/2014/main" id="{ABBBDDB9-B904-CD3F-5039-37CC555BE06B}"/>
                    </a:ext>
                  </a:extLst>
                </p:cNvPr>
                <p:cNvSpPr txBox="1"/>
                <p:nvPr/>
              </p:nvSpPr>
              <p:spPr>
                <a:xfrm>
                  <a:off x="1787501" y="3658682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−31</a:t>
                  </a:r>
                </a:p>
              </p:txBody>
            </p:sp>
            <p:sp>
              <p:nvSpPr>
                <p:cNvPr id="219" name="TextBox 218">
                  <a:extLst>
                    <a:ext uri="{FF2B5EF4-FFF2-40B4-BE49-F238E27FC236}">
                      <a16:creationId xmlns:a16="http://schemas.microsoft.com/office/drawing/2014/main" id="{44E7CB48-7FED-C6B1-39FA-7F511388C3B2}"/>
                    </a:ext>
                  </a:extLst>
                </p:cNvPr>
                <p:cNvSpPr txBox="1"/>
                <p:nvPr/>
              </p:nvSpPr>
              <p:spPr>
                <a:xfrm>
                  <a:off x="1956300" y="3658682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−23</a:t>
                  </a:r>
                </a:p>
              </p:txBody>
            </p:sp>
            <p:sp>
              <p:nvSpPr>
                <p:cNvPr id="220" name="TextBox 219">
                  <a:extLst>
                    <a:ext uri="{FF2B5EF4-FFF2-40B4-BE49-F238E27FC236}">
                      <a16:creationId xmlns:a16="http://schemas.microsoft.com/office/drawing/2014/main" id="{0AF2ED32-68AC-045F-EA1A-4794BDF379E1}"/>
                    </a:ext>
                  </a:extLst>
                </p:cNvPr>
                <p:cNvSpPr txBox="1"/>
                <p:nvPr/>
              </p:nvSpPr>
              <p:spPr>
                <a:xfrm>
                  <a:off x="2125099" y="3658681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−15</a:t>
                  </a:r>
                </a:p>
              </p:txBody>
            </p:sp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E1A4F400-F608-F855-340E-EB1FC0D6B41E}"/>
                    </a:ext>
                  </a:extLst>
                </p:cNvPr>
                <p:cNvSpPr txBox="1"/>
                <p:nvPr/>
              </p:nvSpPr>
              <p:spPr>
                <a:xfrm>
                  <a:off x="2293898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−7</a:t>
                  </a:r>
                </a:p>
              </p:txBody>
            </p:sp>
            <p:sp>
              <p:nvSpPr>
                <p:cNvPr id="222" name="TextBox 221">
                  <a:extLst>
                    <a:ext uri="{FF2B5EF4-FFF2-40B4-BE49-F238E27FC236}">
                      <a16:creationId xmlns:a16="http://schemas.microsoft.com/office/drawing/2014/main" id="{0FDC738A-96D9-EF9A-1AB9-15C12A2F0C06}"/>
                    </a:ext>
                  </a:extLst>
                </p:cNvPr>
                <p:cNvSpPr txBox="1"/>
                <p:nvPr/>
              </p:nvSpPr>
              <p:spPr>
                <a:xfrm>
                  <a:off x="2462698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</a:t>
                  </a:r>
                </a:p>
              </p:txBody>
            </p:sp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9B99E752-A5A7-22F1-2C17-39897583264E}"/>
                    </a:ext>
                  </a:extLst>
                </p:cNvPr>
                <p:cNvSpPr txBox="1"/>
                <p:nvPr/>
              </p:nvSpPr>
              <p:spPr>
                <a:xfrm>
                  <a:off x="2631497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9</a:t>
                  </a:r>
                </a:p>
              </p:txBody>
            </p:sp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86DDAB5A-468E-8D2A-D3F5-BB0B61398628}"/>
                    </a:ext>
                  </a:extLst>
                </p:cNvPr>
                <p:cNvSpPr txBox="1"/>
                <p:nvPr/>
              </p:nvSpPr>
              <p:spPr>
                <a:xfrm>
                  <a:off x="2800295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17</a:t>
                  </a:r>
                </a:p>
              </p:txBody>
            </p:sp>
            <p:sp>
              <p:nvSpPr>
                <p:cNvPr id="225" name="TextBox 224">
                  <a:extLst>
                    <a:ext uri="{FF2B5EF4-FFF2-40B4-BE49-F238E27FC236}">
                      <a16:creationId xmlns:a16="http://schemas.microsoft.com/office/drawing/2014/main" id="{AC017596-E2E6-A470-CE82-0EFA63D90055}"/>
                    </a:ext>
                  </a:extLst>
                </p:cNvPr>
                <p:cNvSpPr txBox="1"/>
                <p:nvPr/>
              </p:nvSpPr>
              <p:spPr>
                <a:xfrm>
                  <a:off x="2969094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25</a:t>
                  </a:r>
                </a:p>
              </p:txBody>
            </p:sp>
            <p:sp>
              <p:nvSpPr>
                <p:cNvPr id="226" name="TextBox 225">
                  <a:extLst>
                    <a:ext uri="{FF2B5EF4-FFF2-40B4-BE49-F238E27FC236}">
                      <a16:creationId xmlns:a16="http://schemas.microsoft.com/office/drawing/2014/main" id="{90C08F11-6C8A-9E88-FD6B-789537C483A6}"/>
                    </a:ext>
                  </a:extLst>
                </p:cNvPr>
                <p:cNvSpPr txBox="1"/>
                <p:nvPr/>
              </p:nvSpPr>
              <p:spPr>
                <a:xfrm>
                  <a:off x="3137893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33</a:t>
                  </a:r>
                </a:p>
              </p:txBody>
            </p:sp>
            <p:sp>
              <p:nvSpPr>
                <p:cNvPr id="227" name="TextBox 226">
                  <a:extLst>
                    <a:ext uri="{FF2B5EF4-FFF2-40B4-BE49-F238E27FC236}">
                      <a16:creationId xmlns:a16="http://schemas.microsoft.com/office/drawing/2014/main" id="{E38886CF-17B4-3651-98F7-0F34B464F88E}"/>
                    </a:ext>
                  </a:extLst>
                </p:cNvPr>
                <p:cNvSpPr txBox="1"/>
                <p:nvPr/>
              </p:nvSpPr>
              <p:spPr>
                <a:xfrm>
                  <a:off x="3306691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41</a:t>
                  </a:r>
                </a:p>
              </p:txBody>
            </p:sp>
            <p:sp>
              <p:nvSpPr>
                <p:cNvPr id="228" name="TextBox 227">
                  <a:extLst>
                    <a:ext uri="{FF2B5EF4-FFF2-40B4-BE49-F238E27FC236}">
                      <a16:creationId xmlns:a16="http://schemas.microsoft.com/office/drawing/2014/main" id="{978F2997-BAB5-07F0-7F9B-419E4D61A393}"/>
                    </a:ext>
                  </a:extLst>
                </p:cNvPr>
                <p:cNvSpPr txBox="1"/>
                <p:nvPr/>
              </p:nvSpPr>
              <p:spPr>
                <a:xfrm>
                  <a:off x="3475491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49</a:t>
                  </a:r>
                </a:p>
              </p:txBody>
            </p:sp>
            <p:sp>
              <p:nvSpPr>
                <p:cNvPr id="229" name="TextBox 228">
                  <a:extLst>
                    <a:ext uri="{FF2B5EF4-FFF2-40B4-BE49-F238E27FC236}">
                      <a16:creationId xmlns:a16="http://schemas.microsoft.com/office/drawing/2014/main" id="{D0834889-1F10-87D6-418B-BFDFBDEA5A6C}"/>
                    </a:ext>
                  </a:extLst>
                </p:cNvPr>
                <p:cNvSpPr txBox="1"/>
                <p:nvPr/>
              </p:nvSpPr>
              <p:spPr>
                <a:xfrm>
                  <a:off x="3644290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57</a:t>
                  </a:r>
                </a:p>
              </p:txBody>
            </p:sp>
            <p:sp>
              <p:nvSpPr>
                <p:cNvPr id="230" name="TextBox 229">
                  <a:extLst>
                    <a:ext uri="{FF2B5EF4-FFF2-40B4-BE49-F238E27FC236}">
                      <a16:creationId xmlns:a16="http://schemas.microsoft.com/office/drawing/2014/main" id="{B69CB4C1-2C7D-7287-F6C8-5B43EAFD767A}"/>
                    </a:ext>
                  </a:extLst>
                </p:cNvPr>
                <p:cNvSpPr txBox="1"/>
                <p:nvPr/>
              </p:nvSpPr>
              <p:spPr>
                <a:xfrm>
                  <a:off x="3813089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65</a:t>
                  </a:r>
                </a:p>
              </p:txBody>
            </p:sp>
            <p:sp>
              <p:nvSpPr>
                <p:cNvPr id="231" name="TextBox 230">
                  <a:extLst>
                    <a:ext uri="{FF2B5EF4-FFF2-40B4-BE49-F238E27FC236}">
                      <a16:creationId xmlns:a16="http://schemas.microsoft.com/office/drawing/2014/main" id="{0D75CD5C-F3B9-07B6-8C67-975A0C249C3F}"/>
                    </a:ext>
                  </a:extLst>
                </p:cNvPr>
                <p:cNvSpPr txBox="1"/>
                <p:nvPr/>
              </p:nvSpPr>
              <p:spPr>
                <a:xfrm>
                  <a:off x="3981888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73</a:t>
                  </a:r>
                </a:p>
              </p:txBody>
            </p:sp>
            <p:sp>
              <p:nvSpPr>
                <p:cNvPr id="232" name="TextBox 231">
                  <a:extLst>
                    <a:ext uri="{FF2B5EF4-FFF2-40B4-BE49-F238E27FC236}">
                      <a16:creationId xmlns:a16="http://schemas.microsoft.com/office/drawing/2014/main" id="{9F9B8E78-9BE0-B8A1-94A6-BB037B565645}"/>
                    </a:ext>
                  </a:extLst>
                </p:cNvPr>
                <p:cNvSpPr txBox="1"/>
                <p:nvPr/>
              </p:nvSpPr>
              <p:spPr>
                <a:xfrm>
                  <a:off x="4150687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81</a:t>
                  </a:r>
                </a:p>
              </p:txBody>
            </p:sp>
            <p:sp>
              <p:nvSpPr>
                <p:cNvPr id="233" name="TextBox 232">
                  <a:extLst>
                    <a:ext uri="{FF2B5EF4-FFF2-40B4-BE49-F238E27FC236}">
                      <a16:creationId xmlns:a16="http://schemas.microsoft.com/office/drawing/2014/main" id="{65A1526B-BFD6-D0B2-37AE-CD8AC4FFA663}"/>
                    </a:ext>
                  </a:extLst>
                </p:cNvPr>
                <p:cNvSpPr txBox="1"/>
                <p:nvPr/>
              </p:nvSpPr>
              <p:spPr>
                <a:xfrm>
                  <a:off x="4319486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89</a:t>
                  </a:r>
                </a:p>
              </p:txBody>
            </p:sp>
            <p:sp>
              <p:nvSpPr>
                <p:cNvPr id="234" name="TextBox 233">
                  <a:extLst>
                    <a:ext uri="{FF2B5EF4-FFF2-40B4-BE49-F238E27FC236}">
                      <a16:creationId xmlns:a16="http://schemas.microsoft.com/office/drawing/2014/main" id="{F1B371EB-B3BE-BB4E-E189-B106B15DDA04}"/>
                    </a:ext>
                  </a:extLst>
                </p:cNvPr>
                <p:cNvSpPr txBox="1"/>
                <p:nvPr/>
              </p:nvSpPr>
              <p:spPr>
                <a:xfrm>
                  <a:off x="4488285" y="3658683"/>
                  <a:ext cx="18288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97</a:t>
                  </a:r>
                </a:p>
              </p:txBody>
            </p:sp>
            <p:sp>
              <p:nvSpPr>
                <p:cNvPr id="236" name="TextBox 235">
                  <a:extLst>
                    <a:ext uri="{FF2B5EF4-FFF2-40B4-BE49-F238E27FC236}">
                      <a16:creationId xmlns:a16="http://schemas.microsoft.com/office/drawing/2014/main" id="{15D10EF0-84D1-F326-1A68-AF5B45CF0952}"/>
                    </a:ext>
                  </a:extLst>
                </p:cNvPr>
                <p:cNvSpPr txBox="1"/>
                <p:nvPr/>
              </p:nvSpPr>
              <p:spPr>
                <a:xfrm>
                  <a:off x="4611380" y="3658683"/>
                  <a:ext cx="27432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105</a:t>
                  </a:r>
                </a:p>
              </p:txBody>
            </p:sp>
            <p:sp>
              <p:nvSpPr>
                <p:cNvPr id="237" name="TextBox 236">
                  <a:extLst>
                    <a:ext uri="{FF2B5EF4-FFF2-40B4-BE49-F238E27FC236}">
                      <a16:creationId xmlns:a16="http://schemas.microsoft.com/office/drawing/2014/main" id="{4246F872-AD75-CE60-904C-3FF0D8606FDE}"/>
                    </a:ext>
                  </a:extLst>
                </p:cNvPr>
                <p:cNvSpPr txBox="1"/>
                <p:nvPr/>
              </p:nvSpPr>
              <p:spPr>
                <a:xfrm>
                  <a:off x="4779884" y="3658683"/>
                  <a:ext cx="27432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113</a:t>
                  </a:r>
                </a:p>
              </p:txBody>
            </p:sp>
            <p:sp>
              <p:nvSpPr>
                <p:cNvPr id="238" name="TextBox 237">
                  <a:extLst>
                    <a:ext uri="{FF2B5EF4-FFF2-40B4-BE49-F238E27FC236}">
                      <a16:creationId xmlns:a16="http://schemas.microsoft.com/office/drawing/2014/main" id="{42B84355-FD8A-09BD-E843-13E1D0C568A8}"/>
                    </a:ext>
                  </a:extLst>
                </p:cNvPr>
                <p:cNvSpPr txBox="1"/>
                <p:nvPr/>
              </p:nvSpPr>
              <p:spPr>
                <a:xfrm>
                  <a:off x="4950226" y="3658683"/>
                  <a:ext cx="27432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121</a:t>
                  </a:r>
                </a:p>
              </p:txBody>
            </p:sp>
            <p:sp>
              <p:nvSpPr>
                <p:cNvPr id="239" name="TextBox 238">
                  <a:extLst>
                    <a:ext uri="{FF2B5EF4-FFF2-40B4-BE49-F238E27FC236}">
                      <a16:creationId xmlns:a16="http://schemas.microsoft.com/office/drawing/2014/main" id="{5D633DBD-08CC-6DFB-31F2-B525A94CDF9C}"/>
                    </a:ext>
                  </a:extLst>
                </p:cNvPr>
                <p:cNvSpPr txBox="1"/>
                <p:nvPr/>
              </p:nvSpPr>
              <p:spPr>
                <a:xfrm>
                  <a:off x="5116669" y="3658683"/>
                  <a:ext cx="274320" cy="1164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798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129</a:t>
                  </a:r>
                </a:p>
              </p:txBody>
            </p:sp>
          </p:grpSp>
          <p:pic>
            <p:nvPicPr>
              <p:cNvPr id="212" name="Graphic 211">
                <a:extLst>
                  <a:ext uri="{FF2B5EF4-FFF2-40B4-BE49-F238E27FC236}">
                    <a16:creationId xmlns:a16="http://schemas.microsoft.com/office/drawing/2014/main" id="{6162D901-B5E0-9B15-3FEC-DA5FD6A272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74476" y="2044786"/>
                <a:ext cx="3853797" cy="1439366"/>
              </a:xfrm>
              <a:prstGeom prst="rect">
                <a:avLst/>
              </a:prstGeom>
            </p:spPr>
          </p:pic>
        </p:grpSp>
        <p:sp>
          <p:nvSpPr>
            <p:cNvPr id="1738" name="TextBox 1737">
              <a:extLst>
                <a:ext uri="{FF2B5EF4-FFF2-40B4-BE49-F238E27FC236}">
                  <a16:creationId xmlns:a16="http://schemas.microsoft.com/office/drawing/2014/main" id="{BE4DD83A-F957-9ECF-3A25-313758477957}"/>
                </a:ext>
              </a:extLst>
            </p:cNvPr>
            <p:cNvSpPr txBox="1"/>
            <p:nvPr/>
          </p:nvSpPr>
          <p:spPr>
            <a:xfrm rot="16200000">
              <a:off x="52739550" y="8177691"/>
              <a:ext cx="1748897" cy="526057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% Change in TSS </a:t>
              </a:r>
              <a:b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at week 12</a:t>
              </a:r>
            </a:p>
          </p:txBody>
        </p:sp>
        <p:sp>
          <p:nvSpPr>
            <p:cNvPr id="1739" name="TextBox 1738">
              <a:extLst>
                <a:ext uri="{FF2B5EF4-FFF2-40B4-BE49-F238E27FC236}">
                  <a16:creationId xmlns:a16="http://schemas.microsoft.com/office/drawing/2014/main" id="{4E1C31AD-070F-FD4C-7E26-EDAA7CB23FFE}"/>
                </a:ext>
              </a:extLst>
            </p:cNvPr>
            <p:cNvSpPr txBox="1"/>
            <p:nvPr/>
          </p:nvSpPr>
          <p:spPr>
            <a:xfrm>
              <a:off x="55239348" y="9810368"/>
              <a:ext cx="2964699" cy="25118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% Change in IL-8 at week 12</a:t>
              </a:r>
            </a:p>
          </p:txBody>
        </p:sp>
        <p:sp>
          <p:nvSpPr>
            <p:cNvPr id="1740" name="Rectangle 1739">
              <a:extLst>
                <a:ext uri="{FF2B5EF4-FFF2-40B4-BE49-F238E27FC236}">
                  <a16:creationId xmlns:a16="http://schemas.microsoft.com/office/drawing/2014/main" id="{2B9340CD-A988-33BA-6E4F-A2BACEAD5129}"/>
                </a:ext>
              </a:extLst>
            </p:cNvPr>
            <p:cNvSpPr/>
            <p:nvPr/>
          </p:nvSpPr>
          <p:spPr>
            <a:xfrm>
              <a:off x="55341807" y="7280846"/>
              <a:ext cx="3721596" cy="41567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Imetelstat (n=42)</a:t>
              </a:r>
            </a:p>
            <a:p>
              <a:r>
                <a:rPr lang="en-US" sz="1197" i="1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P </a:t>
              </a: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value: .019; Pearson correlation coefficient: 0.361</a:t>
              </a:r>
            </a:p>
          </p:txBody>
        </p:sp>
      </p:grpSp>
      <p:sp>
        <p:nvSpPr>
          <p:cNvPr id="2167" name="Rectangle 2166">
            <a:extLst>
              <a:ext uri="{FF2B5EF4-FFF2-40B4-BE49-F238E27FC236}">
                <a16:creationId xmlns:a16="http://schemas.microsoft.com/office/drawing/2014/main" id="{43FB89B7-7654-5659-9210-EE60DE8DBD7B}"/>
              </a:ext>
            </a:extLst>
          </p:cNvPr>
          <p:cNvSpPr/>
          <p:nvPr/>
        </p:nvSpPr>
        <p:spPr>
          <a:xfrm>
            <a:off x="25497395" y="16194368"/>
            <a:ext cx="11521440" cy="67665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7143" tIns="66857" rIns="257143" bIns="154286" rtlCol="0" anchor="b"/>
          <a:lstStyle/>
          <a:p>
            <a:endParaRPr lang="en-US" sz="1286" dirty="0">
              <a:solidFill>
                <a:srgbClr val="59545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pSp>
        <p:nvGrpSpPr>
          <p:cNvPr id="3792" name="Group 3791">
            <a:extLst>
              <a:ext uri="{FF2B5EF4-FFF2-40B4-BE49-F238E27FC236}">
                <a16:creationId xmlns:a16="http://schemas.microsoft.com/office/drawing/2014/main" id="{C2CC00C6-41F0-27BA-8BA8-71DC9B58F9C4}"/>
              </a:ext>
            </a:extLst>
          </p:cNvPr>
          <p:cNvGrpSpPr>
            <a:grpSpLocks/>
          </p:cNvGrpSpPr>
          <p:nvPr/>
        </p:nvGrpSpPr>
        <p:grpSpPr>
          <a:xfrm>
            <a:off x="25665062" y="26985849"/>
            <a:ext cx="5547918" cy="3129098"/>
            <a:chOff x="651061" y="2392497"/>
            <a:chExt cx="5351638" cy="2479474"/>
          </a:xfrm>
        </p:grpSpPr>
        <p:grpSp>
          <p:nvGrpSpPr>
            <p:cNvPr id="3793" name="Group 3792">
              <a:extLst>
                <a:ext uri="{FF2B5EF4-FFF2-40B4-BE49-F238E27FC236}">
                  <a16:creationId xmlns:a16="http://schemas.microsoft.com/office/drawing/2014/main" id="{42DCE3C7-120D-2356-454F-3268C4649C8E}"/>
                </a:ext>
              </a:extLst>
            </p:cNvPr>
            <p:cNvGrpSpPr/>
            <p:nvPr/>
          </p:nvGrpSpPr>
          <p:grpSpPr>
            <a:xfrm>
              <a:off x="1476420" y="2396490"/>
              <a:ext cx="4526279" cy="2240280"/>
              <a:chOff x="1476420" y="2396490"/>
              <a:chExt cx="4526279" cy="2240280"/>
            </a:xfrm>
          </p:grpSpPr>
          <p:cxnSp>
            <p:nvCxnSpPr>
              <p:cNvPr id="3825" name="Straight Connector 3824">
                <a:extLst>
                  <a:ext uri="{FF2B5EF4-FFF2-40B4-BE49-F238E27FC236}">
                    <a16:creationId xmlns:a16="http://schemas.microsoft.com/office/drawing/2014/main" id="{BF267C7A-AC2A-F6E3-5AF4-821C69C9E3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2140" y="2396490"/>
                <a:ext cx="0" cy="219456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6" name="Straight Connector 3825">
                <a:extLst>
                  <a:ext uri="{FF2B5EF4-FFF2-40B4-BE49-F238E27FC236}">
                    <a16:creationId xmlns:a16="http://schemas.microsoft.com/office/drawing/2014/main" id="{396A3FB0-BA37-E033-DC4D-2884778671B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22139" y="4591050"/>
                <a:ext cx="448056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27" name="Group 3826">
                <a:extLst>
                  <a:ext uri="{FF2B5EF4-FFF2-40B4-BE49-F238E27FC236}">
                    <a16:creationId xmlns:a16="http://schemas.microsoft.com/office/drawing/2014/main" id="{F64D6192-C7F2-622B-B3F8-319365E16085}"/>
                  </a:ext>
                </a:extLst>
              </p:cNvPr>
              <p:cNvGrpSpPr/>
              <p:nvPr/>
            </p:nvGrpSpPr>
            <p:grpSpPr>
              <a:xfrm>
                <a:off x="2671976" y="4591050"/>
                <a:ext cx="2180886" cy="45720"/>
                <a:chOff x="2677228" y="4591050"/>
                <a:chExt cx="2180886" cy="45720"/>
              </a:xfrm>
            </p:grpSpPr>
            <p:cxnSp>
              <p:nvCxnSpPr>
                <p:cNvPr id="3834" name="Straight Connector 3833">
                  <a:extLst>
                    <a:ext uri="{FF2B5EF4-FFF2-40B4-BE49-F238E27FC236}">
                      <a16:creationId xmlns:a16="http://schemas.microsoft.com/office/drawing/2014/main" id="{5967E99F-3333-3B54-159D-E6EFFD2BC8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77228" y="4591050"/>
                  <a:ext cx="0" cy="4572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35" name="Straight Connector 3834">
                  <a:extLst>
                    <a:ext uri="{FF2B5EF4-FFF2-40B4-BE49-F238E27FC236}">
                      <a16:creationId xmlns:a16="http://schemas.microsoft.com/office/drawing/2014/main" id="{1CBA39AF-7665-0FE5-E420-26B0A3FE5F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58114" y="4591050"/>
                  <a:ext cx="0" cy="4572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28" name="Group 3827">
                <a:extLst>
                  <a:ext uri="{FF2B5EF4-FFF2-40B4-BE49-F238E27FC236}">
                    <a16:creationId xmlns:a16="http://schemas.microsoft.com/office/drawing/2014/main" id="{7F417C90-9242-1B65-C67D-2E8739660982}"/>
                  </a:ext>
                </a:extLst>
              </p:cNvPr>
              <p:cNvGrpSpPr/>
              <p:nvPr/>
            </p:nvGrpSpPr>
            <p:grpSpPr>
              <a:xfrm>
                <a:off x="1476420" y="2614930"/>
                <a:ext cx="45720" cy="1474469"/>
                <a:chOff x="1476420" y="2614930"/>
                <a:chExt cx="45720" cy="1474469"/>
              </a:xfrm>
            </p:grpSpPr>
            <p:cxnSp>
              <p:nvCxnSpPr>
                <p:cNvPr id="3829" name="Straight Connector 3828">
                  <a:extLst>
                    <a:ext uri="{FF2B5EF4-FFF2-40B4-BE49-F238E27FC236}">
                      <a16:creationId xmlns:a16="http://schemas.microsoft.com/office/drawing/2014/main" id="{9124D285-B8E7-4A02-BF16-523EEA9485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20" y="4089399"/>
                  <a:ext cx="45720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30" name="Straight Connector 3829">
                  <a:extLst>
                    <a:ext uri="{FF2B5EF4-FFF2-40B4-BE49-F238E27FC236}">
                      <a16:creationId xmlns:a16="http://schemas.microsoft.com/office/drawing/2014/main" id="{3F9E1478-C989-92C7-2096-69D8D9ECC5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20" y="3720781"/>
                  <a:ext cx="45720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31" name="Straight Connector 3830">
                  <a:extLst>
                    <a:ext uri="{FF2B5EF4-FFF2-40B4-BE49-F238E27FC236}">
                      <a16:creationId xmlns:a16="http://schemas.microsoft.com/office/drawing/2014/main" id="{385445AB-CA23-7219-96C1-6B2FEF7B9B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20" y="3352164"/>
                  <a:ext cx="45720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32" name="Straight Connector 3831">
                  <a:extLst>
                    <a:ext uri="{FF2B5EF4-FFF2-40B4-BE49-F238E27FC236}">
                      <a16:creationId xmlns:a16="http://schemas.microsoft.com/office/drawing/2014/main" id="{53DA0DD4-2B58-8E44-500C-62016A3AD0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20" y="2983547"/>
                  <a:ext cx="45720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33" name="Straight Connector 3832">
                  <a:extLst>
                    <a:ext uri="{FF2B5EF4-FFF2-40B4-BE49-F238E27FC236}">
                      <a16:creationId xmlns:a16="http://schemas.microsoft.com/office/drawing/2014/main" id="{C3005AEB-FA89-4CE6-0F46-695E7D0E21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20" y="2614930"/>
                  <a:ext cx="45720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794" name="TextBox 3793">
              <a:extLst>
                <a:ext uri="{FF2B5EF4-FFF2-40B4-BE49-F238E27FC236}">
                  <a16:creationId xmlns:a16="http://schemas.microsoft.com/office/drawing/2014/main" id="{6871DBD8-A4C7-1FC2-48AC-CA51DA30E562}"/>
                </a:ext>
              </a:extLst>
            </p:cNvPr>
            <p:cNvSpPr txBox="1"/>
            <p:nvPr/>
          </p:nvSpPr>
          <p:spPr>
            <a:xfrm>
              <a:off x="1126855" y="2515879"/>
              <a:ext cx="296243" cy="19468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150</a:t>
              </a:r>
            </a:p>
          </p:txBody>
        </p:sp>
        <p:sp>
          <p:nvSpPr>
            <p:cNvPr id="3795" name="TextBox 3794">
              <a:extLst>
                <a:ext uri="{FF2B5EF4-FFF2-40B4-BE49-F238E27FC236}">
                  <a16:creationId xmlns:a16="http://schemas.microsoft.com/office/drawing/2014/main" id="{6DF5A0CF-E302-5D36-9AF2-753FAD58E7DA}"/>
                </a:ext>
              </a:extLst>
            </p:cNvPr>
            <p:cNvSpPr txBox="1"/>
            <p:nvPr/>
          </p:nvSpPr>
          <p:spPr>
            <a:xfrm>
              <a:off x="1126855" y="2885021"/>
              <a:ext cx="296243" cy="19468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100</a:t>
              </a:r>
            </a:p>
          </p:txBody>
        </p:sp>
        <p:sp>
          <p:nvSpPr>
            <p:cNvPr id="3796" name="TextBox 3795">
              <a:extLst>
                <a:ext uri="{FF2B5EF4-FFF2-40B4-BE49-F238E27FC236}">
                  <a16:creationId xmlns:a16="http://schemas.microsoft.com/office/drawing/2014/main" id="{807FB757-1C2D-2DAA-71C7-D46EE31F9833}"/>
                </a:ext>
              </a:extLst>
            </p:cNvPr>
            <p:cNvSpPr txBox="1"/>
            <p:nvPr/>
          </p:nvSpPr>
          <p:spPr>
            <a:xfrm>
              <a:off x="1225603" y="3254160"/>
              <a:ext cx="197495" cy="19468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50</a:t>
              </a:r>
            </a:p>
          </p:txBody>
        </p:sp>
        <p:sp>
          <p:nvSpPr>
            <p:cNvPr id="3797" name="TextBox 3796">
              <a:extLst>
                <a:ext uri="{FF2B5EF4-FFF2-40B4-BE49-F238E27FC236}">
                  <a16:creationId xmlns:a16="http://schemas.microsoft.com/office/drawing/2014/main" id="{E64B5BB6-B87C-5016-6CE3-8084CD430F5A}"/>
                </a:ext>
              </a:extLst>
            </p:cNvPr>
            <p:cNvSpPr txBox="1"/>
            <p:nvPr/>
          </p:nvSpPr>
          <p:spPr>
            <a:xfrm>
              <a:off x="1324350" y="3623301"/>
              <a:ext cx="98747" cy="19468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0</a:t>
              </a:r>
            </a:p>
          </p:txBody>
        </p:sp>
        <p:sp>
          <p:nvSpPr>
            <p:cNvPr id="3798" name="TextBox 3797">
              <a:extLst>
                <a:ext uri="{FF2B5EF4-FFF2-40B4-BE49-F238E27FC236}">
                  <a16:creationId xmlns:a16="http://schemas.microsoft.com/office/drawing/2014/main" id="{9CBBA051-C61D-A6C2-4698-0AFC2D18E09B}"/>
                </a:ext>
              </a:extLst>
            </p:cNvPr>
            <p:cNvSpPr txBox="1"/>
            <p:nvPr/>
          </p:nvSpPr>
          <p:spPr>
            <a:xfrm>
              <a:off x="1126855" y="3992439"/>
              <a:ext cx="296243" cy="19468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−50</a:t>
              </a:r>
            </a:p>
          </p:txBody>
        </p:sp>
        <p:sp>
          <p:nvSpPr>
            <p:cNvPr id="3799" name="TextBox 3798">
              <a:extLst>
                <a:ext uri="{FF2B5EF4-FFF2-40B4-BE49-F238E27FC236}">
                  <a16:creationId xmlns:a16="http://schemas.microsoft.com/office/drawing/2014/main" id="{94DC018E-6098-8ADD-31E8-A3C3036315F9}"/>
                </a:ext>
              </a:extLst>
            </p:cNvPr>
            <p:cNvSpPr txBox="1"/>
            <p:nvPr/>
          </p:nvSpPr>
          <p:spPr>
            <a:xfrm rot="16200000">
              <a:off x="280947" y="3194052"/>
              <a:ext cx="1214215" cy="473988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/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% Change in IL-8 </a:t>
              </a:r>
              <a:b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at week 24</a:t>
              </a:r>
            </a:p>
          </p:txBody>
        </p:sp>
        <p:sp>
          <p:nvSpPr>
            <p:cNvPr id="3800" name="TextBox 3799">
              <a:extLst>
                <a:ext uri="{FF2B5EF4-FFF2-40B4-BE49-F238E27FC236}">
                  <a16:creationId xmlns:a16="http://schemas.microsoft.com/office/drawing/2014/main" id="{B7CD0241-6C92-8265-EA67-7EE2F4523021}"/>
                </a:ext>
              </a:extLst>
            </p:cNvPr>
            <p:cNvSpPr txBox="1"/>
            <p:nvPr/>
          </p:nvSpPr>
          <p:spPr>
            <a:xfrm>
              <a:off x="2068767" y="4696759"/>
              <a:ext cx="1206571" cy="17521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SVR responder</a:t>
              </a:r>
            </a:p>
          </p:txBody>
        </p:sp>
        <p:sp>
          <p:nvSpPr>
            <p:cNvPr id="3801" name="TextBox 3800">
              <a:extLst>
                <a:ext uri="{FF2B5EF4-FFF2-40B4-BE49-F238E27FC236}">
                  <a16:creationId xmlns:a16="http://schemas.microsoft.com/office/drawing/2014/main" id="{0CABE076-F14D-B5D0-08C3-B75EB5317CFE}"/>
                </a:ext>
              </a:extLst>
            </p:cNvPr>
            <p:cNvSpPr txBox="1"/>
            <p:nvPr/>
          </p:nvSpPr>
          <p:spPr>
            <a:xfrm>
              <a:off x="4089764" y="4696759"/>
              <a:ext cx="1529043" cy="17521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SVR nonresponder</a:t>
              </a:r>
            </a:p>
          </p:txBody>
        </p:sp>
        <p:grpSp>
          <p:nvGrpSpPr>
            <p:cNvPr id="3802" name="Group 3801">
              <a:extLst>
                <a:ext uri="{FF2B5EF4-FFF2-40B4-BE49-F238E27FC236}">
                  <a16:creationId xmlns:a16="http://schemas.microsoft.com/office/drawing/2014/main" id="{391B2AF4-B9B5-380D-D0D8-BAA7F21783E9}"/>
                </a:ext>
              </a:extLst>
            </p:cNvPr>
            <p:cNvGrpSpPr/>
            <p:nvPr/>
          </p:nvGrpSpPr>
          <p:grpSpPr>
            <a:xfrm>
              <a:off x="2448212" y="3686775"/>
              <a:ext cx="457200" cy="523274"/>
              <a:chOff x="4740962" y="2520885"/>
              <a:chExt cx="91440" cy="1335024"/>
            </a:xfrm>
          </p:grpSpPr>
          <p:cxnSp>
            <p:nvCxnSpPr>
              <p:cNvPr id="3822" name="Straight Connector 3821">
                <a:extLst>
                  <a:ext uri="{FF2B5EF4-FFF2-40B4-BE49-F238E27FC236}">
                    <a16:creationId xmlns:a16="http://schemas.microsoft.com/office/drawing/2014/main" id="{74DDB62D-D7EE-6FAA-F76B-EB93F65D59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40962" y="2520885"/>
                <a:ext cx="91440" cy="0"/>
              </a:xfrm>
              <a:prstGeom prst="line">
                <a:avLst/>
              </a:prstGeom>
              <a:ln w="127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3" name="Straight Connector 3822">
                <a:extLst>
                  <a:ext uri="{FF2B5EF4-FFF2-40B4-BE49-F238E27FC236}">
                    <a16:creationId xmlns:a16="http://schemas.microsoft.com/office/drawing/2014/main" id="{F1C62FE0-3339-8196-D430-8959D7DE1F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40962" y="3855909"/>
                <a:ext cx="91440" cy="0"/>
              </a:xfrm>
              <a:prstGeom prst="line">
                <a:avLst/>
              </a:prstGeom>
              <a:ln w="127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4" name="Straight Connector 3823">
                <a:extLst>
                  <a:ext uri="{FF2B5EF4-FFF2-40B4-BE49-F238E27FC236}">
                    <a16:creationId xmlns:a16="http://schemas.microsoft.com/office/drawing/2014/main" id="{36C1B2D6-AA7F-1C12-9939-A9474FC1AE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86682" y="2520885"/>
                <a:ext cx="0" cy="1335024"/>
              </a:xfrm>
              <a:prstGeom prst="line">
                <a:avLst/>
              </a:prstGeom>
              <a:ln w="127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03" name="Group 3802">
              <a:extLst>
                <a:ext uri="{FF2B5EF4-FFF2-40B4-BE49-F238E27FC236}">
                  <a16:creationId xmlns:a16="http://schemas.microsoft.com/office/drawing/2014/main" id="{52CEA5C5-2217-48C1-F267-674B2B363219}"/>
                </a:ext>
              </a:extLst>
            </p:cNvPr>
            <p:cNvGrpSpPr/>
            <p:nvPr/>
          </p:nvGrpSpPr>
          <p:grpSpPr>
            <a:xfrm>
              <a:off x="4626847" y="3370904"/>
              <a:ext cx="457200" cy="917461"/>
              <a:chOff x="4740962" y="2520885"/>
              <a:chExt cx="91440" cy="1335024"/>
            </a:xfrm>
          </p:grpSpPr>
          <p:cxnSp>
            <p:nvCxnSpPr>
              <p:cNvPr id="3819" name="Straight Connector 3818">
                <a:extLst>
                  <a:ext uri="{FF2B5EF4-FFF2-40B4-BE49-F238E27FC236}">
                    <a16:creationId xmlns:a16="http://schemas.microsoft.com/office/drawing/2014/main" id="{BBBDBE0E-2EE0-C6FD-CCBE-1F4D275E54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40962" y="2520885"/>
                <a:ext cx="91440" cy="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0" name="Straight Connector 3819">
                <a:extLst>
                  <a:ext uri="{FF2B5EF4-FFF2-40B4-BE49-F238E27FC236}">
                    <a16:creationId xmlns:a16="http://schemas.microsoft.com/office/drawing/2014/main" id="{252D5D51-D55B-E3C6-37F7-B066C67F71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40962" y="3855909"/>
                <a:ext cx="91440" cy="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1" name="Straight Connector 3820">
                <a:extLst>
                  <a:ext uri="{FF2B5EF4-FFF2-40B4-BE49-F238E27FC236}">
                    <a16:creationId xmlns:a16="http://schemas.microsoft.com/office/drawing/2014/main" id="{D0E5FF98-2D98-7896-47C4-023C2E27702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86682" y="2520885"/>
                <a:ext cx="0" cy="1335024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04" name="Rectangle 3803">
              <a:extLst>
                <a:ext uri="{FF2B5EF4-FFF2-40B4-BE49-F238E27FC236}">
                  <a16:creationId xmlns:a16="http://schemas.microsoft.com/office/drawing/2014/main" id="{0C12FF82-63FD-33C8-1A6C-34E6C93E7984}"/>
                </a:ext>
              </a:extLst>
            </p:cNvPr>
            <p:cNvSpPr/>
            <p:nvPr/>
          </p:nvSpPr>
          <p:spPr>
            <a:xfrm>
              <a:off x="1991784" y="3695469"/>
              <a:ext cx="1371600" cy="41166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96" dirty="0">
                <a:latin typeface="Source Sans Pro" panose="020B0503030403020204" pitchFamily="34" charset="0"/>
              </a:endParaRPr>
            </a:p>
          </p:txBody>
        </p:sp>
        <p:cxnSp>
          <p:nvCxnSpPr>
            <p:cNvPr id="3805" name="Straight Connector 3804">
              <a:extLst>
                <a:ext uri="{FF2B5EF4-FFF2-40B4-BE49-F238E27FC236}">
                  <a16:creationId xmlns:a16="http://schemas.microsoft.com/office/drawing/2014/main" id="{5BE0EC81-257D-40CC-F6B4-85FAF8766DD7}"/>
                </a:ext>
              </a:extLst>
            </p:cNvPr>
            <p:cNvCxnSpPr>
              <a:cxnSpLocks/>
            </p:cNvCxnSpPr>
            <p:nvPr/>
          </p:nvCxnSpPr>
          <p:spPr>
            <a:xfrm>
              <a:off x="1991784" y="4085165"/>
              <a:ext cx="1371600" cy="0"/>
            </a:xfrm>
            <a:prstGeom prst="line">
              <a:avLst/>
            </a:pr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06" name="Rectangle 3805">
              <a:extLst>
                <a:ext uri="{FF2B5EF4-FFF2-40B4-BE49-F238E27FC236}">
                  <a16:creationId xmlns:a16="http://schemas.microsoft.com/office/drawing/2014/main" id="{1346150E-F85F-5B1F-2DE5-4CF398341E79}"/>
                </a:ext>
              </a:extLst>
            </p:cNvPr>
            <p:cNvSpPr/>
            <p:nvPr/>
          </p:nvSpPr>
          <p:spPr>
            <a:xfrm>
              <a:off x="4169669" y="3549650"/>
              <a:ext cx="1371600" cy="411655"/>
            </a:xfrm>
            <a:prstGeom prst="rect">
              <a:avLst/>
            </a:prstGeom>
            <a:solidFill>
              <a:srgbClr val="FFA3A3"/>
            </a:solidFill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96" dirty="0">
                <a:latin typeface="Source Sans Pro" panose="020B0503030403020204" pitchFamily="34" charset="0"/>
              </a:endParaRPr>
            </a:p>
          </p:txBody>
        </p:sp>
        <p:cxnSp>
          <p:nvCxnSpPr>
            <p:cNvPr id="3807" name="Straight Connector 3806">
              <a:extLst>
                <a:ext uri="{FF2B5EF4-FFF2-40B4-BE49-F238E27FC236}">
                  <a16:creationId xmlns:a16="http://schemas.microsoft.com/office/drawing/2014/main" id="{7EA4370A-6960-1FD9-9C31-D3C8F5663FF4}"/>
                </a:ext>
              </a:extLst>
            </p:cNvPr>
            <p:cNvCxnSpPr>
              <a:cxnSpLocks/>
            </p:cNvCxnSpPr>
            <p:nvPr/>
          </p:nvCxnSpPr>
          <p:spPr>
            <a:xfrm>
              <a:off x="4169669" y="3735915"/>
              <a:ext cx="1371600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08" name="TextBox 3807">
              <a:extLst>
                <a:ext uri="{FF2B5EF4-FFF2-40B4-BE49-F238E27FC236}">
                  <a16:creationId xmlns:a16="http://schemas.microsoft.com/office/drawing/2014/main" id="{A20446D3-88EF-A349-7C72-2DE8F19F64A3}"/>
                </a:ext>
              </a:extLst>
            </p:cNvPr>
            <p:cNvSpPr txBox="1"/>
            <p:nvPr/>
          </p:nvSpPr>
          <p:spPr>
            <a:xfrm>
              <a:off x="2400499" y="3739630"/>
              <a:ext cx="543112" cy="35042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+</a:t>
              </a:r>
            </a:p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−32.12</a:t>
              </a:r>
            </a:p>
          </p:txBody>
        </p:sp>
        <p:sp>
          <p:nvSpPr>
            <p:cNvPr id="3809" name="TextBox 3808">
              <a:extLst>
                <a:ext uri="{FF2B5EF4-FFF2-40B4-BE49-F238E27FC236}">
                  <a16:creationId xmlns:a16="http://schemas.microsoft.com/office/drawing/2014/main" id="{2FCD8D2B-5514-29D6-23EA-58DD5D7B37C0}"/>
                </a:ext>
              </a:extLst>
            </p:cNvPr>
            <p:cNvSpPr txBox="1"/>
            <p:nvPr/>
          </p:nvSpPr>
          <p:spPr>
            <a:xfrm>
              <a:off x="4632107" y="3622468"/>
              <a:ext cx="444364" cy="35042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C00000"/>
                  </a:solidFill>
                  <a:latin typeface="Source Sans Pro" panose="020B0503030403020204" pitchFamily="34" charset="0"/>
                </a:rPr>
                <a:t>+</a:t>
              </a:r>
            </a:p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C00000"/>
                  </a:solidFill>
                  <a:latin typeface="Source Sans Pro" panose="020B0503030403020204" pitchFamily="34" charset="0"/>
                </a:rPr>
                <a:t>−2.48</a:t>
              </a:r>
            </a:p>
          </p:txBody>
        </p:sp>
        <p:sp>
          <p:nvSpPr>
            <p:cNvPr id="3810" name="TextBox 3809">
              <a:extLst>
                <a:ext uri="{FF2B5EF4-FFF2-40B4-BE49-F238E27FC236}">
                  <a16:creationId xmlns:a16="http://schemas.microsoft.com/office/drawing/2014/main" id="{08743A1A-DDE4-3C7C-0FB6-3B18A9931631}"/>
                </a:ext>
              </a:extLst>
            </p:cNvPr>
            <p:cNvSpPr txBox="1"/>
            <p:nvPr/>
          </p:nvSpPr>
          <p:spPr>
            <a:xfrm>
              <a:off x="2519303" y="4415588"/>
              <a:ext cx="305501" cy="175212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n=5</a:t>
              </a:r>
            </a:p>
          </p:txBody>
        </p:sp>
        <p:sp>
          <p:nvSpPr>
            <p:cNvPr id="3811" name="TextBox 3810">
              <a:extLst>
                <a:ext uri="{FF2B5EF4-FFF2-40B4-BE49-F238E27FC236}">
                  <a16:creationId xmlns:a16="http://schemas.microsoft.com/office/drawing/2014/main" id="{B38A82D7-AD95-1C97-E8DF-770217CBDC85}"/>
                </a:ext>
              </a:extLst>
            </p:cNvPr>
            <p:cNvSpPr txBox="1"/>
            <p:nvPr/>
          </p:nvSpPr>
          <p:spPr>
            <a:xfrm>
              <a:off x="4652164" y="4415588"/>
              <a:ext cx="404248" cy="175212"/>
            </a:xfrm>
            <a:prstGeom prst="rect">
              <a:avLst/>
            </a:prstGeom>
            <a:noFill/>
          </p:spPr>
          <p:txBody>
            <a:bodyPr wrap="non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n=34</a:t>
              </a:r>
            </a:p>
          </p:txBody>
        </p:sp>
        <p:grpSp>
          <p:nvGrpSpPr>
            <p:cNvPr id="3812" name="Group 3811">
              <a:extLst>
                <a:ext uri="{FF2B5EF4-FFF2-40B4-BE49-F238E27FC236}">
                  <a16:creationId xmlns:a16="http://schemas.microsoft.com/office/drawing/2014/main" id="{5E466263-C8CD-C35A-CC44-94AB82AE8148}"/>
                </a:ext>
              </a:extLst>
            </p:cNvPr>
            <p:cNvGrpSpPr/>
            <p:nvPr/>
          </p:nvGrpSpPr>
          <p:grpSpPr>
            <a:xfrm>
              <a:off x="4809749" y="2871865"/>
              <a:ext cx="91440" cy="91440"/>
              <a:chOff x="2600612" y="4327524"/>
              <a:chExt cx="91440" cy="91440"/>
            </a:xfrm>
          </p:grpSpPr>
          <p:cxnSp>
            <p:nvCxnSpPr>
              <p:cNvPr id="3817" name="Straight Connector 3816">
                <a:extLst>
                  <a:ext uri="{FF2B5EF4-FFF2-40B4-BE49-F238E27FC236}">
                    <a16:creationId xmlns:a16="http://schemas.microsoft.com/office/drawing/2014/main" id="{DA16C1FD-E867-66F4-4BC2-72C2FA7D85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00612" y="4373244"/>
                <a:ext cx="91440" cy="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8" name="Straight Connector 3817">
                <a:extLst>
                  <a:ext uri="{FF2B5EF4-FFF2-40B4-BE49-F238E27FC236}">
                    <a16:creationId xmlns:a16="http://schemas.microsoft.com/office/drawing/2014/main" id="{FE2C66EA-12EB-4915-563D-DEEF836F03D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646332" y="4327524"/>
                <a:ext cx="0" cy="9144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13" name="Group 3812">
              <a:extLst>
                <a:ext uri="{FF2B5EF4-FFF2-40B4-BE49-F238E27FC236}">
                  <a16:creationId xmlns:a16="http://schemas.microsoft.com/office/drawing/2014/main" id="{9958CF5B-FD61-70CE-DEE0-07F9C1A3365A}"/>
                </a:ext>
              </a:extLst>
            </p:cNvPr>
            <p:cNvGrpSpPr/>
            <p:nvPr/>
          </p:nvGrpSpPr>
          <p:grpSpPr>
            <a:xfrm>
              <a:off x="4809749" y="2570830"/>
              <a:ext cx="91440" cy="91440"/>
              <a:chOff x="2600612" y="4327524"/>
              <a:chExt cx="91440" cy="91440"/>
            </a:xfrm>
          </p:grpSpPr>
          <p:cxnSp>
            <p:nvCxnSpPr>
              <p:cNvPr id="3815" name="Straight Connector 3814">
                <a:extLst>
                  <a:ext uri="{FF2B5EF4-FFF2-40B4-BE49-F238E27FC236}">
                    <a16:creationId xmlns:a16="http://schemas.microsoft.com/office/drawing/2014/main" id="{40B80B91-DFB3-15EE-DC09-B5402FF33B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00612" y="4373244"/>
                <a:ext cx="91440" cy="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6" name="Straight Connector 3815">
                <a:extLst>
                  <a:ext uri="{FF2B5EF4-FFF2-40B4-BE49-F238E27FC236}">
                    <a16:creationId xmlns:a16="http://schemas.microsoft.com/office/drawing/2014/main" id="{0FBE3D73-B5DF-A61E-0B20-E38ACB507BE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646332" y="4327524"/>
                <a:ext cx="0" cy="9144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14" name="TextBox 3813">
              <a:extLst>
                <a:ext uri="{FF2B5EF4-FFF2-40B4-BE49-F238E27FC236}">
                  <a16:creationId xmlns:a16="http://schemas.microsoft.com/office/drawing/2014/main" id="{69B7A7D2-3118-AC44-8E09-74D614984786}"/>
                </a:ext>
              </a:extLst>
            </p:cNvPr>
            <p:cNvSpPr txBox="1"/>
            <p:nvPr/>
          </p:nvSpPr>
          <p:spPr>
            <a:xfrm>
              <a:off x="3247085" y="2392497"/>
              <a:ext cx="1030677" cy="17521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i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P </a:t>
              </a: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value: .181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0ED747C-EC86-E991-E361-7AB6A2580045}"/>
              </a:ext>
            </a:extLst>
          </p:cNvPr>
          <p:cNvGrpSpPr/>
          <p:nvPr/>
        </p:nvGrpSpPr>
        <p:grpSpPr>
          <a:xfrm>
            <a:off x="1105330" y="22378175"/>
            <a:ext cx="10937256" cy="5270953"/>
            <a:chOff x="1087558" y="22380623"/>
            <a:chExt cx="10937256" cy="5270953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586F6591-CB0F-4DBA-76F0-2536E388E235}"/>
                </a:ext>
              </a:extLst>
            </p:cNvPr>
            <p:cNvSpPr/>
            <p:nvPr/>
          </p:nvSpPr>
          <p:spPr>
            <a:xfrm>
              <a:off x="9281614" y="22647561"/>
              <a:ext cx="2743200" cy="4603433"/>
            </a:xfrm>
            <a:prstGeom prst="roundRect">
              <a:avLst>
                <a:gd name="adj" fmla="val 12107"/>
              </a:avLst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spAutoFit/>
            </a:bodyPr>
            <a:lstStyle/>
            <a:p>
              <a:r>
                <a:rPr lang="en-US" b="1" dirty="0">
                  <a:ln w="0"/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Coprimary endpoints: </a:t>
              </a:r>
            </a:p>
            <a:p>
              <a:r>
                <a:rPr lang="en-US" dirty="0">
                  <a:ln w="0"/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SVR response rate and TSS response rate</a:t>
              </a:r>
            </a:p>
            <a:p>
              <a:endParaRPr lang="en-US" dirty="0">
                <a:ln w="0"/>
                <a:solidFill>
                  <a:schemeClr val="accent4"/>
                </a:solidFill>
                <a:latin typeface="Source Sans Pro" panose="020B0503030403020204" pitchFamily="34" charset="0"/>
                <a:cs typeface="Arial" panose="020B0604020202020204" pitchFamily="34" charset="0"/>
              </a:endParaRPr>
            </a:p>
            <a:p>
              <a:r>
                <a:rPr lang="en-US" b="1" dirty="0">
                  <a:ln w="0"/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Secondary endpoints: </a:t>
              </a:r>
            </a:p>
            <a:p>
              <a:r>
                <a:rPr lang="en-US" dirty="0">
                  <a:ln w="0"/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CR, PR, clinical improvement, and </a:t>
              </a:r>
            </a:p>
            <a:p>
              <a:r>
                <a:rPr lang="en-US" dirty="0">
                  <a:ln w="0"/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anemia response per </a:t>
              </a:r>
            </a:p>
            <a:p>
              <a:r>
                <a:rPr lang="en-US" dirty="0">
                  <a:ln w="0"/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2013 IWG-MRT criteria, duration of responses, and OS</a:t>
              </a:r>
            </a:p>
            <a:p>
              <a:endParaRPr lang="en-US" dirty="0">
                <a:ln w="0"/>
                <a:solidFill>
                  <a:schemeClr val="accent4"/>
                </a:solidFill>
                <a:latin typeface="Source Sans Pro" panose="020B0503030403020204" pitchFamily="34" charset="0"/>
                <a:cs typeface="Arial" panose="020B0604020202020204" pitchFamily="34" charset="0"/>
              </a:endParaRPr>
            </a:p>
            <a:p>
              <a:r>
                <a:rPr lang="en-US" b="1" dirty="0">
                  <a:ln w="0"/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Exploratory endpoints: </a:t>
              </a:r>
            </a:p>
            <a:p>
              <a:r>
                <a:rPr lang="en-US" dirty="0">
                  <a:ln w="0"/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Cytogenetic and molecular responses, leukemia-free survival</a:t>
              </a:r>
            </a:p>
          </p:txBody>
        </p:sp>
        <p:sp>
          <p:nvSpPr>
            <p:cNvPr id="40" name="object 21">
              <a:extLst>
                <a:ext uri="{FF2B5EF4-FFF2-40B4-BE49-F238E27FC236}">
                  <a16:creationId xmlns:a16="http://schemas.microsoft.com/office/drawing/2014/main" id="{2E727C05-EF19-0C3A-8136-3BA631A38080}"/>
                </a:ext>
              </a:extLst>
            </p:cNvPr>
            <p:cNvSpPr/>
            <p:nvPr/>
          </p:nvSpPr>
          <p:spPr>
            <a:xfrm>
              <a:off x="5184585" y="22380623"/>
              <a:ext cx="2743200" cy="1554480"/>
            </a:xfrm>
            <a:prstGeom prst="round2DiagRect">
              <a:avLst/>
            </a:prstGeom>
            <a:solidFill>
              <a:srgbClr val="FF0000">
                <a:alpha val="69804"/>
              </a:srgb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Imetelstat 8.9 mg/kg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every 3 weeks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n=59</a:t>
              </a:r>
            </a:p>
          </p:txBody>
        </p:sp>
        <p:sp>
          <p:nvSpPr>
            <p:cNvPr id="42" name="object 21">
              <a:extLst>
                <a:ext uri="{FF2B5EF4-FFF2-40B4-BE49-F238E27FC236}">
                  <a16:creationId xmlns:a16="http://schemas.microsoft.com/office/drawing/2014/main" id="{D93B05AE-4C88-AFC9-7AE1-C6452D6FC8D3}"/>
                </a:ext>
              </a:extLst>
            </p:cNvPr>
            <p:cNvSpPr/>
            <p:nvPr/>
          </p:nvSpPr>
          <p:spPr>
            <a:xfrm>
              <a:off x="5184585" y="26097096"/>
              <a:ext cx="2743200" cy="1554480"/>
            </a:xfrm>
            <a:prstGeom prst="round2DiagRect">
              <a:avLst/>
            </a:prstGeom>
            <a:solidFill>
              <a:srgbClr val="005EB8">
                <a:alpha val="69804"/>
              </a:srgb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Imetelstat 4.4 mg/kg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every 3 weeks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n=48</a:t>
              </a:r>
            </a:p>
          </p:txBody>
        </p:sp>
        <p:sp>
          <p:nvSpPr>
            <p:cNvPr id="49" name="object 21">
              <a:extLst>
                <a:ext uri="{FF2B5EF4-FFF2-40B4-BE49-F238E27FC236}">
                  <a16:creationId xmlns:a16="http://schemas.microsoft.com/office/drawing/2014/main" id="{04BA83B2-DAF5-4EEF-AC03-7F2DC627580E}"/>
                </a:ext>
              </a:extLst>
            </p:cNvPr>
            <p:cNvSpPr/>
            <p:nvPr/>
          </p:nvSpPr>
          <p:spPr>
            <a:xfrm>
              <a:off x="1087558" y="24238860"/>
              <a:ext cx="2743200" cy="1554480"/>
            </a:xfrm>
            <a:prstGeom prst="round2DiagRect">
              <a:avLst/>
            </a:prstGeom>
            <a:solidFill>
              <a:srgbClr val="1F497D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Intermediate-2–risk or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high-risk MF R/R to JAKi</a:t>
              </a:r>
            </a:p>
          </p:txBody>
        </p:sp>
        <p:cxnSp>
          <p:nvCxnSpPr>
            <p:cNvPr id="3444" name="Connector: Elbow 3443">
              <a:extLst>
                <a:ext uri="{FF2B5EF4-FFF2-40B4-BE49-F238E27FC236}">
                  <a16:creationId xmlns:a16="http://schemas.microsoft.com/office/drawing/2014/main" id="{B55FCB36-3525-B2CC-8A6F-6EAC233C0671}"/>
                </a:ext>
              </a:extLst>
            </p:cNvPr>
            <p:cNvCxnSpPr>
              <a:cxnSpLocks/>
              <a:stCxn id="49" idx="0"/>
              <a:endCxn id="40" idx="2"/>
            </p:cNvCxnSpPr>
            <p:nvPr/>
          </p:nvCxnSpPr>
          <p:spPr>
            <a:xfrm flipV="1">
              <a:off x="3830758" y="23157863"/>
              <a:ext cx="1353827" cy="1858237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6" name="Connector: Elbow 3445">
              <a:extLst>
                <a:ext uri="{FF2B5EF4-FFF2-40B4-BE49-F238E27FC236}">
                  <a16:creationId xmlns:a16="http://schemas.microsoft.com/office/drawing/2014/main" id="{F24C0964-4834-3D5A-FE6D-7C3B399FAB3B}"/>
                </a:ext>
              </a:extLst>
            </p:cNvPr>
            <p:cNvCxnSpPr>
              <a:cxnSpLocks/>
              <a:stCxn id="49" idx="0"/>
              <a:endCxn id="42" idx="2"/>
            </p:cNvCxnSpPr>
            <p:nvPr/>
          </p:nvCxnSpPr>
          <p:spPr>
            <a:xfrm>
              <a:off x="3830758" y="25016100"/>
              <a:ext cx="1353827" cy="1858236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1" name="Connector: Elbow 3450">
              <a:extLst>
                <a:ext uri="{FF2B5EF4-FFF2-40B4-BE49-F238E27FC236}">
                  <a16:creationId xmlns:a16="http://schemas.microsoft.com/office/drawing/2014/main" id="{8A4C7F19-DF03-FDAE-D0F0-4CFF20CC59A9}"/>
                </a:ext>
              </a:extLst>
            </p:cNvPr>
            <p:cNvCxnSpPr>
              <a:cxnSpLocks/>
              <a:stCxn id="39" idx="1"/>
              <a:endCxn id="40" idx="0"/>
            </p:cNvCxnSpPr>
            <p:nvPr/>
          </p:nvCxnSpPr>
          <p:spPr>
            <a:xfrm rot="10800000">
              <a:off x="7927786" y="23157864"/>
              <a:ext cx="1353829" cy="1791415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4" name="Connector: Elbow 3453">
              <a:extLst>
                <a:ext uri="{FF2B5EF4-FFF2-40B4-BE49-F238E27FC236}">
                  <a16:creationId xmlns:a16="http://schemas.microsoft.com/office/drawing/2014/main" id="{1C846C97-9425-3692-E852-DE9F7AE04FFA}"/>
                </a:ext>
              </a:extLst>
            </p:cNvPr>
            <p:cNvCxnSpPr>
              <a:cxnSpLocks/>
              <a:stCxn id="39" idx="1"/>
              <a:endCxn id="42" idx="0"/>
            </p:cNvCxnSpPr>
            <p:nvPr/>
          </p:nvCxnSpPr>
          <p:spPr>
            <a:xfrm rot="10800000" flipV="1">
              <a:off x="7927786" y="24949278"/>
              <a:ext cx="1353829" cy="1925058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240CD13D-65CE-DB1B-B454-6D43086DB949}"/>
                </a:ext>
              </a:extLst>
            </p:cNvPr>
            <p:cNvSpPr/>
            <p:nvPr/>
          </p:nvSpPr>
          <p:spPr>
            <a:xfrm>
              <a:off x="4152641" y="24649380"/>
              <a:ext cx="731520" cy="731520"/>
            </a:xfrm>
            <a:prstGeom prst="ellipse">
              <a:avLst/>
            </a:prstGeom>
            <a:solidFill>
              <a:srgbClr val="4BACC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atin typeface="Source Sans Pro" panose="020B0503030403020204" pitchFamily="34" charset="0"/>
                  <a:cs typeface="Arial" panose="020B0604020202020204" pitchFamily="34" charset="0"/>
                </a:rPr>
                <a:t>R</a:t>
              </a:r>
            </a:p>
            <a:p>
              <a:pPr algn="ctr"/>
              <a:r>
                <a:rPr lang="en-US" dirty="0">
                  <a:latin typeface="Source Sans Pro" panose="020B0503030403020204" pitchFamily="34" charset="0"/>
                  <a:cs typeface="Arial" panose="020B0604020202020204" pitchFamily="34" charset="0"/>
                </a:rPr>
                <a:t>1:1</a:t>
              </a:r>
            </a:p>
          </p:txBody>
        </p:sp>
      </p:grpSp>
      <p:grpSp>
        <p:nvGrpSpPr>
          <p:cNvPr id="3642" name="Group 3641">
            <a:extLst>
              <a:ext uri="{FF2B5EF4-FFF2-40B4-BE49-F238E27FC236}">
                <a16:creationId xmlns:a16="http://schemas.microsoft.com/office/drawing/2014/main" id="{6FCE792B-DFB0-B30E-5FC0-E0862A44266D}"/>
              </a:ext>
            </a:extLst>
          </p:cNvPr>
          <p:cNvGrpSpPr>
            <a:grpSpLocks noChangeAspect="1"/>
          </p:cNvGrpSpPr>
          <p:nvPr/>
        </p:nvGrpSpPr>
        <p:grpSpPr>
          <a:xfrm>
            <a:off x="13287226" y="19687897"/>
            <a:ext cx="4822841" cy="4244682"/>
            <a:chOff x="13010791" y="19111893"/>
            <a:chExt cx="6042957" cy="5172619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618857B8-8245-1A0B-CD19-EA8AB6A385AB}"/>
                </a:ext>
              </a:extLst>
            </p:cNvPr>
            <p:cNvSpPr txBox="1"/>
            <p:nvPr/>
          </p:nvSpPr>
          <p:spPr>
            <a:xfrm>
              <a:off x="15639224" y="19111893"/>
              <a:ext cx="2986710" cy="483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IL-8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CF17BF70-3760-AC5D-8A6D-ACD04243C97B}"/>
                </a:ext>
              </a:extLst>
            </p:cNvPr>
            <p:cNvSpPr txBox="1"/>
            <p:nvPr/>
          </p:nvSpPr>
          <p:spPr>
            <a:xfrm>
              <a:off x="14799272" y="19727971"/>
              <a:ext cx="427820" cy="33677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100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63F3D726-4E7A-11D9-D1B3-40ADDF928306}"/>
                </a:ext>
              </a:extLst>
            </p:cNvPr>
            <p:cNvSpPr txBox="1"/>
            <p:nvPr/>
          </p:nvSpPr>
          <p:spPr>
            <a:xfrm>
              <a:off x="14941881" y="20285645"/>
              <a:ext cx="285212" cy="33677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75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4C44432F-D822-CDA2-DF36-DFC1156D96BF}"/>
                </a:ext>
              </a:extLst>
            </p:cNvPr>
            <p:cNvSpPr txBox="1"/>
            <p:nvPr/>
          </p:nvSpPr>
          <p:spPr>
            <a:xfrm>
              <a:off x="14941881" y="20843318"/>
              <a:ext cx="285212" cy="33677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50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5CD30614-3B3E-1DA7-7B28-758EAE14446C}"/>
                </a:ext>
              </a:extLst>
            </p:cNvPr>
            <p:cNvSpPr txBox="1"/>
            <p:nvPr/>
          </p:nvSpPr>
          <p:spPr>
            <a:xfrm>
              <a:off x="14941881" y="21400992"/>
              <a:ext cx="285212" cy="33677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25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2BA07AE3-387B-E9D8-D963-86FF7822C5AE}"/>
                </a:ext>
              </a:extLst>
            </p:cNvPr>
            <p:cNvSpPr txBox="1"/>
            <p:nvPr/>
          </p:nvSpPr>
          <p:spPr>
            <a:xfrm>
              <a:off x="15084483" y="21958664"/>
              <a:ext cx="142607" cy="33677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0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638E89C3-1FC7-27BA-EE79-965662703A3A}"/>
                </a:ext>
              </a:extLst>
            </p:cNvPr>
            <p:cNvSpPr txBox="1"/>
            <p:nvPr/>
          </p:nvSpPr>
          <p:spPr>
            <a:xfrm>
              <a:off x="14799272" y="22516338"/>
              <a:ext cx="427820" cy="33677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−25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5072510E-D87A-6D06-BBC5-538803D2B784}"/>
                </a:ext>
              </a:extLst>
            </p:cNvPr>
            <p:cNvSpPr txBox="1"/>
            <p:nvPr/>
          </p:nvSpPr>
          <p:spPr>
            <a:xfrm rot="16200000">
              <a:off x="12999479" y="20899546"/>
              <a:ext cx="2525794" cy="692545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en-US" sz="17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IL-8 mean % change </a:t>
              </a:r>
              <a:br>
                <a:rPr lang="en-US" sz="17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7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from baseline (±SE)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A343CDC6-6204-1C0D-03AF-68FAF848F094}"/>
                </a:ext>
              </a:extLst>
            </p:cNvPr>
            <p:cNvSpPr txBox="1"/>
            <p:nvPr/>
          </p:nvSpPr>
          <p:spPr>
            <a:xfrm>
              <a:off x="14752675" y="23003854"/>
              <a:ext cx="1185495" cy="53868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C1D1</a:t>
              </a:r>
              <a:b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(baseline)</a:t>
              </a: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395EDEF1-3E4E-5493-F13A-ECC7F9DA0837}"/>
                </a:ext>
              </a:extLst>
            </p:cNvPr>
            <p:cNvSpPr txBox="1"/>
            <p:nvPr/>
          </p:nvSpPr>
          <p:spPr>
            <a:xfrm>
              <a:off x="15873235" y="23003854"/>
              <a:ext cx="773290" cy="53868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C5D1</a:t>
              </a:r>
              <a:b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(wk 12)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C690D147-DDFB-C752-75E5-2B39D56361F7}"/>
                </a:ext>
              </a:extLst>
            </p:cNvPr>
            <p:cNvSpPr txBox="1"/>
            <p:nvPr/>
          </p:nvSpPr>
          <p:spPr>
            <a:xfrm>
              <a:off x="16676844" y="23003854"/>
              <a:ext cx="773290" cy="53868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C9D1</a:t>
              </a:r>
              <a:b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(wk 24)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34D0D335-D113-9691-7B2F-81B0CA793886}"/>
                </a:ext>
              </a:extLst>
            </p:cNvPr>
            <p:cNvSpPr txBox="1"/>
            <p:nvPr/>
          </p:nvSpPr>
          <p:spPr>
            <a:xfrm>
              <a:off x="17477651" y="23003854"/>
              <a:ext cx="773290" cy="53868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C13D1</a:t>
              </a:r>
              <a:b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(wk 36)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5256287A-BD89-4819-51AE-5DB347ADCFEF}"/>
                </a:ext>
              </a:extLst>
            </p:cNvPr>
            <p:cNvSpPr txBox="1"/>
            <p:nvPr/>
          </p:nvSpPr>
          <p:spPr>
            <a:xfrm>
              <a:off x="18280458" y="23003854"/>
              <a:ext cx="773290" cy="538680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C17D1</a:t>
              </a:r>
              <a:b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(wk 48)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FD28C73F-6BBB-80DC-8E40-37503EF8C6C0}"/>
                </a:ext>
              </a:extLst>
            </p:cNvPr>
            <p:cNvSpPr txBox="1"/>
            <p:nvPr/>
          </p:nvSpPr>
          <p:spPr>
            <a:xfrm>
              <a:off x="15318069" y="23704845"/>
              <a:ext cx="286941" cy="57966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30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8510816C-B461-E629-9685-2CD2AD8F813A}"/>
                </a:ext>
              </a:extLst>
            </p:cNvPr>
            <p:cNvSpPr txBox="1"/>
            <p:nvPr/>
          </p:nvSpPr>
          <p:spPr>
            <a:xfrm>
              <a:off x="16067276" y="23704845"/>
              <a:ext cx="385210" cy="57966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30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F3F2BDB1-EFFA-DD94-F30E-E73CE5F9953B}"/>
                </a:ext>
              </a:extLst>
            </p:cNvPr>
            <p:cNvSpPr txBox="1"/>
            <p:nvPr/>
          </p:nvSpPr>
          <p:spPr>
            <a:xfrm>
              <a:off x="16869785" y="23704845"/>
              <a:ext cx="387407" cy="57966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30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6BC3C441-BE7E-E3BB-46FB-D4285251C71A}"/>
                </a:ext>
              </a:extLst>
            </p:cNvPr>
            <p:cNvSpPr txBox="1"/>
            <p:nvPr/>
          </p:nvSpPr>
          <p:spPr>
            <a:xfrm>
              <a:off x="17699034" y="23704845"/>
              <a:ext cx="330522" cy="57966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27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A02681D8-9BAA-74C8-1811-05EEFDA895C3}"/>
                </a:ext>
              </a:extLst>
            </p:cNvPr>
            <p:cNvSpPr txBox="1"/>
            <p:nvPr/>
          </p:nvSpPr>
          <p:spPr>
            <a:xfrm>
              <a:off x="18515219" y="23704845"/>
              <a:ext cx="303765" cy="57966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21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43E7439C-3468-3A22-E0B1-1F8E9442149B}"/>
                </a:ext>
              </a:extLst>
            </p:cNvPr>
            <p:cNvSpPr txBox="1"/>
            <p:nvPr/>
          </p:nvSpPr>
          <p:spPr>
            <a:xfrm>
              <a:off x="13010791" y="23704845"/>
              <a:ext cx="2216302" cy="54567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Imetelstat 4.4 mg/kg</a:t>
              </a:r>
            </a:p>
            <a:p>
              <a:pPr algn="r">
                <a:lnSpc>
                  <a:spcPct val="90000"/>
                </a:lnSpc>
              </a:pPr>
              <a:r>
                <a:rPr lang="en-US" sz="1596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Imetelstat 8.9 mg/kg</a:t>
              </a:r>
            </a:p>
          </p:txBody>
        </p:sp>
        <p:grpSp>
          <p:nvGrpSpPr>
            <p:cNvPr id="3464" name="Group 3463">
              <a:extLst>
                <a:ext uri="{FF2B5EF4-FFF2-40B4-BE49-F238E27FC236}">
                  <a16:creationId xmlns:a16="http://schemas.microsoft.com/office/drawing/2014/main" id="{E4118239-3E14-B902-CE08-57E85111B58F}"/>
                </a:ext>
              </a:extLst>
            </p:cNvPr>
            <p:cNvGrpSpPr/>
            <p:nvPr/>
          </p:nvGrpSpPr>
          <p:grpSpPr>
            <a:xfrm>
              <a:off x="15288300" y="19572736"/>
              <a:ext cx="3452681" cy="3291840"/>
              <a:chOff x="15288300" y="19572736"/>
              <a:chExt cx="3452681" cy="3291840"/>
            </a:xfrm>
          </p:grpSpPr>
          <p:grpSp>
            <p:nvGrpSpPr>
              <p:cNvPr id="3465" name="Group 3464">
                <a:extLst>
                  <a:ext uri="{FF2B5EF4-FFF2-40B4-BE49-F238E27FC236}">
                    <a16:creationId xmlns:a16="http://schemas.microsoft.com/office/drawing/2014/main" id="{4E266264-11A7-391D-75BD-C9F8E878A058}"/>
                  </a:ext>
                </a:extLst>
              </p:cNvPr>
              <p:cNvGrpSpPr/>
              <p:nvPr/>
            </p:nvGrpSpPr>
            <p:grpSpPr>
              <a:xfrm>
                <a:off x="15288300" y="19572736"/>
                <a:ext cx="3442416" cy="3291840"/>
                <a:chOff x="997624" y="2396490"/>
                <a:chExt cx="4616410" cy="2267201"/>
              </a:xfrm>
            </p:grpSpPr>
            <p:cxnSp>
              <p:nvCxnSpPr>
                <p:cNvPr id="3627" name="Straight Connector 3626">
                  <a:extLst>
                    <a:ext uri="{FF2B5EF4-FFF2-40B4-BE49-F238E27FC236}">
                      <a16:creationId xmlns:a16="http://schemas.microsoft.com/office/drawing/2014/main" id="{A816E64B-7670-585B-B8C9-51F2731E7F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33475" y="2396490"/>
                  <a:ext cx="0" cy="219456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28" name="Straight Connector 3627">
                  <a:extLst>
                    <a:ext uri="{FF2B5EF4-FFF2-40B4-BE49-F238E27FC236}">
                      <a16:creationId xmlns:a16="http://schemas.microsoft.com/office/drawing/2014/main" id="{0C17CD5F-C686-7762-6A58-79DFCB4BFA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33474" y="4591050"/>
                  <a:ext cx="4480560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629" name="Group 3628">
                  <a:extLst>
                    <a:ext uri="{FF2B5EF4-FFF2-40B4-BE49-F238E27FC236}">
                      <a16:creationId xmlns:a16="http://schemas.microsoft.com/office/drawing/2014/main" id="{03954D57-B491-7E3D-350E-03E9157C2324}"/>
                    </a:ext>
                  </a:extLst>
                </p:cNvPr>
                <p:cNvGrpSpPr/>
                <p:nvPr/>
              </p:nvGrpSpPr>
              <p:grpSpPr>
                <a:xfrm>
                  <a:off x="1224915" y="4591050"/>
                  <a:ext cx="4302760" cy="72641"/>
                  <a:chOff x="1224915" y="4591050"/>
                  <a:chExt cx="4302760" cy="290564"/>
                </a:xfrm>
              </p:grpSpPr>
              <p:cxnSp>
                <p:nvCxnSpPr>
                  <p:cNvPr id="3637" name="Straight Connector 3636">
                    <a:extLst>
                      <a:ext uri="{FF2B5EF4-FFF2-40B4-BE49-F238E27FC236}">
                        <a16:creationId xmlns:a16="http://schemas.microsoft.com/office/drawing/2014/main" id="{5892B8D9-32C6-5C2E-60FE-ED7D6A6830D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224915" y="4591050"/>
                    <a:ext cx="0" cy="29056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38" name="Straight Connector 3637">
                    <a:extLst>
                      <a:ext uri="{FF2B5EF4-FFF2-40B4-BE49-F238E27FC236}">
                        <a16:creationId xmlns:a16="http://schemas.microsoft.com/office/drawing/2014/main" id="{F796FBFD-E9D5-02EE-03E6-86FAD3033E7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00606" y="4591050"/>
                    <a:ext cx="0" cy="290561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39" name="Straight Connector 3638">
                    <a:extLst>
                      <a:ext uri="{FF2B5EF4-FFF2-40B4-BE49-F238E27FC236}">
                        <a16:creationId xmlns:a16="http://schemas.microsoft.com/office/drawing/2014/main" id="{5857A254-E6F4-8F2F-3B64-E97762A12A3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76295" y="4591050"/>
                    <a:ext cx="0" cy="290561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40" name="Straight Connector 3639">
                    <a:extLst>
                      <a:ext uri="{FF2B5EF4-FFF2-40B4-BE49-F238E27FC236}">
                        <a16:creationId xmlns:a16="http://schemas.microsoft.com/office/drawing/2014/main" id="{0AB3D1CB-5527-2B22-563D-AB1DB1DE615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451986" y="4591050"/>
                    <a:ext cx="0" cy="290561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41" name="Straight Connector 3640">
                    <a:extLst>
                      <a:ext uri="{FF2B5EF4-FFF2-40B4-BE49-F238E27FC236}">
                        <a16:creationId xmlns:a16="http://schemas.microsoft.com/office/drawing/2014/main" id="{82C84D1C-8D36-24CE-8887-69A92E9CA19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27675" y="4591050"/>
                    <a:ext cx="0" cy="290561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30" name="Group 3629">
                  <a:extLst>
                    <a:ext uri="{FF2B5EF4-FFF2-40B4-BE49-F238E27FC236}">
                      <a16:creationId xmlns:a16="http://schemas.microsoft.com/office/drawing/2014/main" id="{C1D9A7D0-F1F5-39EB-1346-DA62AD6D058C}"/>
                    </a:ext>
                  </a:extLst>
                </p:cNvPr>
                <p:cNvGrpSpPr/>
                <p:nvPr/>
              </p:nvGrpSpPr>
              <p:grpSpPr>
                <a:xfrm>
                  <a:off x="997624" y="2614930"/>
                  <a:ext cx="129492" cy="1925320"/>
                  <a:chOff x="586144" y="2614930"/>
                  <a:chExt cx="129492" cy="1925320"/>
                </a:xfrm>
              </p:grpSpPr>
              <p:cxnSp>
                <p:nvCxnSpPr>
                  <p:cNvPr id="3631" name="Straight Connector 3630">
                    <a:extLst>
                      <a:ext uri="{FF2B5EF4-FFF2-40B4-BE49-F238E27FC236}">
                        <a16:creationId xmlns:a16="http://schemas.microsoft.com/office/drawing/2014/main" id="{C756E434-98F0-DEF2-80E5-81EDDC48DF7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86144" y="4540250"/>
                    <a:ext cx="129489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32" name="Straight Connector 3631">
                    <a:extLst>
                      <a:ext uri="{FF2B5EF4-FFF2-40B4-BE49-F238E27FC236}">
                        <a16:creationId xmlns:a16="http://schemas.microsoft.com/office/drawing/2014/main" id="{C943E2F2-DFD8-F084-05B0-3C47048576B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86144" y="4155186"/>
                    <a:ext cx="129489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33" name="Straight Connector 3632">
                    <a:extLst>
                      <a:ext uri="{FF2B5EF4-FFF2-40B4-BE49-F238E27FC236}">
                        <a16:creationId xmlns:a16="http://schemas.microsoft.com/office/drawing/2014/main" id="{6B950D42-4348-F053-82B0-0A65E2844B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86144" y="3770122"/>
                    <a:ext cx="129489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34" name="Straight Connector 3633">
                    <a:extLst>
                      <a:ext uri="{FF2B5EF4-FFF2-40B4-BE49-F238E27FC236}">
                        <a16:creationId xmlns:a16="http://schemas.microsoft.com/office/drawing/2014/main" id="{CE7BF48E-A323-744E-FBF1-D092F250106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86144" y="3385058"/>
                    <a:ext cx="129489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35" name="Straight Connector 3634">
                    <a:extLst>
                      <a:ext uri="{FF2B5EF4-FFF2-40B4-BE49-F238E27FC236}">
                        <a16:creationId xmlns:a16="http://schemas.microsoft.com/office/drawing/2014/main" id="{CEA0E213-9123-B167-6B13-890C0CDEF88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86144" y="2999994"/>
                    <a:ext cx="129489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36" name="Straight Connector 3635">
                    <a:extLst>
                      <a:ext uri="{FF2B5EF4-FFF2-40B4-BE49-F238E27FC236}">
                        <a16:creationId xmlns:a16="http://schemas.microsoft.com/office/drawing/2014/main" id="{055D4792-28BF-E729-0DB0-F2CFE6B505E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86144" y="2614930"/>
                    <a:ext cx="129492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466" name="Group 3465">
                <a:extLst>
                  <a:ext uri="{FF2B5EF4-FFF2-40B4-BE49-F238E27FC236}">
                    <a16:creationId xmlns:a16="http://schemas.microsoft.com/office/drawing/2014/main" id="{3803DEC0-C049-968D-CF50-1CB3548A1A1A}"/>
                  </a:ext>
                </a:extLst>
              </p:cNvPr>
              <p:cNvGrpSpPr/>
              <p:nvPr/>
            </p:nvGrpSpPr>
            <p:grpSpPr>
              <a:xfrm>
                <a:off x="15464961" y="21211604"/>
                <a:ext cx="3276020" cy="1405245"/>
                <a:chOff x="1234532" y="3525233"/>
                <a:chExt cx="4393268" cy="967840"/>
              </a:xfrm>
            </p:grpSpPr>
            <p:grpSp>
              <p:nvGrpSpPr>
                <p:cNvPr id="3549" name="Group 3548">
                  <a:extLst>
                    <a:ext uri="{FF2B5EF4-FFF2-40B4-BE49-F238E27FC236}">
                      <a16:creationId xmlns:a16="http://schemas.microsoft.com/office/drawing/2014/main" id="{219DBAC0-8953-2F29-3A76-A1416FDFFB84}"/>
                    </a:ext>
                  </a:extLst>
                </p:cNvPr>
                <p:cNvGrpSpPr/>
                <p:nvPr/>
              </p:nvGrpSpPr>
              <p:grpSpPr>
                <a:xfrm>
                  <a:off x="1234532" y="3525233"/>
                  <a:ext cx="4393268" cy="967840"/>
                  <a:chOff x="1234532" y="3525233"/>
                  <a:chExt cx="4393268" cy="967840"/>
                </a:xfrm>
              </p:grpSpPr>
              <p:grpSp>
                <p:nvGrpSpPr>
                  <p:cNvPr id="3555" name="Group 3554">
                    <a:extLst>
                      <a:ext uri="{FF2B5EF4-FFF2-40B4-BE49-F238E27FC236}">
                        <a16:creationId xmlns:a16="http://schemas.microsoft.com/office/drawing/2014/main" id="{359A01CD-2467-1C24-A0EC-548D508C5931}"/>
                      </a:ext>
                    </a:extLst>
                  </p:cNvPr>
                  <p:cNvGrpSpPr/>
                  <p:nvPr/>
                </p:nvGrpSpPr>
                <p:grpSpPr>
                  <a:xfrm>
                    <a:off x="5536360" y="3668116"/>
                    <a:ext cx="91440" cy="441059"/>
                    <a:chOff x="350521" y="2039431"/>
                    <a:chExt cx="91440" cy="128081"/>
                  </a:xfrm>
                </p:grpSpPr>
                <p:cxnSp>
                  <p:nvCxnSpPr>
                    <p:cNvPr id="3583" name="Straight Connector 3582">
                      <a:extLst>
                        <a:ext uri="{FF2B5EF4-FFF2-40B4-BE49-F238E27FC236}">
                          <a16:creationId xmlns:a16="http://schemas.microsoft.com/office/drawing/2014/main" id="{018F32A8-D55F-C942-B41F-6B40B1CA1DF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50521" y="2039431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84" name="Straight Connector 3583">
                      <a:extLst>
                        <a:ext uri="{FF2B5EF4-FFF2-40B4-BE49-F238E27FC236}">
                          <a16:creationId xmlns:a16="http://schemas.microsoft.com/office/drawing/2014/main" id="{85147113-18B9-AFF8-936F-5A44DA6473C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50521" y="2167512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85" name="Straight Connector 3584">
                      <a:extLst>
                        <a:ext uri="{FF2B5EF4-FFF2-40B4-BE49-F238E27FC236}">
                          <a16:creationId xmlns:a16="http://schemas.microsoft.com/office/drawing/2014/main" id="{5B01E8E8-0D3C-EE84-1F1C-288D356AF3C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396241" y="2039431"/>
                      <a:ext cx="0" cy="128081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556" name="Group 3555">
                    <a:extLst>
                      <a:ext uri="{FF2B5EF4-FFF2-40B4-BE49-F238E27FC236}">
                        <a16:creationId xmlns:a16="http://schemas.microsoft.com/office/drawing/2014/main" id="{57C204DA-7B9C-9CF9-594F-961ED5F5C038}"/>
                      </a:ext>
                    </a:extLst>
                  </p:cNvPr>
                  <p:cNvGrpSpPr/>
                  <p:nvPr/>
                </p:nvGrpSpPr>
                <p:grpSpPr>
                  <a:xfrm>
                    <a:off x="5536360" y="3844645"/>
                    <a:ext cx="91440" cy="91440"/>
                    <a:chOff x="6893085" y="3468379"/>
                    <a:chExt cx="91440" cy="91440"/>
                  </a:xfrm>
                </p:grpSpPr>
                <p:cxnSp>
                  <p:nvCxnSpPr>
                    <p:cNvPr id="3581" name="Straight Connector 3580">
                      <a:extLst>
                        <a:ext uri="{FF2B5EF4-FFF2-40B4-BE49-F238E27FC236}">
                          <a16:creationId xmlns:a16="http://schemas.microsoft.com/office/drawing/2014/main" id="{1A791404-EA3D-AE1E-F748-D701B5521D9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6938805" y="3468379"/>
                      <a:ext cx="0" cy="9144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82" name="Straight Connector 3581">
                      <a:extLst>
                        <a:ext uri="{FF2B5EF4-FFF2-40B4-BE49-F238E27FC236}">
                          <a16:creationId xmlns:a16="http://schemas.microsoft.com/office/drawing/2014/main" id="{FDFF9E59-E6F0-C54A-1485-D41C484E156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893085" y="3514099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557" name="Group 3556">
                    <a:extLst>
                      <a:ext uri="{FF2B5EF4-FFF2-40B4-BE49-F238E27FC236}">
                        <a16:creationId xmlns:a16="http://schemas.microsoft.com/office/drawing/2014/main" id="{5D339E67-DE45-9942-B44B-877D24300EA9}"/>
                      </a:ext>
                    </a:extLst>
                  </p:cNvPr>
                  <p:cNvGrpSpPr/>
                  <p:nvPr/>
                </p:nvGrpSpPr>
                <p:grpSpPr>
                  <a:xfrm>
                    <a:off x="4458645" y="3525233"/>
                    <a:ext cx="91440" cy="676656"/>
                    <a:chOff x="350521" y="2039431"/>
                    <a:chExt cx="91440" cy="128081"/>
                  </a:xfrm>
                </p:grpSpPr>
                <p:cxnSp>
                  <p:nvCxnSpPr>
                    <p:cNvPr id="3578" name="Straight Connector 3577">
                      <a:extLst>
                        <a:ext uri="{FF2B5EF4-FFF2-40B4-BE49-F238E27FC236}">
                          <a16:creationId xmlns:a16="http://schemas.microsoft.com/office/drawing/2014/main" id="{C267A31C-ABA0-A885-3C48-3BA60F73DAD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50521" y="2039431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79" name="Straight Connector 3578">
                      <a:extLst>
                        <a:ext uri="{FF2B5EF4-FFF2-40B4-BE49-F238E27FC236}">
                          <a16:creationId xmlns:a16="http://schemas.microsoft.com/office/drawing/2014/main" id="{36D8BE74-ED38-3A7D-51AF-8826503FDB9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50521" y="2167512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80" name="Straight Connector 3579">
                      <a:extLst>
                        <a:ext uri="{FF2B5EF4-FFF2-40B4-BE49-F238E27FC236}">
                          <a16:creationId xmlns:a16="http://schemas.microsoft.com/office/drawing/2014/main" id="{81AA7D9E-C35A-96C6-F333-F870C900A85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396241" y="2039431"/>
                      <a:ext cx="0" cy="128081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558" name="Group 3557">
                    <a:extLst>
                      <a:ext uri="{FF2B5EF4-FFF2-40B4-BE49-F238E27FC236}">
                        <a16:creationId xmlns:a16="http://schemas.microsoft.com/office/drawing/2014/main" id="{DC537F00-5230-056C-39CB-AFB0EE12E740}"/>
                      </a:ext>
                    </a:extLst>
                  </p:cNvPr>
                  <p:cNvGrpSpPr/>
                  <p:nvPr/>
                </p:nvGrpSpPr>
                <p:grpSpPr>
                  <a:xfrm>
                    <a:off x="4458645" y="3824007"/>
                    <a:ext cx="91440" cy="91440"/>
                    <a:chOff x="6893085" y="3468379"/>
                    <a:chExt cx="91440" cy="91440"/>
                  </a:xfrm>
                </p:grpSpPr>
                <p:cxnSp>
                  <p:nvCxnSpPr>
                    <p:cNvPr id="3576" name="Straight Connector 3575">
                      <a:extLst>
                        <a:ext uri="{FF2B5EF4-FFF2-40B4-BE49-F238E27FC236}">
                          <a16:creationId xmlns:a16="http://schemas.microsoft.com/office/drawing/2014/main" id="{A6BAECBA-1352-AAE5-1F7B-131603E67A2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6938805" y="3468379"/>
                      <a:ext cx="0" cy="9144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77" name="Straight Connector 3576">
                      <a:extLst>
                        <a:ext uri="{FF2B5EF4-FFF2-40B4-BE49-F238E27FC236}">
                          <a16:creationId xmlns:a16="http://schemas.microsoft.com/office/drawing/2014/main" id="{B26A3AE5-A1A5-3D59-4AA7-877744A82E4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893085" y="3514099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559" name="Group 3558">
                    <a:extLst>
                      <a:ext uri="{FF2B5EF4-FFF2-40B4-BE49-F238E27FC236}">
                        <a16:creationId xmlns:a16="http://schemas.microsoft.com/office/drawing/2014/main" id="{372927CD-4E3E-CA2F-8F52-00672966A0E7}"/>
                      </a:ext>
                    </a:extLst>
                  </p:cNvPr>
                  <p:cNvGrpSpPr/>
                  <p:nvPr/>
                </p:nvGrpSpPr>
                <p:grpSpPr>
                  <a:xfrm>
                    <a:off x="3384004" y="4186589"/>
                    <a:ext cx="91440" cy="250473"/>
                    <a:chOff x="350521" y="2039431"/>
                    <a:chExt cx="91440" cy="128081"/>
                  </a:xfrm>
                </p:grpSpPr>
                <p:cxnSp>
                  <p:nvCxnSpPr>
                    <p:cNvPr id="3573" name="Straight Connector 3572">
                      <a:extLst>
                        <a:ext uri="{FF2B5EF4-FFF2-40B4-BE49-F238E27FC236}">
                          <a16:creationId xmlns:a16="http://schemas.microsoft.com/office/drawing/2014/main" id="{3C325FF3-077D-5D15-8F0C-9DFBFC07CED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50521" y="2039431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74" name="Straight Connector 3573">
                      <a:extLst>
                        <a:ext uri="{FF2B5EF4-FFF2-40B4-BE49-F238E27FC236}">
                          <a16:creationId xmlns:a16="http://schemas.microsoft.com/office/drawing/2014/main" id="{11A4D0B5-5B99-02EA-CBD4-C05B7573909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50521" y="2167512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75" name="Straight Connector 3574">
                      <a:extLst>
                        <a:ext uri="{FF2B5EF4-FFF2-40B4-BE49-F238E27FC236}">
                          <a16:creationId xmlns:a16="http://schemas.microsoft.com/office/drawing/2014/main" id="{B357DD42-5F17-518A-A70E-53B6081C560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396241" y="2039431"/>
                      <a:ext cx="0" cy="128081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560" name="Group 3559">
                    <a:extLst>
                      <a:ext uri="{FF2B5EF4-FFF2-40B4-BE49-F238E27FC236}">
                        <a16:creationId xmlns:a16="http://schemas.microsoft.com/office/drawing/2014/main" id="{F18520C3-5204-49FB-6F0C-6EDF45ADE60B}"/>
                      </a:ext>
                    </a:extLst>
                  </p:cNvPr>
                  <p:cNvGrpSpPr/>
                  <p:nvPr/>
                </p:nvGrpSpPr>
                <p:grpSpPr>
                  <a:xfrm>
                    <a:off x="3384004" y="4267360"/>
                    <a:ext cx="91440" cy="91440"/>
                    <a:chOff x="6893085" y="3468379"/>
                    <a:chExt cx="91440" cy="91440"/>
                  </a:xfrm>
                </p:grpSpPr>
                <p:cxnSp>
                  <p:nvCxnSpPr>
                    <p:cNvPr id="3571" name="Straight Connector 3570">
                      <a:extLst>
                        <a:ext uri="{FF2B5EF4-FFF2-40B4-BE49-F238E27FC236}">
                          <a16:creationId xmlns:a16="http://schemas.microsoft.com/office/drawing/2014/main" id="{812C263E-A3B7-9210-74CD-4602516B805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6938805" y="3468379"/>
                      <a:ext cx="0" cy="9144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72" name="Straight Connector 3571">
                      <a:extLst>
                        <a:ext uri="{FF2B5EF4-FFF2-40B4-BE49-F238E27FC236}">
                          <a16:creationId xmlns:a16="http://schemas.microsoft.com/office/drawing/2014/main" id="{67F080FE-8F8A-3890-3288-65C15C705E2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893085" y="3514099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561" name="Group 3560">
                    <a:extLst>
                      <a:ext uri="{FF2B5EF4-FFF2-40B4-BE49-F238E27FC236}">
                        <a16:creationId xmlns:a16="http://schemas.microsoft.com/office/drawing/2014/main" id="{BA1C1D7B-E750-7C1C-2DA2-9E5F15125059}"/>
                      </a:ext>
                    </a:extLst>
                  </p:cNvPr>
                  <p:cNvGrpSpPr/>
                  <p:nvPr/>
                </p:nvGrpSpPr>
                <p:grpSpPr>
                  <a:xfrm>
                    <a:off x="2309482" y="4324705"/>
                    <a:ext cx="91440" cy="168368"/>
                    <a:chOff x="350521" y="2039431"/>
                    <a:chExt cx="91440" cy="128081"/>
                  </a:xfrm>
                </p:grpSpPr>
                <p:cxnSp>
                  <p:nvCxnSpPr>
                    <p:cNvPr id="3568" name="Straight Connector 3567">
                      <a:extLst>
                        <a:ext uri="{FF2B5EF4-FFF2-40B4-BE49-F238E27FC236}">
                          <a16:creationId xmlns:a16="http://schemas.microsoft.com/office/drawing/2014/main" id="{BFE3A861-29FE-2359-7E66-D70DDF3906E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50521" y="2039431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69" name="Straight Connector 3568">
                      <a:extLst>
                        <a:ext uri="{FF2B5EF4-FFF2-40B4-BE49-F238E27FC236}">
                          <a16:creationId xmlns:a16="http://schemas.microsoft.com/office/drawing/2014/main" id="{7D561C23-A696-0C28-DE3B-C1DA38BCCA7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50521" y="2167512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70" name="Straight Connector 3569">
                      <a:extLst>
                        <a:ext uri="{FF2B5EF4-FFF2-40B4-BE49-F238E27FC236}">
                          <a16:creationId xmlns:a16="http://schemas.microsoft.com/office/drawing/2014/main" id="{E18AE0C5-3FB2-359E-163A-8F0FE3E0EE1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396241" y="2039431"/>
                      <a:ext cx="0" cy="128081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562" name="Group 3561">
                    <a:extLst>
                      <a:ext uri="{FF2B5EF4-FFF2-40B4-BE49-F238E27FC236}">
                        <a16:creationId xmlns:a16="http://schemas.microsoft.com/office/drawing/2014/main" id="{7E6167F1-9148-3645-F49D-4CCE4DABA00D}"/>
                      </a:ext>
                    </a:extLst>
                  </p:cNvPr>
                  <p:cNvGrpSpPr/>
                  <p:nvPr/>
                </p:nvGrpSpPr>
                <p:grpSpPr>
                  <a:xfrm>
                    <a:off x="2309482" y="4357845"/>
                    <a:ext cx="91440" cy="91440"/>
                    <a:chOff x="6893085" y="3468379"/>
                    <a:chExt cx="91440" cy="91440"/>
                  </a:xfrm>
                </p:grpSpPr>
                <p:cxnSp>
                  <p:nvCxnSpPr>
                    <p:cNvPr id="3566" name="Straight Connector 3565">
                      <a:extLst>
                        <a:ext uri="{FF2B5EF4-FFF2-40B4-BE49-F238E27FC236}">
                          <a16:creationId xmlns:a16="http://schemas.microsoft.com/office/drawing/2014/main" id="{E68A4865-0F3D-B493-F026-01A3595254E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6938805" y="3468379"/>
                      <a:ext cx="0" cy="9144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67" name="Straight Connector 3566">
                      <a:extLst>
                        <a:ext uri="{FF2B5EF4-FFF2-40B4-BE49-F238E27FC236}">
                          <a16:creationId xmlns:a16="http://schemas.microsoft.com/office/drawing/2014/main" id="{CE458F1C-CF5E-E9BF-13EB-13D72AC1915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893085" y="3514099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563" name="Group 3562">
                    <a:extLst>
                      <a:ext uri="{FF2B5EF4-FFF2-40B4-BE49-F238E27FC236}">
                        <a16:creationId xmlns:a16="http://schemas.microsoft.com/office/drawing/2014/main" id="{B7B37416-CB77-8388-EAC6-D0B0A01E2C02}"/>
                      </a:ext>
                    </a:extLst>
                  </p:cNvPr>
                  <p:cNvGrpSpPr/>
                  <p:nvPr/>
                </p:nvGrpSpPr>
                <p:grpSpPr>
                  <a:xfrm>
                    <a:off x="1234532" y="4120133"/>
                    <a:ext cx="91440" cy="62978"/>
                    <a:chOff x="6893085" y="3481504"/>
                    <a:chExt cx="91440" cy="62978"/>
                  </a:xfrm>
                </p:grpSpPr>
                <p:cxnSp>
                  <p:nvCxnSpPr>
                    <p:cNvPr id="3564" name="Straight Connector 3563">
                      <a:extLst>
                        <a:ext uri="{FF2B5EF4-FFF2-40B4-BE49-F238E27FC236}">
                          <a16:creationId xmlns:a16="http://schemas.microsoft.com/office/drawing/2014/main" id="{FFE48E73-E003-1308-F24D-66678A8890C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6938805" y="3481504"/>
                      <a:ext cx="0" cy="62978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65" name="Straight Connector 3564">
                      <a:extLst>
                        <a:ext uri="{FF2B5EF4-FFF2-40B4-BE49-F238E27FC236}">
                          <a16:creationId xmlns:a16="http://schemas.microsoft.com/office/drawing/2014/main" id="{C6DEF293-ABAD-0C05-FF01-4C5CA4CED85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893085" y="3514099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3550" name="Group 3549">
                  <a:extLst>
                    <a:ext uri="{FF2B5EF4-FFF2-40B4-BE49-F238E27FC236}">
                      <a16:creationId xmlns:a16="http://schemas.microsoft.com/office/drawing/2014/main" id="{31D963ED-3FD7-27B7-1DC0-2249C49DEE6A}"/>
                    </a:ext>
                  </a:extLst>
                </p:cNvPr>
                <p:cNvGrpSpPr/>
                <p:nvPr/>
              </p:nvGrpSpPr>
              <p:grpSpPr>
                <a:xfrm>
                  <a:off x="1277295" y="3866315"/>
                  <a:ext cx="4303599" cy="538728"/>
                  <a:chOff x="1277295" y="3866315"/>
                  <a:chExt cx="4303599" cy="538728"/>
                </a:xfrm>
              </p:grpSpPr>
              <p:cxnSp>
                <p:nvCxnSpPr>
                  <p:cNvPr id="3551" name="Straight Connector 3550">
                    <a:extLst>
                      <a:ext uri="{FF2B5EF4-FFF2-40B4-BE49-F238E27FC236}">
                        <a16:creationId xmlns:a16="http://schemas.microsoft.com/office/drawing/2014/main" id="{D15C7D7F-FADD-975B-FFDA-334C88B4FAC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1277295" y="4149812"/>
                    <a:ext cx="1086493" cy="253752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  <a:prstDash val="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52" name="Straight Connector 3551">
                    <a:extLst>
                      <a:ext uri="{FF2B5EF4-FFF2-40B4-BE49-F238E27FC236}">
                        <a16:creationId xmlns:a16="http://schemas.microsoft.com/office/drawing/2014/main" id="{535E3D05-E8C0-FDB3-61DB-4FEAA03AE69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2356848" y="4310187"/>
                    <a:ext cx="1081091" cy="94856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  <a:prstDash val="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53" name="Straight Connector 3552">
                    <a:extLst>
                      <a:ext uri="{FF2B5EF4-FFF2-40B4-BE49-F238E27FC236}">
                        <a16:creationId xmlns:a16="http://schemas.microsoft.com/office/drawing/2014/main" id="{163D956A-A6F4-F4AF-C37A-BFEC8A1541C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430074" y="3866315"/>
                    <a:ext cx="1075340" cy="445814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  <a:prstDash val="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54" name="Straight Connector 3553">
                    <a:extLst>
                      <a:ext uri="{FF2B5EF4-FFF2-40B4-BE49-F238E27FC236}">
                        <a16:creationId xmlns:a16="http://schemas.microsoft.com/office/drawing/2014/main" id="{D62C928A-AC97-B2E7-7379-F8E5FD61D4F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4504365" y="3867479"/>
                    <a:ext cx="1076529" cy="2790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  <a:prstDash val="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467" name="Group 3466">
                <a:extLst>
                  <a:ext uri="{FF2B5EF4-FFF2-40B4-BE49-F238E27FC236}">
                    <a16:creationId xmlns:a16="http://schemas.microsoft.com/office/drawing/2014/main" id="{25339629-7E32-B1FD-041F-FE60F79843F0}"/>
                  </a:ext>
                </a:extLst>
              </p:cNvPr>
              <p:cNvGrpSpPr/>
              <p:nvPr/>
            </p:nvGrpSpPr>
            <p:grpSpPr>
              <a:xfrm>
                <a:off x="15372155" y="19753352"/>
                <a:ext cx="3296024" cy="2606998"/>
                <a:chOff x="15372155" y="19753352"/>
                <a:chExt cx="3296024" cy="2606998"/>
              </a:xfrm>
            </p:grpSpPr>
            <p:sp>
              <p:nvSpPr>
                <p:cNvPr id="3479" name="Oval 3478">
                  <a:extLst>
                    <a:ext uri="{FF2B5EF4-FFF2-40B4-BE49-F238E27FC236}">
                      <a16:creationId xmlns:a16="http://schemas.microsoft.com/office/drawing/2014/main" id="{29AB8BB4-B24C-3DD3-3AE7-ED6B485FBEA7}"/>
                    </a:ext>
                  </a:extLst>
                </p:cNvPr>
                <p:cNvSpPr/>
                <p:nvPr/>
              </p:nvSpPr>
              <p:spPr>
                <a:xfrm>
                  <a:off x="16173747" y="22004743"/>
                  <a:ext cx="91440" cy="91440"/>
                </a:xfrm>
                <a:prstGeom prst="ellipse">
                  <a:avLst/>
                </a:prstGeom>
                <a:noFill/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grpSp>
              <p:nvGrpSpPr>
                <p:cNvPr id="3480" name="Group 3479">
                  <a:extLst>
                    <a:ext uri="{FF2B5EF4-FFF2-40B4-BE49-F238E27FC236}">
                      <a16:creationId xmlns:a16="http://schemas.microsoft.com/office/drawing/2014/main" id="{C97415E3-82E7-D952-7F36-F02D6810CE82}"/>
                    </a:ext>
                  </a:extLst>
                </p:cNvPr>
                <p:cNvGrpSpPr/>
                <p:nvPr/>
              </p:nvGrpSpPr>
              <p:grpSpPr>
                <a:xfrm>
                  <a:off x="16184862" y="21738603"/>
                  <a:ext cx="68186" cy="621747"/>
                  <a:chOff x="350521" y="2039431"/>
                  <a:chExt cx="91440" cy="128081"/>
                </a:xfrm>
              </p:grpSpPr>
              <p:cxnSp>
                <p:nvCxnSpPr>
                  <p:cNvPr id="3501" name="Straight Connector 3500">
                    <a:extLst>
                      <a:ext uri="{FF2B5EF4-FFF2-40B4-BE49-F238E27FC236}">
                        <a16:creationId xmlns:a16="http://schemas.microsoft.com/office/drawing/2014/main" id="{05C1E3F1-41B7-F77F-B096-DF93547E8FF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039431"/>
                    <a:ext cx="91440" cy="0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02" name="Straight Connector 3501">
                    <a:extLst>
                      <a:ext uri="{FF2B5EF4-FFF2-40B4-BE49-F238E27FC236}">
                        <a16:creationId xmlns:a16="http://schemas.microsoft.com/office/drawing/2014/main" id="{4CD3ED30-72D1-5F3E-A318-87FF9CB4837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167512"/>
                    <a:ext cx="91440" cy="0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48" name="Straight Connector 3547">
                    <a:extLst>
                      <a:ext uri="{FF2B5EF4-FFF2-40B4-BE49-F238E27FC236}">
                        <a16:creationId xmlns:a16="http://schemas.microsoft.com/office/drawing/2014/main" id="{11BDF56A-F172-66F4-5E56-228B6E2DA57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96241" y="2039431"/>
                    <a:ext cx="0" cy="128081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481" name="Oval 3480">
                  <a:extLst>
                    <a:ext uri="{FF2B5EF4-FFF2-40B4-BE49-F238E27FC236}">
                      <a16:creationId xmlns:a16="http://schemas.microsoft.com/office/drawing/2014/main" id="{CCCEF4F3-1D91-3798-4C32-49C5B4579666}"/>
                    </a:ext>
                  </a:extLst>
                </p:cNvPr>
                <p:cNvSpPr/>
                <p:nvPr/>
              </p:nvSpPr>
              <p:spPr>
                <a:xfrm>
                  <a:off x="16972703" y="21997676"/>
                  <a:ext cx="91440" cy="91440"/>
                </a:xfrm>
                <a:prstGeom prst="ellipse">
                  <a:avLst/>
                </a:prstGeom>
                <a:noFill/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grpSp>
              <p:nvGrpSpPr>
                <p:cNvPr id="3482" name="Group 3481">
                  <a:extLst>
                    <a:ext uri="{FF2B5EF4-FFF2-40B4-BE49-F238E27FC236}">
                      <a16:creationId xmlns:a16="http://schemas.microsoft.com/office/drawing/2014/main" id="{DDF32E5E-1709-9F5F-29BC-B87028D8A0F4}"/>
                    </a:ext>
                  </a:extLst>
                </p:cNvPr>
                <p:cNvGrpSpPr/>
                <p:nvPr/>
              </p:nvGrpSpPr>
              <p:grpSpPr>
                <a:xfrm>
                  <a:off x="16986994" y="21787014"/>
                  <a:ext cx="68186" cy="531849"/>
                  <a:chOff x="350521" y="2039431"/>
                  <a:chExt cx="91440" cy="128081"/>
                </a:xfrm>
              </p:grpSpPr>
              <p:cxnSp>
                <p:nvCxnSpPr>
                  <p:cNvPr id="3498" name="Straight Connector 3497">
                    <a:extLst>
                      <a:ext uri="{FF2B5EF4-FFF2-40B4-BE49-F238E27FC236}">
                        <a16:creationId xmlns:a16="http://schemas.microsoft.com/office/drawing/2014/main" id="{2280BF84-06B9-C3D2-5688-BD56621D0EC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039431"/>
                    <a:ext cx="91440" cy="0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99" name="Straight Connector 3498">
                    <a:extLst>
                      <a:ext uri="{FF2B5EF4-FFF2-40B4-BE49-F238E27FC236}">
                        <a16:creationId xmlns:a16="http://schemas.microsoft.com/office/drawing/2014/main" id="{187C9755-6C82-6341-E8C6-3A86275EC51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167512"/>
                    <a:ext cx="91440" cy="0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00" name="Straight Connector 3499">
                    <a:extLst>
                      <a:ext uri="{FF2B5EF4-FFF2-40B4-BE49-F238E27FC236}">
                        <a16:creationId xmlns:a16="http://schemas.microsoft.com/office/drawing/2014/main" id="{A0B0D8DC-20D4-F1C3-6608-5F14A349259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96241" y="2039431"/>
                    <a:ext cx="0" cy="128081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483" name="Oval 3482">
                  <a:extLst>
                    <a:ext uri="{FF2B5EF4-FFF2-40B4-BE49-F238E27FC236}">
                      <a16:creationId xmlns:a16="http://schemas.microsoft.com/office/drawing/2014/main" id="{C087B608-C6C0-A23F-63AD-9A9B3C5F5476}"/>
                    </a:ext>
                  </a:extLst>
                </p:cNvPr>
                <p:cNvSpPr/>
                <p:nvPr/>
              </p:nvSpPr>
              <p:spPr>
                <a:xfrm>
                  <a:off x="17778734" y="20693812"/>
                  <a:ext cx="91440" cy="91440"/>
                </a:xfrm>
                <a:prstGeom prst="ellipse">
                  <a:avLst/>
                </a:prstGeom>
                <a:noFill/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grpSp>
              <p:nvGrpSpPr>
                <p:cNvPr id="3484" name="Group 3483">
                  <a:extLst>
                    <a:ext uri="{FF2B5EF4-FFF2-40B4-BE49-F238E27FC236}">
                      <a16:creationId xmlns:a16="http://schemas.microsoft.com/office/drawing/2014/main" id="{06F1B02B-3413-C787-021F-5FE380EA3F53}"/>
                    </a:ext>
                  </a:extLst>
                </p:cNvPr>
                <p:cNvGrpSpPr/>
                <p:nvPr/>
              </p:nvGrpSpPr>
              <p:grpSpPr>
                <a:xfrm>
                  <a:off x="17789849" y="19753352"/>
                  <a:ext cx="68186" cy="1938375"/>
                  <a:chOff x="350521" y="2039431"/>
                  <a:chExt cx="91440" cy="128081"/>
                </a:xfrm>
              </p:grpSpPr>
              <p:cxnSp>
                <p:nvCxnSpPr>
                  <p:cNvPr id="3495" name="Straight Connector 3494">
                    <a:extLst>
                      <a:ext uri="{FF2B5EF4-FFF2-40B4-BE49-F238E27FC236}">
                        <a16:creationId xmlns:a16="http://schemas.microsoft.com/office/drawing/2014/main" id="{EE605D78-0590-A7D6-5769-DD17E9EF857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039431"/>
                    <a:ext cx="91440" cy="0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96" name="Straight Connector 3495">
                    <a:extLst>
                      <a:ext uri="{FF2B5EF4-FFF2-40B4-BE49-F238E27FC236}">
                        <a16:creationId xmlns:a16="http://schemas.microsoft.com/office/drawing/2014/main" id="{E29A52E1-EC6D-37DB-AE7D-58BCFEEEE08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167512"/>
                    <a:ext cx="91440" cy="0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97" name="Straight Connector 3496">
                    <a:extLst>
                      <a:ext uri="{FF2B5EF4-FFF2-40B4-BE49-F238E27FC236}">
                        <a16:creationId xmlns:a16="http://schemas.microsoft.com/office/drawing/2014/main" id="{412A4408-34F0-8796-30B9-208AFF9FD33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96241" y="2039431"/>
                    <a:ext cx="0" cy="128081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485" name="Oval 3484">
                  <a:extLst>
                    <a:ext uri="{FF2B5EF4-FFF2-40B4-BE49-F238E27FC236}">
                      <a16:creationId xmlns:a16="http://schemas.microsoft.com/office/drawing/2014/main" id="{B77D72B6-1DD8-39BB-2D87-C28A310FF665}"/>
                    </a:ext>
                  </a:extLst>
                </p:cNvPr>
                <p:cNvSpPr/>
                <p:nvPr/>
              </p:nvSpPr>
              <p:spPr>
                <a:xfrm>
                  <a:off x="18576739" y="21308183"/>
                  <a:ext cx="91440" cy="91440"/>
                </a:xfrm>
                <a:prstGeom prst="ellipse">
                  <a:avLst/>
                </a:prstGeom>
                <a:noFill/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grpSp>
              <p:nvGrpSpPr>
                <p:cNvPr id="3486" name="Group 3485">
                  <a:extLst>
                    <a:ext uri="{FF2B5EF4-FFF2-40B4-BE49-F238E27FC236}">
                      <a16:creationId xmlns:a16="http://schemas.microsoft.com/office/drawing/2014/main" id="{771CAEF5-B40A-8963-1150-42A57C235059}"/>
                    </a:ext>
                  </a:extLst>
                </p:cNvPr>
                <p:cNvGrpSpPr/>
                <p:nvPr/>
              </p:nvGrpSpPr>
              <p:grpSpPr>
                <a:xfrm>
                  <a:off x="18591030" y="20952602"/>
                  <a:ext cx="68186" cy="834403"/>
                  <a:chOff x="350521" y="2039431"/>
                  <a:chExt cx="91440" cy="128081"/>
                </a:xfrm>
              </p:grpSpPr>
              <p:cxnSp>
                <p:nvCxnSpPr>
                  <p:cNvPr id="3492" name="Straight Connector 3491">
                    <a:extLst>
                      <a:ext uri="{FF2B5EF4-FFF2-40B4-BE49-F238E27FC236}">
                        <a16:creationId xmlns:a16="http://schemas.microsoft.com/office/drawing/2014/main" id="{7382A75D-3450-E91C-D967-A1066B2230B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039431"/>
                    <a:ext cx="91440" cy="0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93" name="Straight Connector 3492">
                    <a:extLst>
                      <a:ext uri="{FF2B5EF4-FFF2-40B4-BE49-F238E27FC236}">
                        <a16:creationId xmlns:a16="http://schemas.microsoft.com/office/drawing/2014/main" id="{016EC8E4-A16F-05A5-774E-441D175FBEB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167512"/>
                    <a:ext cx="91440" cy="0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94" name="Straight Connector 3493">
                    <a:extLst>
                      <a:ext uri="{FF2B5EF4-FFF2-40B4-BE49-F238E27FC236}">
                        <a16:creationId xmlns:a16="http://schemas.microsoft.com/office/drawing/2014/main" id="{38CD815B-98F9-184D-AC32-5A92CA56828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96241" y="2039431"/>
                    <a:ext cx="0" cy="128081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487" name="Oval 3486">
                  <a:extLst>
                    <a:ext uri="{FF2B5EF4-FFF2-40B4-BE49-F238E27FC236}">
                      <a16:creationId xmlns:a16="http://schemas.microsoft.com/office/drawing/2014/main" id="{14394B39-5579-CC56-7DE9-D7842FC47734}"/>
                    </a:ext>
                  </a:extLst>
                </p:cNvPr>
                <p:cNvSpPr/>
                <p:nvPr/>
              </p:nvSpPr>
              <p:spPr>
                <a:xfrm>
                  <a:off x="15372155" y="22078506"/>
                  <a:ext cx="91440" cy="91440"/>
                </a:xfrm>
                <a:prstGeom prst="ellipse">
                  <a:avLst/>
                </a:prstGeom>
                <a:noFill/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cxnSp>
              <p:nvCxnSpPr>
                <p:cNvPr id="3488" name="Straight Connector 3487">
                  <a:extLst>
                    <a:ext uri="{FF2B5EF4-FFF2-40B4-BE49-F238E27FC236}">
                      <a16:creationId xmlns:a16="http://schemas.microsoft.com/office/drawing/2014/main" id="{AA1AEB04-B07E-F2F4-02FF-8E7AC60539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418248" y="22049768"/>
                  <a:ext cx="800707" cy="73772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89" name="Straight Connector 3488">
                  <a:extLst>
                    <a:ext uri="{FF2B5EF4-FFF2-40B4-BE49-F238E27FC236}">
                      <a16:creationId xmlns:a16="http://schemas.microsoft.com/office/drawing/2014/main" id="{08065B72-61D7-498E-0FF2-931F73A195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6223699" y="22049768"/>
                  <a:ext cx="797387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90" name="Straight Connector 3489">
                  <a:extLst>
                    <a:ext uri="{FF2B5EF4-FFF2-40B4-BE49-F238E27FC236}">
                      <a16:creationId xmlns:a16="http://schemas.microsoft.com/office/drawing/2014/main" id="{6A74F4E6-1C63-475B-7878-95187DAB9B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7021087" y="20722012"/>
                  <a:ext cx="807582" cy="1327756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91" name="Straight Connector 3490">
                  <a:extLst>
                    <a:ext uri="{FF2B5EF4-FFF2-40B4-BE49-F238E27FC236}">
                      <a16:creationId xmlns:a16="http://schemas.microsoft.com/office/drawing/2014/main" id="{C65739EE-D055-276D-09A7-6FF5937E07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828668" y="20722011"/>
                  <a:ext cx="796455" cy="647792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68" name="Group 3467">
                <a:extLst>
                  <a:ext uri="{FF2B5EF4-FFF2-40B4-BE49-F238E27FC236}">
                    <a16:creationId xmlns:a16="http://schemas.microsoft.com/office/drawing/2014/main" id="{556FBDD6-1F69-8675-991B-AD16360A25D8}"/>
                  </a:ext>
                </a:extLst>
              </p:cNvPr>
              <p:cNvGrpSpPr/>
              <p:nvPr/>
            </p:nvGrpSpPr>
            <p:grpSpPr>
              <a:xfrm>
                <a:off x="15459291" y="19640400"/>
                <a:ext cx="2184006" cy="504285"/>
                <a:chOff x="1809032" y="2533558"/>
                <a:chExt cx="2928835" cy="347319"/>
              </a:xfrm>
            </p:grpSpPr>
            <p:grpSp>
              <p:nvGrpSpPr>
                <p:cNvPr id="3469" name="Group 3468">
                  <a:extLst>
                    <a:ext uri="{FF2B5EF4-FFF2-40B4-BE49-F238E27FC236}">
                      <a16:creationId xmlns:a16="http://schemas.microsoft.com/office/drawing/2014/main" id="{E069AC7E-9155-38E3-2C1B-C18E6BA282CC}"/>
                    </a:ext>
                  </a:extLst>
                </p:cNvPr>
                <p:cNvGrpSpPr/>
                <p:nvPr/>
              </p:nvGrpSpPr>
              <p:grpSpPr>
                <a:xfrm>
                  <a:off x="1809032" y="2582335"/>
                  <a:ext cx="274320" cy="62978"/>
                  <a:chOff x="6961008" y="3601285"/>
                  <a:chExt cx="274320" cy="62978"/>
                </a:xfrm>
              </p:grpSpPr>
              <p:sp>
                <p:nvSpPr>
                  <p:cNvPr id="3477" name="Oval 3476">
                    <a:extLst>
                      <a:ext uri="{FF2B5EF4-FFF2-40B4-BE49-F238E27FC236}">
                        <a16:creationId xmlns:a16="http://schemas.microsoft.com/office/drawing/2014/main" id="{C83F49F4-3591-0A22-0399-847581A5C80C}"/>
                      </a:ext>
                    </a:extLst>
                  </p:cNvPr>
                  <p:cNvSpPr/>
                  <p:nvPr/>
                </p:nvSpPr>
                <p:spPr>
                  <a:xfrm>
                    <a:off x="7036856" y="3601285"/>
                    <a:ext cx="122624" cy="62978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cxnSp>
                <p:nvCxnSpPr>
                  <p:cNvPr id="3478" name="Straight Connector 3477">
                    <a:extLst>
                      <a:ext uri="{FF2B5EF4-FFF2-40B4-BE49-F238E27FC236}">
                        <a16:creationId xmlns:a16="http://schemas.microsoft.com/office/drawing/2014/main" id="{C3DC0A6C-36CA-282B-7932-2EEE0905E8F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961008" y="3633879"/>
                    <a:ext cx="274320" cy="0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470" name="Group 3469">
                  <a:extLst>
                    <a:ext uri="{FF2B5EF4-FFF2-40B4-BE49-F238E27FC236}">
                      <a16:creationId xmlns:a16="http://schemas.microsoft.com/office/drawing/2014/main" id="{45241D92-D612-32D3-CA67-F79A6A076D63}"/>
                    </a:ext>
                  </a:extLst>
                </p:cNvPr>
                <p:cNvGrpSpPr/>
                <p:nvPr/>
              </p:nvGrpSpPr>
              <p:grpSpPr>
                <a:xfrm>
                  <a:off x="1809032" y="2766914"/>
                  <a:ext cx="274320" cy="62978"/>
                  <a:chOff x="6961008" y="3817064"/>
                  <a:chExt cx="274320" cy="62978"/>
                </a:xfrm>
              </p:grpSpPr>
              <p:grpSp>
                <p:nvGrpSpPr>
                  <p:cNvPr id="3473" name="Group 3472">
                    <a:extLst>
                      <a:ext uri="{FF2B5EF4-FFF2-40B4-BE49-F238E27FC236}">
                        <a16:creationId xmlns:a16="http://schemas.microsoft.com/office/drawing/2014/main" id="{C11CD20C-C6E6-71F8-5807-464F9B246736}"/>
                      </a:ext>
                    </a:extLst>
                  </p:cNvPr>
                  <p:cNvGrpSpPr/>
                  <p:nvPr/>
                </p:nvGrpSpPr>
                <p:grpSpPr>
                  <a:xfrm>
                    <a:off x="7052448" y="3817064"/>
                    <a:ext cx="91440" cy="62978"/>
                    <a:chOff x="6154427" y="4010170"/>
                    <a:chExt cx="91440" cy="62978"/>
                  </a:xfrm>
                </p:grpSpPr>
                <p:cxnSp>
                  <p:nvCxnSpPr>
                    <p:cNvPr id="3475" name="Straight Connector 3474">
                      <a:extLst>
                        <a:ext uri="{FF2B5EF4-FFF2-40B4-BE49-F238E27FC236}">
                          <a16:creationId xmlns:a16="http://schemas.microsoft.com/office/drawing/2014/main" id="{1043630A-362D-431B-04A3-B1A405901A8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6200147" y="4010170"/>
                      <a:ext cx="0" cy="62978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76" name="Straight Connector 3475">
                      <a:extLst>
                        <a:ext uri="{FF2B5EF4-FFF2-40B4-BE49-F238E27FC236}">
                          <a16:creationId xmlns:a16="http://schemas.microsoft.com/office/drawing/2014/main" id="{BC58668C-F660-0FF0-BFB5-50FC7F926D1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154427" y="4042765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474" name="Straight Connector 3473">
                    <a:extLst>
                      <a:ext uri="{FF2B5EF4-FFF2-40B4-BE49-F238E27FC236}">
                        <a16:creationId xmlns:a16="http://schemas.microsoft.com/office/drawing/2014/main" id="{FA981586-BA38-EB76-C96E-AFCDF65BBAD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961008" y="3849659"/>
                    <a:ext cx="27432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471" name="TextBox 3470">
                  <a:extLst>
                    <a:ext uri="{FF2B5EF4-FFF2-40B4-BE49-F238E27FC236}">
                      <a16:creationId xmlns:a16="http://schemas.microsoft.com/office/drawing/2014/main" id="{8A166D1D-98DF-8FF5-8E5C-421BCF94B8D0}"/>
                    </a:ext>
                  </a:extLst>
                </p:cNvPr>
                <p:cNvSpPr txBox="1"/>
                <p:nvPr/>
              </p:nvSpPr>
              <p:spPr>
                <a:xfrm>
                  <a:off x="2143994" y="2533558"/>
                  <a:ext cx="2593870" cy="1627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40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Imetelstat 4.4 mg/kg</a:t>
                  </a:r>
                </a:p>
              </p:txBody>
            </p:sp>
            <p:sp>
              <p:nvSpPr>
                <p:cNvPr id="3472" name="TextBox 3471">
                  <a:extLst>
                    <a:ext uri="{FF2B5EF4-FFF2-40B4-BE49-F238E27FC236}">
                      <a16:creationId xmlns:a16="http://schemas.microsoft.com/office/drawing/2014/main" id="{3DC665B4-07D2-2A9C-2574-C3C90A15E9D2}"/>
                    </a:ext>
                  </a:extLst>
                </p:cNvPr>
                <p:cNvSpPr txBox="1"/>
                <p:nvPr/>
              </p:nvSpPr>
              <p:spPr>
                <a:xfrm>
                  <a:off x="2143997" y="2718137"/>
                  <a:ext cx="2593870" cy="1627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40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Imetelstat 8.9 mg/kg</a:t>
                  </a:r>
                </a:p>
              </p:txBody>
            </p:sp>
          </p:grpSp>
        </p:grpSp>
      </p:grpSp>
      <p:grpSp>
        <p:nvGrpSpPr>
          <p:cNvPr id="1616" name="Group 1615">
            <a:extLst>
              <a:ext uri="{FF2B5EF4-FFF2-40B4-BE49-F238E27FC236}">
                <a16:creationId xmlns:a16="http://schemas.microsoft.com/office/drawing/2014/main" id="{B9F3D2AC-AEE5-5594-D295-A1A6836C6535}"/>
              </a:ext>
            </a:extLst>
          </p:cNvPr>
          <p:cNvGrpSpPr>
            <a:grpSpLocks noChangeAspect="1"/>
          </p:cNvGrpSpPr>
          <p:nvPr/>
        </p:nvGrpSpPr>
        <p:grpSpPr>
          <a:xfrm>
            <a:off x="19363572" y="19670965"/>
            <a:ext cx="4846320" cy="4230602"/>
            <a:chOff x="18732252" y="19111893"/>
            <a:chExt cx="5881165" cy="5133975"/>
          </a:xfrm>
        </p:grpSpPr>
        <p:sp>
          <p:nvSpPr>
            <p:cNvPr id="1009" name="TextBox 1008">
              <a:extLst>
                <a:ext uri="{FF2B5EF4-FFF2-40B4-BE49-F238E27FC236}">
                  <a16:creationId xmlns:a16="http://schemas.microsoft.com/office/drawing/2014/main" id="{43E9DCA8-9304-4297-3381-CE035F6E2C99}"/>
                </a:ext>
              </a:extLst>
            </p:cNvPr>
            <p:cNvSpPr txBox="1"/>
            <p:nvPr/>
          </p:nvSpPr>
          <p:spPr>
            <a:xfrm>
              <a:off x="21290938" y="19111893"/>
              <a:ext cx="2904768" cy="451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TNF-α</a:t>
              </a:r>
            </a:p>
          </p:txBody>
        </p:sp>
        <p:sp>
          <p:nvSpPr>
            <p:cNvPr id="1010" name="TextBox 1009">
              <a:extLst>
                <a:ext uri="{FF2B5EF4-FFF2-40B4-BE49-F238E27FC236}">
                  <a16:creationId xmlns:a16="http://schemas.microsoft.com/office/drawing/2014/main" id="{9FD041FE-FB56-7E66-B642-D87E8456C032}"/>
                </a:ext>
              </a:extLst>
            </p:cNvPr>
            <p:cNvSpPr txBox="1"/>
            <p:nvPr/>
          </p:nvSpPr>
          <p:spPr>
            <a:xfrm>
              <a:off x="20611518" y="19727240"/>
              <a:ext cx="278594" cy="33823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10</a:t>
              </a:r>
            </a:p>
          </p:txBody>
        </p:sp>
        <p:sp>
          <p:nvSpPr>
            <p:cNvPr id="1011" name="TextBox 1010">
              <a:extLst>
                <a:ext uri="{FF2B5EF4-FFF2-40B4-BE49-F238E27FC236}">
                  <a16:creationId xmlns:a16="http://schemas.microsoft.com/office/drawing/2014/main" id="{FDD6433B-BA38-B59A-A2FD-D96E8E215A91}"/>
                </a:ext>
              </a:extLst>
            </p:cNvPr>
            <p:cNvSpPr txBox="1"/>
            <p:nvPr/>
          </p:nvSpPr>
          <p:spPr>
            <a:xfrm>
              <a:off x="20750813" y="20414453"/>
              <a:ext cx="139298" cy="33823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0</a:t>
              </a:r>
            </a:p>
          </p:txBody>
        </p:sp>
        <p:sp>
          <p:nvSpPr>
            <p:cNvPr id="1012" name="TextBox 1011">
              <a:extLst>
                <a:ext uri="{FF2B5EF4-FFF2-40B4-BE49-F238E27FC236}">
                  <a16:creationId xmlns:a16="http://schemas.microsoft.com/office/drawing/2014/main" id="{D075784C-A6F6-E7B1-AF3A-B12DA3829292}"/>
                </a:ext>
              </a:extLst>
            </p:cNvPr>
            <p:cNvSpPr txBox="1"/>
            <p:nvPr/>
          </p:nvSpPr>
          <p:spPr>
            <a:xfrm>
              <a:off x="20472221" y="21116907"/>
              <a:ext cx="417892" cy="33823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−10</a:t>
              </a:r>
            </a:p>
          </p:txBody>
        </p:sp>
        <p:sp>
          <p:nvSpPr>
            <p:cNvPr id="1014" name="TextBox 1013">
              <a:extLst>
                <a:ext uri="{FF2B5EF4-FFF2-40B4-BE49-F238E27FC236}">
                  <a16:creationId xmlns:a16="http://schemas.microsoft.com/office/drawing/2014/main" id="{A24CFC31-617F-2672-1C42-DD679634990B}"/>
                </a:ext>
              </a:extLst>
            </p:cNvPr>
            <p:cNvSpPr txBox="1"/>
            <p:nvPr/>
          </p:nvSpPr>
          <p:spPr>
            <a:xfrm>
              <a:off x="20472221" y="21834600"/>
              <a:ext cx="417892" cy="33823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−20</a:t>
              </a:r>
            </a:p>
          </p:txBody>
        </p:sp>
        <p:sp>
          <p:nvSpPr>
            <p:cNvPr id="1016" name="TextBox 1015">
              <a:extLst>
                <a:ext uri="{FF2B5EF4-FFF2-40B4-BE49-F238E27FC236}">
                  <a16:creationId xmlns:a16="http://schemas.microsoft.com/office/drawing/2014/main" id="{74692C2D-DC6E-26D9-1B33-44A462F6E2BE}"/>
                </a:ext>
              </a:extLst>
            </p:cNvPr>
            <p:cNvSpPr txBox="1"/>
            <p:nvPr/>
          </p:nvSpPr>
          <p:spPr>
            <a:xfrm>
              <a:off x="20472219" y="22515607"/>
              <a:ext cx="417892" cy="33823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−30</a:t>
              </a:r>
            </a:p>
          </p:txBody>
        </p:sp>
        <p:sp>
          <p:nvSpPr>
            <p:cNvPr id="1017" name="TextBox 1016">
              <a:extLst>
                <a:ext uri="{FF2B5EF4-FFF2-40B4-BE49-F238E27FC236}">
                  <a16:creationId xmlns:a16="http://schemas.microsoft.com/office/drawing/2014/main" id="{4B05767A-1788-1B2D-5CBA-73BE3FEF57AF}"/>
                </a:ext>
              </a:extLst>
            </p:cNvPr>
            <p:cNvSpPr txBox="1"/>
            <p:nvPr/>
          </p:nvSpPr>
          <p:spPr>
            <a:xfrm rot="16200000">
              <a:off x="18582696" y="20907582"/>
              <a:ext cx="2827147" cy="67647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en-US" sz="17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TNF-α mean % change </a:t>
              </a:r>
              <a:br>
                <a:rPr lang="en-US" sz="17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7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from baseline (±SE)</a:t>
              </a:r>
            </a:p>
          </p:txBody>
        </p:sp>
        <p:sp>
          <p:nvSpPr>
            <p:cNvPr id="1018" name="TextBox 1017">
              <a:extLst>
                <a:ext uri="{FF2B5EF4-FFF2-40B4-BE49-F238E27FC236}">
                  <a16:creationId xmlns:a16="http://schemas.microsoft.com/office/drawing/2014/main" id="{A394E5E3-CC7E-85C2-4D17-E1E42C4D9AA6}"/>
                </a:ext>
              </a:extLst>
            </p:cNvPr>
            <p:cNvSpPr txBox="1"/>
            <p:nvPr/>
          </p:nvSpPr>
          <p:spPr>
            <a:xfrm>
              <a:off x="20510496" y="23002681"/>
              <a:ext cx="1052694" cy="54102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C1D1</a:t>
              </a:r>
              <a:b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(baseline)</a:t>
              </a:r>
            </a:p>
          </p:txBody>
        </p:sp>
        <p:sp>
          <p:nvSpPr>
            <p:cNvPr id="1019" name="TextBox 1018">
              <a:extLst>
                <a:ext uri="{FF2B5EF4-FFF2-40B4-BE49-F238E27FC236}">
                  <a16:creationId xmlns:a16="http://schemas.microsoft.com/office/drawing/2014/main" id="{88DFF922-BA8A-83B4-8113-5822026FE243}"/>
                </a:ext>
              </a:extLst>
            </p:cNvPr>
            <p:cNvSpPr txBox="1"/>
            <p:nvPr/>
          </p:nvSpPr>
          <p:spPr>
            <a:xfrm>
              <a:off x="21516894" y="23002681"/>
              <a:ext cx="755345" cy="54102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C5D1</a:t>
              </a:r>
              <a:b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(wk 12)</a:t>
              </a:r>
            </a:p>
          </p:txBody>
        </p:sp>
        <p:sp>
          <p:nvSpPr>
            <p:cNvPr id="1020" name="TextBox 1019">
              <a:extLst>
                <a:ext uri="{FF2B5EF4-FFF2-40B4-BE49-F238E27FC236}">
                  <a16:creationId xmlns:a16="http://schemas.microsoft.com/office/drawing/2014/main" id="{77229079-66B7-7933-C84A-8C8F1DB55B19}"/>
                </a:ext>
              </a:extLst>
            </p:cNvPr>
            <p:cNvSpPr txBox="1"/>
            <p:nvPr/>
          </p:nvSpPr>
          <p:spPr>
            <a:xfrm>
              <a:off x="22298454" y="23002681"/>
              <a:ext cx="755345" cy="54102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C9D1</a:t>
              </a:r>
              <a:b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(wk 24)</a:t>
              </a:r>
            </a:p>
          </p:txBody>
        </p:sp>
        <p:sp>
          <p:nvSpPr>
            <p:cNvPr id="1021" name="TextBox 1020">
              <a:extLst>
                <a:ext uri="{FF2B5EF4-FFF2-40B4-BE49-F238E27FC236}">
                  <a16:creationId xmlns:a16="http://schemas.microsoft.com/office/drawing/2014/main" id="{503977DD-B948-CDC5-8CB4-66E43E66A41F}"/>
                </a:ext>
              </a:extLst>
            </p:cNvPr>
            <p:cNvSpPr txBox="1"/>
            <p:nvPr/>
          </p:nvSpPr>
          <p:spPr>
            <a:xfrm>
              <a:off x="23077292" y="23002681"/>
              <a:ext cx="755345" cy="54102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C13D1</a:t>
              </a:r>
              <a:b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(wk 36)</a:t>
              </a:r>
            </a:p>
          </p:txBody>
        </p:sp>
        <p:sp>
          <p:nvSpPr>
            <p:cNvPr id="1022" name="TextBox 1021">
              <a:extLst>
                <a:ext uri="{FF2B5EF4-FFF2-40B4-BE49-F238E27FC236}">
                  <a16:creationId xmlns:a16="http://schemas.microsoft.com/office/drawing/2014/main" id="{6324825D-2CBD-9FBD-65BB-D2A804C3EA33}"/>
                </a:ext>
              </a:extLst>
            </p:cNvPr>
            <p:cNvSpPr txBox="1"/>
            <p:nvPr/>
          </p:nvSpPr>
          <p:spPr>
            <a:xfrm>
              <a:off x="23858072" y="23002681"/>
              <a:ext cx="755345" cy="54102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C17D1</a:t>
              </a:r>
              <a:b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(wk 48)</a:t>
              </a:r>
            </a:p>
          </p:txBody>
        </p:sp>
        <p:sp>
          <p:nvSpPr>
            <p:cNvPr id="1023" name="TextBox 1022">
              <a:extLst>
                <a:ext uri="{FF2B5EF4-FFF2-40B4-BE49-F238E27FC236}">
                  <a16:creationId xmlns:a16="http://schemas.microsoft.com/office/drawing/2014/main" id="{6DCF1AC5-7FEF-4205-DD87-6EFE7010D104}"/>
                </a:ext>
              </a:extLst>
            </p:cNvPr>
            <p:cNvSpPr txBox="1"/>
            <p:nvPr/>
          </p:nvSpPr>
          <p:spPr>
            <a:xfrm>
              <a:off x="20978594" y="23704845"/>
              <a:ext cx="279069" cy="54102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30</a:t>
              </a:r>
            </a:p>
          </p:txBody>
        </p:sp>
        <p:sp>
          <p:nvSpPr>
            <p:cNvPr id="3712" name="TextBox 3711">
              <a:extLst>
                <a:ext uri="{FF2B5EF4-FFF2-40B4-BE49-F238E27FC236}">
                  <a16:creationId xmlns:a16="http://schemas.microsoft.com/office/drawing/2014/main" id="{C1944798-DFFB-C3AB-F022-0E65F6A3DAB7}"/>
                </a:ext>
              </a:extLst>
            </p:cNvPr>
            <p:cNvSpPr txBox="1"/>
            <p:nvPr/>
          </p:nvSpPr>
          <p:spPr>
            <a:xfrm>
              <a:off x="21768642" y="23704845"/>
              <a:ext cx="251846" cy="54102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30</a:t>
              </a:r>
            </a:p>
          </p:txBody>
        </p:sp>
        <p:sp>
          <p:nvSpPr>
            <p:cNvPr id="3713" name="TextBox 3712">
              <a:extLst>
                <a:ext uri="{FF2B5EF4-FFF2-40B4-BE49-F238E27FC236}">
                  <a16:creationId xmlns:a16="http://schemas.microsoft.com/office/drawing/2014/main" id="{4BC2255F-D69D-0D90-52A5-ABA6C1DD4188}"/>
                </a:ext>
              </a:extLst>
            </p:cNvPr>
            <p:cNvSpPr txBox="1"/>
            <p:nvPr/>
          </p:nvSpPr>
          <p:spPr>
            <a:xfrm>
              <a:off x="22553389" y="23704845"/>
              <a:ext cx="245475" cy="54102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30</a:t>
              </a:r>
            </a:p>
          </p:txBody>
        </p:sp>
        <p:sp>
          <p:nvSpPr>
            <p:cNvPr id="3714" name="TextBox 3713">
              <a:extLst>
                <a:ext uri="{FF2B5EF4-FFF2-40B4-BE49-F238E27FC236}">
                  <a16:creationId xmlns:a16="http://schemas.microsoft.com/office/drawing/2014/main" id="{CBD77304-2A3A-E996-AC7E-2865A722B5A2}"/>
                </a:ext>
              </a:extLst>
            </p:cNvPr>
            <p:cNvSpPr txBox="1"/>
            <p:nvPr/>
          </p:nvSpPr>
          <p:spPr>
            <a:xfrm>
              <a:off x="23294236" y="23704845"/>
              <a:ext cx="321453" cy="54102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27</a:t>
              </a:r>
            </a:p>
          </p:txBody>
        </p:sp>
        <p:sp>
          <p:nvSpPr>
            <p:cNvPr id="3715" name="TextBox 3714">
              <a:extLst>
                <a:ext uri="{FF2B5EF4-FFF2-40B4-BE49-F238E27FC236}">
                  <a16:creationId xmlns:a16="http://schemas.microsoft.com/office/drawing/2014/main" id="{791282B3-D30E-CF12-D8B0-3701C029D683}"/>
                </a:ext>
              </a:extLst>
            </p:cNvPr>
            <p:cNvSpPr txBox="1"/>
            <p:nvPr/>
          </p:nvSpPr>
          <p:spPr>
            <a:xfrm>
              <a:off x="24088028" y="23704845"/>
              <a:ext cx="295431" cy="54102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21</a:t>
              </a:r>
            </a:p>
          </p:txBody>
        </p:sp>
        <p:sp>
          <p:nvSpPr>
            <p:cNvPr id="3716" name="TextBox 3715">
              <a:extLst>
                <a:ext uri="{FF2B5EF4-FFF2-40B4-BE49-F238E27FC236}">
                  <a16:creationId xmlns:a16="http://schemas.microsoft.com/office/drawing/2014/main" id="{0277E278-26B1-EC32-44D4-F92D6B345654}"/>
                </a:ext>
              </a:extLst>
            </p:cNvPr>
            <p:cNvSpPr txBox="1"/>
            <p:nvPr/>
          </p:nvSpPr>
          <p:spPr>
            <a:xfrm>
              <a:off x="18732252" y="23704845"/>
              <a:ext cx="2157861" cy="54102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ct val="90000"/>
                </a:lnSpc>
              </a:pPr>
              <a:r>
                <a:rPr lang="en-US" sz="1596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Imetelstat 4.4 mg/kg</a:t>
              </a:r>
            </a:p>
            <a:p>
              <a:pPr algn="r">
                <a:lnSpc>
                  <a:spcPct val="90000"/>
                </a:lnSpc>
              </a:pPr>
              <a:r>
                <a:rPr lang="en-US" sz="1596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Imetelstat 8.9 mg/kg</a:t>
              </a:r>
            </a:p>
          </p:txBody>
        </p:sp>
        <p:grpSp>
          <p:nvGrpSpPr>
            <p:cNvPr id="3718" name="Group 3717">
              <a:extLst>
                <a:ext uri="{FF2B5EF4-FFF2-40B4-BE49-F238E27FC236}">
                  <a16:creationId xmlns:a16="http://schemas.microsoft.com/office/drawing/2014/main" id="{BFF3DD50-55AE-26FB-4998-D6835E494638}"/>
                </a:ext>
              </a:extLst>
            </p:cNvPr>
            <p:cNvGrpSpPr/>
            <p:nvPr/>
          </p:nvGrpSpPr>
          <p:grpSpPr>
            <a:xfrm>
              <a:off x="20949641" y="19572736"/>
              <a:ext cx="3347972" cy="3291840"/>
              <a:chOff x="997624" y="2396490"/>
              <a:chExt cx="4616410" cy="2267201"/>
            </a:xfrm>
          </p:grpSpPr>
          <p:cxnSp>
            <p:nvCxnSpPr>
              <p:cNvPr id="3901" name="Straight Connector 3900">
                <a:extLst>
                  <a:ext uri="{FF2B5EF4-FFF2-40B4-BE49-F238E27FC236}">
                    <a16:creationId xmlns:a16="http://schemas.microsoft.com/office/drawing/2014/main" id="{D113D9F5-DA38-D8CF-C159-C1D575BB26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3475" y="2396490"/>
                <a:ext cx="0" cy="219456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2" name="Straight Connector 3901">
                <a:extLst>
                  <a:ext uri="{FF2B5EF4-FFF2-40B4-BE49-F238E27FC236}">
                    <a16:creationId xmlns:a16="http://schemas.microsoft.com/office/drawing/2014/main" id="{DE1E7A27-3D13-30A8-CE39-F4E7D80950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33474" y="4591050"/>
                <a:ext cx="448056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903" name="Group 3902">
                <a:extLst>
                  <a:ext uri="{FF2B5EF4-FFF2-40B4-BE49-F238E27FC236}">
                    <a16:creationId xmlns:a16="http://schemas.microsoft.com/office/drawing/2014/main" id="{ADC782C1-DF21-72E1-8205-37CCD76A0FD9}"/>
                  </a:ext>
                </a:extLst>
              </p:cNvPr>
              <p:cNvGrpSpPr/>
              <p:nvPr/>
            </p:nvGrpSpPr>
            <p:grpSpPr>
              <a:xfrm>
                <a:off x="1224915" y="4591050"/>
                <a:ext cx="4302760" cy="72641"/>
                <a:chOff x="1224915" y="4591050"/>
                <a:chExt cx="4302760" cy="290564"/>
              </a:xfrm>
            </p:grpSpPr>
            <p:cxnSp>
              <p:nvCxnSpPr>
                <p:cNvPr id="1095" name="Straight Connector 1094">
                  <a:extLst>
                    <a:ext uri="{FF2B5EF4-FFF2-40B4-BE49-F238E27FC236}">
                      <a16:creationId xmlns:a16="http://schemas.microsoft.com/office/drawing/2014/main" id="{60F2AE87-3383-2A22-98C6-782C55A0ACC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24915" y="4591050"/>
                  <a:ext cx="0" cy="29056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6" name="Straight Connector 1095">
                  <a:extLst>
                    <a:ext uri="{FF2B5EF4-FFF2-40B4-BE49-F238E27FC236}">
                      <a16:creationId xmlns:a16="http://schemas.microsoft.com/office/drawing/2014/main" id="{03C11021-D901-F131-C58B-F51CB02270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00606" y="4591050"/>
                  <a:ext cx="0" cy="29056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7" name="Straight Connector 1096">
                  <a:extLst>
                    <a:ext uri="{FF2B5EF4-FFF2-40B4-BE49-F238E27FC236}">
                      <a16:creationId xmlns:a16="http://schemas.microsoft.com/office/drawing/2014/main" id="{603A66E4-DE2F-0E7A-0EAA-F8697F7925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76295" y="4591050"/>
                  <a:ext cx="0" cy="29056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8" name="Straight Connector 1097">
                  <a:extLst>
                    <a:ext uri="{FF2B5EF4-FFF2-40B4-BE49-F238E27FC236}">
                      <a16:creationId xmlns:a16="http://schemas.microsoft.com/office/drawing/2014/main" id="{72276185-AEB0-9919-E884-3B259E7297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51986" y="4591050"/>
                  <a:ext cx="0" cy="29056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0" name="Straight Connector 1149">
                  <a:extLst>
                    <a:ext uri="{FF2B5EF4-FFF2-40B4-BE49-F238E27FC236}">
                      <a16:creationId xmlns:a16="http://schemas.microsoft.com/office/drawing/2014/main" id="{0BAD9702-64A4-63BA-8174-E826E8DFFB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27675" y="4591050"/>
                  <a:ext cx="0" cy="290561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88" name="Group 1087">
                <a:extLst>
                  <a:ext uri="{FF2B5EF4-FFF2-40B4-BE49-F238E27FC236}">
                    <a16:creationId xmlns:a16="http://schemas.microsoft.com/office/drawing/2014/main" id="{E54FFE84-5E07-D8E8-A98E-295A60799BC0}"/>
                  </a:ext>
                </a:extLst>
              </p:cNvPr>
              <p:cNvGrpSpPr/>
              <p:nvPr/>
            </p:nvGrpSpPr>
            <p:grpSpPr>
              <a:xfrm>
                <a:off x="997624" y="2614930"/>
                <a:ext cx="129492" cy="1925320"/>
                <a:chOff x="586144" y="2614930"/>
                <a:chExt cx="129492" cy="1925320"/>
              </a:xfrm>
            </p:grpSpPr>
            <p:cxnSp>
              <p:nvCxnSpPr>
                <p:cNvPr id="1089" name="Straight Connector 1088">
                  <a:extLst>
                    <a:ext uri="{FF2B5EF4-FFF2-40B4-BE49-F238E27FC236}">
                      <a16:creationId xmlns:a16="http://schemas.microsoft.com/office/drawing/2014/main" id="{71893DAA-D06D-B1C2-2B49-22DF384DD5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6144" y="4540250"/>
                  <a:ext cx="129489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1" name="Straight Connector 1090">
                  <a:extLst>
                    <a:ext uri="{FF2B5EF4-FFF2-40B4-BE49-F238E27FC236}">
                      <a16:creationId xmlns:a16="http://schemas.microsoft.com/office/drawing/2014/main" id="{71509364-C116-68CF-CCBC-BA87FCC8B9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6144" y="4069268"/>
                  <a:ext cx="129489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2" name="Straight Connector 1091">
                  <a:extLst>
                    <a:ext uri="{FF2B5EF4-FFF2-40B4-BE49-F238E27FC236}">
                      <a16:creationId xmlns:a16="http://schemas.microsoft.com/office/drawing/2014/main" id="{4D82110D-A6EC-E17E-7152-64FA4F2A23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6144" y="3573990"/>
                  <a:ext cx="129489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3" name="Straight Connector 1092">
                  <a:extLst>
                    <a:ext uri="{FF2B5EF4-FFF2-40B4-BE49-F238E27FC236}">
                      <a16:creationId xmlns:a16="http://schemas.microsoft.com/office/drawing/2014/main" id="{BB5F4A76-BA78-A06F-DF66-2FE08BC4AE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6144" y="3089211"/>
                  <a:ext cx="129489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4" name="Straight Connector 1093">
                  <a:extLst>
                    <a:ext uri="{FF2B5EF4-FFF2-40B4-BE49-F238E27FC236}">
                      <a16:creationId xmlns:a16="http://schemas.microsoft.com/office/drawing/2014/main" id="{389E5FE7-0712-BD66-2832-C2A8B61542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6144" y="2614930"/>
                  <a:ext cx="129492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721" name="Group 3720">
              <a:extLst>
                <a:ext uri="{FF2B5EF4-FFF2-40B4-BE49-F238E27FC236}">
                  <a16:creationId xmlns:a16="http://schemas.microsoft.com/office/drawing/2014/main" id="{F5A0D3E6-9404-E95E-16FB-A038C78E5DE6}"/>
                </a:ext>
              </a:extLst>
            </p:cNvPr>
            <p:cNvGrpSpPr/>
            <p:nvPr/>
          </p:nvGrpSpPr>
          <p:grpSpPr>
            <a:xfrm>
              <a:off x="21115941" y="19640904"/>
              <a:ext cx="2116247" cy="503304"/>
              <a:chOff x="1809032" y="2533896"/>
              <a:chExt cx="2918023" cy="346642"/>
            </a:xfrm>
          </p:grpSpPr>
          <p:grpSp>
            <p:nvGrpSpPr>
              <p:cNvPr id="3722" name="Group 3721">
                <a:extLst>
                  <a:ext uri="{FF2B5EF4-FFF2-40B4-BE49-F238E27FC236}">
                    <a16:creationId xmlns:a16="http://schemas.microsoft.com/office/drawing/2014/main" id="{1825B2C4-2C7E-CDF9-32DA-B2125E117C8B}"/>
                  </a:ext>
                </a:extLst>
              </p:cNvPr>
              <p:cNvGrpSpPr/>
              <p:nvPr/>
            </p:nvGrpSpPr>
            <p:grpSpPr>
              <a:xfrm>
                <a:off x="1809032" y="2582335"/>
                <a:ext cx="274320" cy="62978"/>
                <a:chOff x="6961008" y="3601285"/>
                <a:chExt cx="274320" cy="62978"/>
              </a:xfrm>
            </p:grpSpPr>
            <p:sp>
              <p:nvSpPr>
                <p:cNvPr id="3730" name="Oval 3729">
                  <a:extLst>
                    <a:ext uri="{FF2B5EF4-FFF2-40B4-BE49-F238E27FC236}">
                      <a16:creationId xmlns:a16="http://schemas.microsoft.com/office/drawing/2014/main" id="{BA9456DB-FAA6-12FE-4D8A-66441F54D56E}"/>
                    </a:ext>
                  </a:extLst>
                </p:cNvPr>
                <p:cNvSpPr/>
                <p:nvPr/>
              </p:nvSpPr>
              <p:spPr>
                <a:xfrm>
                  <a:off x="7036856" y="3601285"/>
                  <a:ext cx="122624" cy="62978"/>
                </a:xfrm>
                <a:prstGeom prst="ellipse">
                  <a:avLst/>
                </a:prstGeom>
                <a:noFill/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cxnSp>
              <p:nvCxnSpPr>
                <p:cNvPr id="3731" name="Straight Connector 3730">
                  <a:extLst>
                    <a:ext uri="{FF2B5EF4-FFF2-40B4-BE49-F238E27FC236}">
                      <a16:creationId xmlns:a16="http://schemas.microsoft.com/office/drawing/2014/main" id="{C9F2ED9D-65F0-260F-DEBA-A359219AD8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61008" y="3633879"/>
                  <a:ext cx="27432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23" name="Group 3722">
                <a:extLst>
                  <a:ext uri="{FF2B5EF4-FFF2-40B4-BE49-F238E27FC236}">
                    <a16:creationId xmlns:a16="http://schemas.microsoft.com/office/drawing/2014/main" id="{AD8E7370-7602-44D8-CD82-313D94B81472}"/>
                  </a:ext>
                </a:extLst>
              </p:cNvPr>
              <p:cNvGrpSpPr/>
              <p:nvPr/>
            </p:nvGrpSpPr>
            <p:grpSpPr>
              <a:xfrm>
                <a:off x="1809032" y="2766914"/>
                <a:ext cx="274320" cy="62978"/>
                <a:chOff x="6961008" y="3817064"/>
                <a:chExt cx="274320" cy="62978"/>
              </a:xfrm>
            </p:grpSpPr>
            <p:grpSp>
              <p:nvGrpSpPr>
                <p:cNvPr id="3726" name="Group 3725">
                  <a:extLst>
                    <a:ext uri="{FF2B5EF4-FFF2-40B4-BE49-F238E27FC236}">
                      <a16:creationId xmlns:a16="http://schemas.microsoft.com/office/drawing/2014/main" id="{AFD63D3F-D660-FCF3-16FD-026F888CB39E}"/>
                    </a:ext>
                  </a:extLst>
                </p:cNvPr>
                <p:cNvGrpSpPr/>
                <p:nvPr/>
              </p:nvGrpSpPr>
              <p:grpSpPr>
                <a:xfrm>
                  <a:off x="7052448" y="3817064"/>
                  <a:ext cx="91440" cy="62978"/>
                  <a:chOff x="6154427" y="4010170"/>
                  <a:chExt cx="91440" cy="62978"/>
                </a:xfrm>
              </p:grpSpPr>
              <p:cxnSp>
                <p:nvCxnSpPr>
                  <p:cNvPr id="3728" name="Straight Connector 3727">
                    <a:extLst>
                      <a:ext uri="{FF2B5EF4-FFF2-40B4-BE49-F238E27FC236}">
                        <a16:creationId xmlns:a16="http://schemas.microsoft.com/office/drawing/2014/main" id="{2EAF6691-6A84-74EC-7C54-A94523543AC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200147" y="4010170"/>
                    <a:ext cx="0" cy="62978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29" name="Straight Connector 3728">
                    <a:extLst>
                      <a:ext uri="{FF2B5EF4-FFF2-40B4-BE49-F238E27FC236}">
                        <a16:creationId xmlns:a16="http://schemas.microsoft.com/office/drawing/2014/main" id="{6FC5E3DA-7AFA-1023-ADAF-F2539B5CAC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154427" y="4042765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727" name="Straight Connector 3726">
                  <a:extLst>
                    <a:ext uri="{FF2B5EF4-FFF2-40B4-BE49-F238E27FC236}">
                      <a16:creationId xmlns:a16="http://schemas.microsoft.com/office/drawing/2014/main" id="{AB9C24CB-6A38-6D9F-6FFA-156B4ADAEE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61008" y="3849659"/>
                  <a:ext cx="274320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724" name="TextBox 3723">
                <a:extLst>
                  <a:ext uri="{FF2B5EF4-FFF2-40B4-BE49-F238E27FC236}">
                    <a16:creationId xmlns:a16="http://schemas.microsoft.com/office/drawing/2014/main" id="{9CCFB028-6B00-2DD0-2BBF-873274D06189}"/>
                  </a:ext>
                </a:extLst>
              </p:cNvPr>
              <p:cNvSpPr txBox="1"/>
              <p:nvPr/>
            </p:nvSpPr>
            <p:spPr>
              <a:xfrm>
                <a:off x="2143996" y="2533896"/>
                <a:ext cx="2583059" cy="16206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40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Imetelstat 4.4 mg/kg</a:t>
                </a:r>
              </a:p>
            </p:txBody>
          </p:sp>
          <p:sp>
            <p:nvSpPr>
              <p:cNvPr id="3725" name="TextBox 3724">
                <a:extLst>
                  <a:ext uri="{FF2B5EF4-FFF2-40B4-BE49-F238E27FC236}">
                    <a16:creationId xmlns:a16="http://schemas.microsoft.com/office/drawing/2014/main" id="{8C4135E4-FC6D-F3A4-6675-A852875ECC54}"/>
                  </a:ext>
                </a:extLst>
              </p:cNvPr>
              <p:cNvSpPr txBox="1"/>
              <p:nvPr/>
            </p:nvSpPr>
            <p:spPr>
              <a:xfrm>
                <a:off x="2143996" y="2718477"/>
                <a:ext cx="2583059" cy="16206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40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Imetelstat 8.9 mg/kg</a:t>
                </a:r>
              </a:p>
            </p:txBody>
          </p:sp>
        </p:grpSp>
        <p:grpSp>
          <p:nvGrpSpPr>
            <p:cNvPr id="1319" name="Group 1318">
              <a:extLst>
                <a:ext uri="{FF2B5EF4-FFF2-40B4-BE49-F238E27FC236}">
                  <a16:creationId xmlns:a16="http://schemas.microsoft.com/office/drawing/2014/main" id="{D015C68F-EFDA-7534-BAFB-C5C71C7190D5}"/>
                </a:ext>
              </a:extLst>
            </p:cNvPr>
            <p:cNvGrpSpPr/>
            <p:nvPr/>
          </p:nvGrpSpPr>
          <p:grpSpPr>
            <a:xfrm>
              <a:off x="21127157" y="20149140"/>
              <a:ext cx="3185416" cy="2359796"/>
              <a:chOff x="8001143" y="2796378"/>
              <a:chExt cx="4393268" cy="1624017"/>
            </a:xfrm>
          </p:grpSpPr>
          <p:grpSp>
            <p:nvGrpSpPr>
              <p:cNvPr id="1320" name="Group 1319">
                <a:extLst>
                  <a:ext uri="{FF2B5EF4-FFF2-40B4-BE49-F238E27FC236}">
                    <a16:creationId xmlns:a16="http://schemas.microsoft.com/office/drawing/2014/main" id="{614D4D37-6F84-F75B-0184-2E5D4507A1B4}"/>
                  </a:ext>
                </a:extLst>
              </p:cNvPr>
              <p:cNvGrpSpPr/>
              <p:nvPr/>
            </p:nvGrpSpPr>
            <p:grpSpPr>
              <a:xfrm>
                <a:off x="8001143" y="2796378"/>
                <a:ext cx="4393268" cy="1624017"/>
                <a:chOff x="8001143" y="2796378"/>
                <a:chExt cx="4393268" cy="1624017"/>
              </a:xfrm>
            </p:grpSpPr>
            <p:grpSp>
              <p:nvGrpSpPr>
                <p:cNvPr id="1326" name="Group 1325">
                  <a:extLst>
                    <a:ext uri="{FF2B5EF4-FFF2-40B4-BE49-F238E27FC236}">
                      <a16:creationId xmlns:a16="http://schemas.microsoft.com/office/drawing/2014/main" id="{24A857B7-36D4-982F-963D-D9B01F52CBBA}"/>
                    </a:ext>
                  </a:extLst>
                </p:cNvPr>
                <p:cNvGrpSpPr/>
                <p:nvPr/>
              </p:nvGrpSpPr>
              <p:grpSpPr>
                <a:xfrm>
                  <a:off x="12302971" y="2796378"/>
                  <a:ext cx="91440" cy="910622"/>
                  <a:chOff x="350521" y="2039431"/>
                  <a:chExt cx="91440" cy="128081"/>
                </a:xfrm>
              </p:grpSpPr>
              <p:cxnSp>
                <p:nvCxnSpPr>
                  <p:cNvPr id="1418" name="Straight Connector 1417">
                    <a:extLst>
                      <a:ext uri="{FF2B5EF4-FFF2-40B4-BE49-F238E27FC236}">
                        <a16:creationId xmlns:a16="http://schemas.microsoft.com/office/drawing/2014/main" id="{F5ECC7B1-E5C6-5434-0A01-6FAE4F89996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039431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9" name="Straight Connector 1418">
                    <a:extLst>
                      <a:ext uri="{FF2B5EF4-FFF2-40B4-BE49-F238E27FC236}">
                        <a16:creationId xmlns:a16="http://schemas.microsoft.com/office/drawing/2014/main" id="{89A91F4D-3618-6B1A-19FB-1C31B37A180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167512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0" name="Straight Connector 1419">
                    <a:extLst>
                      <a:ext uri="{FF2B5EF4-FFF2-40B4-BE49-F238E27FC236}">
                        <a16:creationId xmlns:a16="http://schemas.microsoft.com/office/drawing/2014/main" id="{BD09FD52-7B38-E3F8-F0A0-CD22BFC8901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96241" y="2039431"/>
                    <a:ext cx="0" cy="128081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27" name="Group 1326">
                  <a:extLst>
                    <a:ext uri="{FF2B5EF4-FFF2-40B4-BE49-F238E27FC236}">
                      <a16:creationId xmlns:a16="http://schemas.microsoft.com/office/drawing/2014/main" id="{8CA8B135-F404-396F-0F85-90337F992723}"/>
                    </a:ext>
                  </a:extLst>
                </p:cNvPr>
                <p:cNvGrpSpPr/>
                <p:nvPr/>
              </p:nvGrpSpPr>
              <p:grpSpPr>
                <a:xfrm>
                  <a:off x="12302971" y="3200410"/>
                  <a:ext cx="91440" cy="91440"/>
                  <a:chOff x="6893085" y="3468379"/>
                  <a:chExt cx="91440" cy="91440"/>
                </a:xfrm>
              </p:grpSpPr>
              <p:cxnSp>
                <p:nvCxnSpPr>
                  <p:cNvPr id="1416" name="Straight Connector 1415">
                    <a:extLst>
                      <a:ext uri="{FF2B5EF4-FFF2-40B4-BE49-F238E27FC236}">
                        <a16:creationId xmlns:a16="http://schemas.microsoft.com/office/drawing/2014/main" id="{87D9F068-1F9B-C755-C5AF-A17D66D6782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938805" y="3468379"/>
                    <a:ext cx="0" cy="9144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7" name="Straight Connector 1416">
                    <a:extLst>
                      <a:ext uri="{FF2B5EF4-FFF2-40B4-BE49-F238E27FC236}">
                        <a16:creationId xmlns:a16="http://schemas.microsoft.com/office/drawing/2014/main" id="{3DF0B887-82B1-8A29-6C48-753AFD44C32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93085" y="3514099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28" name="Group 1327">
                  <a:extLst>
                    <a:ext uri="{FF2B5EF4-FFF2-40B4-BE49-F238E27FC236}">
                      <a16:creationId xmlns:a16="http://schemas.microsoft.com/office/drawing/2014/main" id="{3790DA2E-39DF-0875-9144-33CCF91AD67A}"/>
                    </a:ext>
                  </a:extLst>
                </p:cNvPr>
                <p:cNvGrpSpPr/>
                <p:nvPr/>
              </p:nvGrpSpPr>
              <p:grpSpPr>
                <a:xfrm>
                  <a:off x="11225256" y="3617416"/>
                  <a:ext cx="91440" cy="585997"/>
                  <a:chOff x="350521" y="2039431"/>
                  <a:chExt cx="91440" cy="128081"/>
                </a:xfrm>
              </p:grpSpPr>
              <p:cxnSp>
                <p:nvCxnSpPr>
                  <p:cNvPr id="1413" name="Straight Connector 1412">
                    <a:extLst>
                      <a:ext uri="{FF2B5EF4-FFF2-40B4-BE49-F238E27FC236}">
                        <a16:creationId xmlns:a16="http://schemas.microsoft.com/office/drawing/2014/main" id="{28755561-91D7-CED1-F445-B2A1A8F8E97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039431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4" name="Straight Connector 1413">
                    <a:extLst>
                      <a:ext uri="{FF2B5EF4-FFF2-40B4-BE49-F238E27FC236}">
                        <a16:creationId xmlns:a16="http://schemas.microsoft.com/office/drawing/2014/main" id="{C1BDB52E-252D-6200-74BE-4D31AB36754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167512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5" name="Straight Connector 1414">
                    <a:extLst>
                      <a:ext uri="{FF2B5EF4-FFF2-40B4-BE49-F238E27FC236}">
                        <a16:creationId xmlns:a16="http://schemas.microsoft.com/office/drawing/2014/main" id="{4C1F8887-4CB6-36B8-842D-0A9101C5688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96241" y="2039431"/>
                    <a:ext cx="0" cy="128081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29" name="Group 1328">
                  <a:extLst>
                    <a:ext uri="{FF2B5EF4-FFF2-40B4-BE49-F238E27FC236}">
                      <a16:creationId xmlns:a16="http://schemas.microsoft.com/office/drawing/2014/main" id="{35FD479D-7BB9-680E-C3AB-E97A90273E3F}"/>
                    </a:ext>
                  </a:extLst>
                </p:cNvPr>
                <p:cNvGrpSpPr/>
                <p:nvPr/>
              </p:nvGrpSpPr>
              <p:grpSpPr>
                <a:xfrm>
                  <a:off x="11225256" y="3868349"/>
                  <a:ext cx="91440" cy="91440"/>
                  <a:chOff x="6893085" y="3468379"/>
                  <a:chExt cx="91440" cy="91440"/>
                </a:xfrm>
              </p:grpSpPr>
              <p:cxnSp>
                <p:nvCxnSpPr>
                  <p:cNvPr id="1411" name="Straight Connector 1410">
                    <a:extLst>
                      <a:ext uri="{FF2B5EF4-FFF2-40B4-BE49-F238E27FC236}">
                        <a16:creationId xmlns:a16="http://schemas.microsoft.com/office/drawing/2014/main" id="{59BA1DD6-DCE9-959C-D938-FDF5E48E7D4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938805" y="3468379"/>
                    <a:ext cx="0" cy="9144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2" name="Straight Connector 1411">
                    <a:extLst>
                      <a:ext uri="{FF2B5EF4-FFF2-40B4-BE49-F238E27FC236}">
                        <a16:creationId xmlns:a16="http://schemas.microsoft.com/office/drawing/2014/main" id="{F6518946-30CA-1B85-0EBF-090C25A3C87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93085" y="3514099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30" name="Group 1329">
                  <a:extLst>
                    <a:ext uri="{FF2B5EF4-FFF2-40B4-BE49-F238E27FC236}">
                      <a16:creationId xmlns:a16="http://schemas.microsoft.com/office/drawing/2014/main" id="{84039BBC-589A-AEB1-3F50-DAB6A53F5A17}"/>
                    </a:ext>
                  </a:extLst>
                </p:cNvPr>
                <p:cNvGrpSpPr/>
                <p:nvPr/>
              </p:nvGrpSpPr>
              <p:grpSpPr>
                <a:xfrm>
                  <a:off x="10150615" y="3607291"/>
                  <a:ext cx="91440" cy="813104"/>
                  <a:chOff x="350521" y="2039431"/>
                  <a:chExt cx="91440" cy="128081"/>
                </a:xfrm>
              </p:grpSpPr>
              <p:cxnSp>
                <p:nvCxnSpPr>
                  <p:cNvPr id="1408" name="Straight Connector 1407">
                    <a:extLst>
                      <a:ext uri="{FF2B5EF4-FFF2-40B4-BE49-F238E27FC236}">
                        <a16:creationId xmlns:a16="http://schemas.microsoft.com/office/drawing/2014/main" id="{891EBB4D-6550-74F1-C51B-9828AFEF4ED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039431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9" name="Straight Connector 1408">
                    <a:extLst>
                      <a:ext uri="{FF2B5EF4-FFF2-40B4-BE49-F238E27FC236}">
                        <a16:creationId xmlns:a16="http://schemas.microsoft.com/office/drawing/2014/main" id="{798D5E8D-16B1-A44F-7ECE-245C1A6F679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167512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0" name="Straight Connector 1409">
                    <a:extLst>
                      <a:ext uri="{FF2B5EF4-FFF2-40B4-BE49-F238E27FC236}">
                        <a16:creationId xmlns:a16="http://schemas.microsoft.com/office/drawing/2014/main" id="{57C5BA47-39A4-1102-7383-F013BA0F138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96241" y="2039431"/>
                    <a:ext cx="0" cy="128081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31" name="Group 1330">
                  <a:extLst>
                    <a:ext uri="{FF2B5EF4-FFF2-40B4-BE49-F238E27FC236}">
                      <a16:creationId xmlns:a16="http://schemas.microsoft.com/office/drawing/2014/main" id="{7C654BE2-4A47-A161-DB27-4D80771CA625}"/>
                    </a:ext>
                  </a:extLst>
                </p:cNvPr>
                <p:cNvGrpSpPr/>
                <p:nvPr/>
              </p:nvGrpSpPr>
              <p:grpSpPr>
                <a:xfrm>
                  <a:off x="10150615" y="3966259"/>
                  <a:ext cx="91440" cy="91440"/>
                  <a:chOff x="6893085" y="3468379"/>
                  <a:chExt cx="91440" cy="91440"/>
                </a:xfrm>
              </p:grpSpPr>
              <p:cxnSp>
                <p:nvCxnSpPr>
                  <p:cNvPr id="1342" name="Straight Connector 1341">
                    <a:extLst>
                      <a:ext uri="{FF2B5EF4-FFF2-40B4-BE49-F238E27FC236}">
                        <a16:creationId xmlns:a16="http://schemas.microsoft.com/office/drawing/2014/main" id="{370195CC-9145-9DC1-6403-8CE242F0E2F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938805" y="3468379"/>
                    <a:ext cx="0" cy="9144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3" name="Straight Connector 1342">
                    <a:extLst>
                      <a:ext uri="{FF2B5EF4-FFF2-40B4-BE49-F238E27FC236}">
                        <a16:creationId xmlns:a16="http://schemas.microsoft.com/office/drawing/2014/main" id="{EF2EC587-C3EF-5934-F229-CC50896122F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93085" y="3514099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32" name="Group 1331">
                  <a:extLst>
                    <a:ext uri="{FF2B5EF4-FFF2-40B4-BE49-F238E27FC236}">
                      <a16:creationId xmlns:a16="http://schemas.microsoft.com/office/drawing/2014/main" id="{A98D8ED6-E728-1E4E-9A77-E81264107AA1}"/>
                    </a:ext>
                  </a:extLst>
                </p:cNvPr>
                <p:cNvGrpSpPr/>
                <p:nvPr/>
              </p:nvGrpSpPr>
              <p:grpSpPr>
                <a:xfrm>
                  <a:off x="9076093" y="3809816"/>
                  <a:ext cx="91440" cy="596653"/>
                  <a:chOff x="350521" y="2039431"/>
                  <a:chExt cx="91440" cy="128081"/>
                </a:xfrm>
              </p:grpSpPr>
              <p:cxnSp>
                <p:nvCxnSpPr>
                  <p:cNvPr id="1339" name="Straight Connector 1338">
                    <a:extLst>
                      <a:ext uri="{FF2B5EF4-FFF2-40B4-BE49-F238E27FC236}">
                        <a16:creationId xmlns:a16="http://schemas.microsoft.com/office/drawing/2014/main" id="{AEB45530-3ECE-1427-0996-1A454633F9F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039431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0" name="Straight Connector 1339">
                    <a:extLst>
                      <a:ext uri="{FF2B5EF4-FFF2-40B4-BE49-F238E27FC236}">
                        <a16:creationId xmlns:a16="http://schemas.microsoft.com/office/drawing/2014/main" id="{41F18501-03F9-97A7-D282-373DA73809F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0521" y="2167512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1" name="Straight Connector 1340">
                    <a:extLst>
                      <a:ext uri="{FF2B5EF4-FFF2-40B4-BE49-F238E27FC236}">
                        <a16:creationId xmlns:a16="http://schemas.microsoft.com/office/drawing/2014/main" id="{81B8295A-838D-A884-3DFC-7755606705F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96241" y="2039431"/>
                    <a:ext cx="0" cy="128081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33" name="Group 1332">
                  <a:extLst>
                    <a:ext uri="{FF2B5EF4-FFF2-40B4-BE49-F238E27FC236}">
                      <a16:creationId xmlns:a16="http://schemas.microsoft.com/office/drawing/2014/main" id="{303C2328-4B82-7BCE-E935-73C82D9D1AA5}"/>
                    </a:ext>
                  </a:extLst>
                </p:cNvPr>
                <p:cNvGrpSpPr/>
                <p:nvPr/>
              </p:nvGrpSpPr>
              <p:grpSpPr>
                <a:xfrm>
                  <a:off x="9076093" y="4062695"/>
                  <a:ext cx="91440" cy="91440"/>
                  <a:chOff x="6893085" y="3468379"/>
                  <a:chExt cx="91440" cy="91440"/>
                </a:xfrm>
              </p:grpSpPr>
              <p:cxnSp>
                <p:nvCxnSpPr>
                  <p:cNvPr id="1337" name="Straight Connector 1336">
                    <a:extLst>
                      <a:ext uri="{FF2B5EF4-FFF2-40B4-BE49-F238E27FC236}">
                        <a16:creationId xmlns:a16="http://schemas.microsoft.com/office/drawing/2014/main" id="{2E3B3191-44D0-85BD-0F5B-EAFB07A9CEF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938805" y="3468379"/>
                    <a:ext cx="0" cy="9144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8" name="Straight Connector 1337">
                    <a:extLst>
                      <a:ext uri="{FF2B5EF4-FFF2-40B4-BE49-F238E27FC236}">
                        <a16:creationId xmlns:a16="http://schemas.microsoft.com/office/drawing/2014/main" id="{CC33E887-A825-600D-146E-6A1309AAE68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93085" y="3514099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34" name="Group 1333">
                  <a:extLst>
                    <a:ext uri="{FF2B5EF4-FFF2-40B4-BE49-F238E27FC236}">
                      <a16:creationId xmlns:a16="http://schemas.microsoft.com/office/drawing/2014/main" id="{1421933C-B887-8E10-8224-C26C1C921131}"/>
                    </a:ext>
                  </a:extLst>
                </p:cNvPr>
                <p:cNvGrpSpPr/>
                <p:nvPr/>
              </p:nvGrpSpPr>
              <p:grpSpPr>
                <a:xfrm>
                  <a:off x="8001143" y="3065871"/>
                  <a:ext cx="91440" cy="62929"/>
                  <a:chOff x="6893085" y="3482585"/>
                  <a:chExt cx="91440" cy="62929"/>
                </a:xfrm>
              </p:grpSpPr>
              <p:cxnSp>
                <p:nvCxnSpPr>
                  <p:cNvPr id="1335" name="Straight Connector 1334">
                    <a:extLst>
                      <a:ext uri="{FF2B5EF4-FFF2-40B4-BE49-F238E27FC236}">
                        <a16:creationId xmlns:a16="http://schemas.microsoft.com/office/drawing/2014/main" id="{4E1600BF-FB23-D0BC-90C4-16E513DDB46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938805" y="3482585"/>
                    <a:ext cx="0" cy="62929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6" name="Straight Connector 1335">
                    <a:extLst>
                      <a:ext uri="{FF2B5EF4-FFF2-40B4-BE49-F238E27FC236}">
                        <a16:creationId xmlns:a16="http://schemas.microsoft.com/office/drawing/2014/main" id="{18712490-E4DB-444E-2C0D-1273F4B0EC0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93085" y="3514099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321" name="Group 1320">
                <a:extLst>
                  <a:ext uri="{FF2B5EF4-FFF2-40B4-BE49-F238E27FC236}">
                    <a16:creationId xmlns:a16="http://schemas.microsoft.com/office/drawing/2014/main" id="{A4259448-4997-887D-02C1-D652F368D815}"/>
                  </a:ext>
                </a:extLst>
              </p:cNvPr>
              <p:cNvGrpSpPr/>
              <p:nvPr/>
            </p:nvGrpSpPr>
            <p:grpSpPr>
              <a:xfrm>
                <a:off x="8043906" y="3096690"/>
                <a:ext cx="4300296" cy="1016523"/>
                <a:chOff x="1277295" y="4149812"/>
                <a:chExt cx="4300296" cy="1016523"/>
              </a:xfrm>
            </p:grpSpPr>
            <p:cxnSp>
              <p:nvCxnSpPr>
                <p:cNvPr id="1322" name="Straight Connector 1321">
                  <a:extLst>
                    <a:ext uri="{FF2B5EF4-FFF2-40B4-BE49-F238E27FC236}">
                      <a16:creationId xmlns:a16="http://schemas.microsoft.com/office/drawing/2014/main" id="{1E8FE5A6-02E4-97EF-A110-97E932E89C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277295" y="4149812"/>
                  <a:ext cx="1079553" cy="1016523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3" name="Straight Connector 1322">
                  <a:extLst>
                    <a:ext uri="{FF2B5EF4-FFF2-40B4-BE49-F238E27FC236}">
                      <a16:creationId xmlns:a16="http://schemas.microsoft.com/office/drawing/2014/main" id="{3F550292-DE53-35EB-EF7A-D6E5CB5C5F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352916" y="5064735"/>
                  <a:ext cx="1077158" cy="95521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4" name="Straight Connector 1323">
                  <a:extLst>
                    <a:ext uri="{FF2B5EF4-FFF2-40B4-BE49-F238E27FC236}">
                      <a16:creationId xmlns:a16="http://schemas.microsoft.com/office/drawing/2014/main" id="{BA5EE1AB-35A1-F15B-5D7A-24903C0D5A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30074" y="4970015"/>
                  <a:ext cx="1074291" cy="88641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5" name="Straight Connector 1324">
                  <a:extLst>
                    <a:ext uri="{FF2B5EF4-FFF2-40B4-BE49-F238E27FC236}">
                      <a16:creationId xmlns:a16="http://schemas.microsoft.com/office/drawing/2014/main" id="{CDD7B562-CB04-EFBF-F856-33002F327C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04365" y="4301147"/>
                  <a:ext cx="1073226" cy="668868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21" name="Group 1420">
              <a:extLst>
                <a:ext uri="{FF2B5EF4-FFF2-40B4-BE49-F238E27FC236}">
                  <a16:creationId xmlns:a16="http://schemas.microsoft.com/office/drawing/2014/main" id="{9DBC84C5-6885-6D40-AD17-5E49E7BEB955}"/>
                </a:ext>
              </a:extLst>
            </p:cNvPr>
            <p:cNvGrpSpPr/>
            <p:nvPr/>
          </p:nvGrpSpPr>
          <p:grpSpPr>
            <a:xfrm>
              <a:off x="21038156" y="20542422"/>
              <a:ext cx="3208940" cy="1918812"/>
              <a:chOff x="21038156" y="20542422"/>
              <a:chExt cx="3208940" cy="1918812"/>
            </a:xfrm>
          </p:grpSpPr>
          <p:sp>
            <p:nvSpPr>
              <p:cNvPr id="1422" name="Oval 1421">
                <a:extLst>
                  <a:ext uri="{FF2B5EF4-FFF2-40B4-BE49-F238E27FC236}">
                    <a16:creationId xmlns:a16="http://schemas.microsoft.com/office/drawing/2014/main" id="{69AAFABD-E797-5B21-03EE-5D7F7F967170}"/>
                  </a:ext>
                </a:extLst>
              </p:cNvPr>
              <p:cNvSpPr/>
              <p:nvPr/>
            </p:nvSpPr>
            <p:spPr>
              <a:xfrm>
                <a:off x="21814447" y="21601640"/>
                <a:ext cx="91440" cy="91440"/>
              </a:xfrm>
              <a:prstGeom prst="ellipse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48" dirty="0">
                  <a:latin typeface="Source Sans Pro" panose="020B0503030403020204" pitchFamily="34" charset="0"/>
                </a:endParaRPr>
              </a:p>
            </p:txBody>
          </p:sp>
          <p:grpSp>
            <p:nvGrpSpPr>
              <p:cNvPr id="1423" name="Group 1422">
                <a:extLst>
                  <a:ext uri="{FF2B5EF4-FFF2-40B4-BE49-F238E27FC236}">
                    <a16:creationId xmlns:a16="http://schemas.microsoft.com/office/drawing/2014/main" id="{739B362A-B84F-FF35-8017-B9C616A0B1B3}"/>
                  </a:ext>
                </a:extLst>
              </p:cNvPr>
              <p:cNvGrpSpPr/>
              <p:nvPr/>
            </p:nvGrpSpPr>
            <p:grpSpPr>
              <a:xfrm>
                <a:off x="21827149" y="21185946"/>
                <a:ext cx="66300" cy="945837"/>
                <a:chOff x="350521" y="2039431"/>
                <a:chExt cx="91440" cy="128081"/>
              </a:xfrm>
            </p:grpSpPr>
            <p:cxnSp>
              <p:nvCxnSpPr>
                <p:cNvPr id="1613" name="Straight Connector 1612">
                  <a:extLst>
                    <a:ext uri="{FF2B5EF4-FFF2-40B4-BE49-F238E27FC236}">
                      <a16:creationId xmlns:a16="http://schemas.microsoft.com/office/drawing/2014/main" id="{8ECF4E2F-00D3-7944-9A59-F4AC4FD9E7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0521" y="2039431"/>
                  <a:ext cx="9144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4" name="Straight Connector 1613">
                  <a:extLst>
                    <a:ext uri="{FF2B5EF4-FFF2-40B4-BE49-F238E27FC236}">
                      <a16:creationId xmlns:a16="http://schemas.microsoft.com/office/drawing/2014/main" id="{78E6F6E7-596B-3C88-A855-ADC31D4119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0521" y="2167512"/>
                  <a:ext cx="9144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5" name="Straight Connector 1614">
                  <a:extLst>
                    <a:ext uri="{FF2B5EF4-FFF2-40B4-BE49-F238E27FC236}">
                      <a16:creationId xmlns:a16="http://schemas.microsoft.com/office/drawing/2014/main" id="{1536A2B3-6231-1082-99B6-637E0F00BB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96241" y="2039431"/>
                  <a:ext cx="0" cy="128081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24" name="Oval 1423">
                <a:extLst>
                  <a:ext uri="{FF2B5EF4-FFF2-40B4-BE49-F238E27FC236}">
                    <a16:creationId xmlns:a16="http://schemas.microsoft.com/office/drawing/2014/main" id="{CA8770DC-EA0C-48A5-54E8-F24E05CC6EC4}"/>
                  </a:ext>
                </a:extLst>
              </p:cNvPr>
              <p:cNvSpPr/>
              <p:nvPr/>
            </p:nvSpPr>
            <p:spPr>
              <a:xfrm>
                <a:off x="22595981" y="21646995"/>
                <a:ext cx="91440" cy="91440"/>
              </a:xfrm>
              <a:prstGeom prst="ellipse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48" dirty="0">
                  <a:latin typeface="Source Sans Pro" panose="020B0503030403020204" pitchFamily="34" charset="0"/>
                </a:endParaRPr>
              </a:p>
            </p:txBody>
          </p:sp>
          <p:grpSp>
            <p:nvGrpSpPr>
              <p:cNvPr id="1425" name="Group 1424">
                <a:extLst>
                  <a:ext uri="{FF2B5EF4-FFF2-40B4-BE49-F238E27FC236}">
                    <a16:creationId xmlns:a16="http://schemas.microsoft.com/office/drawing/2014/main" id="{EB56DC88-BAA3-9854-3C4A-0E6690E2F4D5}"/>
                  </a:ext>
                </a:extLst>
              </p:cNvPr>
              <p:cNvGrpSpPr/>
              <p:nvPr/>
            </p:nvGrpSpPr>
            <p:grpSpPr>
              <a:xfrm>
                <a:off x="22607096" y="21124670"/>
                <a:ext cx="66300" cy="1150715"/>
                <a:chOff x="350521" y="2039431"/>
                <a:chExt cx="91440" cy="128081"/>
              </a:xfrm>
            </p:grpSpPr>
            <p:cxnSp>
              <p:nvCxnSpPr>
                <p:cNvPr id="1610" name="Straight Connector 1609">
                  <a:extLst>
                    <a:ext uri="{FF2B5EF4-FFF2-40B4-BE49-F238E27FC236}">
                      <a16:creationId xmlns:a16="http://schemas.microsoft.com/office/drawing/2014/main" id="{F1250905-20B9-A935-9067-9C51C418A7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0521" y="2039431"/>
                  <a:ext cx="9144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1" name="Straight Connector 1610">
                  <a:extLst>
                    <a:ext uri="{FF2B5EF4-FFF2-40B4-BE49-F238E27FC236}">
                      <a16:creationId xmlns:a16="http://schemas.microsoft.com/office/drawing/2014/main" id="{72100DF6-8B03-7D6E-7484-40DD4990E9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0521" y="2167512"/>
                  <a:ext cx="9144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2" name="Straight Connector 1611">
                  <a:extLst>
                    <a:ext uri="{FF2B5EF4-FFF2-40B4-BE49-F238E27FC236}">
                      <a16:creationId xmlns:a16="http://schemas.microsoft.com/office/drawing/2014/main" id="{F703420B-9067-14A5-5231-9AD495443F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96241" y="2039431"/>
                  <a:ext cx="0" cy="128081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26" name="Oval 1425">
                <a:extLst>
                  <a:ext uri="{FF2B5EF4-FFF2-40B4-BE49-F238E27FC236}">
                    <a16:creationId xmlns:a16="http://schemas.microsoft.com/office/drawing/2014/main" id="{79F3E9C5-E8FF-B932-9789-804A8CFDA954}"/>
                  </a:ext>
                </a:extLst>
              </p:cNvPr>
              <p:cNvSpPr/>
              <p:nvPr/>
            </p:nvSpPr>
            <p:spPr>
              <a:xfrm>
                <a:off x="23375045" y="21378810"/>
                <a:ext cx="91440" cy="91440"/>
              </a:xfrm>
              <a:prstGeom prst="ellipse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48" dirty="0">
                  <a:latin typeface="Source Sans Pro" panose="020B0503030403020204" pitchFamily="34" charset="0"/>
                </a:endParaRPr>
              </a:p>
            </p:txBody>
          </p:sp>
          <p:grpSp>
            <p:nvGrpSpPr>
              <p:cNvPr id="1427" name="Group 1426">
                <a:extLst>
                  <a:ext uri="{FF2B5EF4-FFF2-40B4-BE49-F238E27FC236}">
                    <a16:creationId xmlns:a16="http://schemas.microsoft.com/office/drawing/2014/main" id="{83B28D17-CDDD-1A75-23FD-95315F1B8B88}"/>
                  </a:ext>
                </a:extLst>
              </p:cNvPr>
              <p:cNvGrpSpPr/>
              <p:nvPr/>
            </p:nvGrpSpPr>
            <p:grpSpPr>
              <a:xfrm>
                <a:off x="23387748" y="20814073"/>
                <a:ext cx="66300" cy="1218517"/>
                <a:chOff x="350521" y="2039431"/>
                <a:chExt cx="91440" cy="128081"/>
              </a:xfrm>
            </p:grpSpPr>
            <p:cxnSp>
              <p:nvCxnSpPr>
                <p:cNvPr id="1607" name="Straight Connector 1606">
                  <a:extLst>
                    <a:ext uri="{FF2B5EF4-FFF2-40B4-BE49-F238E27FC236}">
                      <a16:creationId xmlns:a16="http://schemas.microsoft.com/office/drawing/2014/main" id="{5F8C0E6D-C0F8-28C2-120D-02D97E1F31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0521" y="2039431"/>
                  <a:ext cx="9144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8" name="Straight Connector 1607">
                  <a:extLst>
                    <a:ext uri="{FF2B5EF4-FFF2-40B4-BE49-F238E27FC236}">
                      <a16:creationId xmlns:a16="http://schemas.microsoft.com/office/drawing/2014/main" id="{9FF7A54F-6D56-D4A0-FCF2-6B1E27F4E5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0521" y="2167512"/>
                  <a:ext cx="9144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9" name="Straight Connector 1608">
                  <a:extLst>
                    <a:ext uri="{FF2B5EF4-FFF2-40B4-BE49-F238E27FC236}">
                      <a16:creationId xmlns:a16="http://schemas.microsoft.com/office/drawing/2014/main" id="{F4CC3EF5-6C9F-7280-FE3E-6823C02D00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96241" y="2039431"/>
                  <a:ext cx="0" cy="128081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32" name="Oval 1531">
                <a:extLst>
                  <a:ext uri="{FF2B5EF4-FFF2-40B4-BE49-F238E27FC236}">
                    <a16:creationId xmlns:a16="http://schemas.microsoft.com/office/drawing/2014/main" id="{5F72FDE1-C0D6-971B-E404-0262ABC5D3B4}"/>
                  </a:ext>
                </a:extLst>
              </p:cNvPr>
              <p:cNvSpPr/>
              <p:nvPr/>
            </p:nvSpPr>
            <p:spPr>
              <a:xfrm>
                <a:off x="24155656" y="21769354"/>
                <a:ext cx="91440" cy="91440"/>
              </a:xfrm>
              <a:prstGeom prst="ellipse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48" dirty="0">
                  <a:latin typeface="Source Sans Pro" panose="020B0503030403020204" pitchFamily="34" charset="0"/>
                </a:endParaRPr>
              </a:p>
            </p:txBody>
          </p:sp>
          <p:grpSp>
            <p:nvGrpSpPr>
              <p:cNvPr id="1533" name="Group 1532">
                <a:extLst>
                  <a:ext uri="{FF2B5EF4-FFF2-40B4-BE49-F238E27FC236}">
                    <a16:creationId xmlns:a16="http://schemas.microsoft.com/office/drawing/2014/main" id="{2E62A408-CBF9-9E6B-6051-58B0E6134E0A}"/>
                  </a:ext>
                </a:extLst>
              </p:cNvPr>
              <p:cNvGrpSpPr/>
              <p:nvPr/>
            </p:nvGrpSpPr>
            <p:grpSpPr>
              <a:xfrm>
                <a:off x="24166771" y="21212464"/>
                <a:ext cx="66300" cy="1248770"/>
                <a:chOff x="350521" y="2039431"/>
                <a:chExt cx="91440" cy="128081"/>
              </a:xfrm>
            </p:grpSpPr>
            <p:cxnSp>
              <p:nvCxnSpPr>
                <p:cNvPr id="1604" name="Straight Connector 1603">
                  <a:extLst>
                    <a:ext uri="{FF2B5EF4-FFF2-40B4-BE49-F238E27FC236}">
                      <a16:creationId xmlns:a16="http://schemas.microsoft.com/office/drawing/2014/main" id="{51BBB6D8-5D4D-9BC0-D7BC-22AB5A6AB1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0521" y="2039431"/>
                  <a:ext cx="9144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5" name="Straight Connector 1604">
                  <a:extLst>
                    <a:ext uri="{FF2B5EF4-FFF2-40B4-BE49-F238E27FC236}">
                      <a16:creationId xmlns:a16="http://schemas.microsoft.com/office/drawing/2014/main" id="{C2B1AB80-6A15-4B73-5AB2-94CF234624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0521" y="2167512"/>
                  <a:ext cx="9144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6" name="Straight Connector 1605">
                  <a:extLst>
                    <a:ext uri="{FF2B5EF4-FFF2-40B4-BE49-F238E27FC236}">
                      <a16:creationId xmlns:a16="http://schemas.microsoft.com/office/drawing/2014/main" id="{6BB14432-5316-6867-ED6D-ABE6C46A36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96241" y="2039431"/>
                  <a:ext cx="0" cy="128081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34" name="Oval 1533">
                <a:extLst>
                  <a:ext uri="{FF2B5EF4-FFF2-40B4-BE49-F238E27FC236}">
                    <a16:creationId xmlns:a16="http://schemas.microsoft.com/office/drawing/2014/main" id="{F1E2FFA8-05E9-D0E1-2792-D248F5C6F568}"/>
                  </a:ext>
                </a:extLst>
              </p:cNvPr>
              <p:cNvSpPr/>
              <p:nvPr/>
            </p:nvSpPr>
            <p:spPr>
              <a:xfrm>
                <a:off x="21038156" y="20542422"/>
                <a:ext cx="91440" cy="91440"/>
              </a:xfrm>
              <a:prstGeom prst="ellipse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48" dirty="0">
                  <a:latin typeface="Source Sans Pro" panose="020B0503030403020204" pitchFamily="34" charset="0"/>
                </a:endParaRPr>
              </a:p>
            </p:txBody>
          </p:sp>
          <p:grpSp>
            <p:nvGrpSpPr>
              <p:cNvPr id="1535" name="Group 1534">
                <a:extLst>
                  <a:ext uri="{FF2B5EF4-FFF2-40B4-BE49-F238E27FC236}">
                    <a16:creationId xmlns:a16="http://schemas.microsoft.com/office/drawing/2014/main" id="{1733683C-7B7B-D594-CBE7-C668714A06FB}"/>
                  </a:ext>
                </a:extLst>
              </p:cNvPr>
              <p:cNvGrpSpPr/>
              <p:nvPr/>
            </p:nvGrpSpPr>
            <p:grpSpPr>
              <a:xfrm>
                <a:off x="21081737" y="20590724"/>
                <a:ext cx="3118184" cy="1233947"/>
                <a:chOff x="7938500" y="3100277"/>
                <a:chExt cx="4300542" cy="849206"/>
              </a:xfrm>
            </p:grpSpPr>
            <p:cxnSp>
              <p:nvCxnSpPr>
                <p:cNvPr id="1600" name="Straight Connector 1599">
                  <a:extLst>
                    <a:ext uri="{FF2B5EF4-FFF2-40B4-BE49-F238E27FC236}">
                      <a16:creationId xmlns:a16="http://schemas.microsoft.com/office/drawing/2014/main" id="{33F6B75A-71E7-7135-169E-3D695ED34B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938500" y="3100277"/>
                  <a:ext cx="1077915" cy="740886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1" name="Straight Connector 1600">
                  <a:extLst>
                    <a:ext uri="{FF2B5EF4-FFF2-40B4-BE49-F238E27FC236}">
                      <a16:creationId xmlns:a16="http://schemas.microsoft.com/office/drawing/2014/main" id="{220E6E6E-7475-FF24-0888-A7A6605F5A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9018641" y="3834337"/>
                  <a:ext cx="1069327" cy="27661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2" name="Straight Connector 1601">
                  <a:extLst>
                    <a:ext uri="{FF2B5EF4-FFF2-40B4-BE49-F238E27FC236}">
                      <a16:creationId xmlns:a16="http://schemas.microsoft.com/office/drawing/2014/main" id="{1924D40E-896F-D1E1-A7DC-BE64DBC0EE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087968" y="3669258"/>
                  <a:ext cx="1082998" cy="192546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3" name="Straight Connector 1602">
                  <a:extLst>
                    <a:ext uri="{FF2B5EF4-FFF2-40B4-BE49-F238E27FC236}">
                      <a16:creationId xmlns:a16="http://schemas.microsoft.com/office/drawing/2014/main" id="{56DDC745-BDFC-1F14-361C-FFEDA0E160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64614" y="3667476"/>
                  <a:ext cx="1074428" cy="282007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" name="Content Placeholder 123">
            <a:extLst>
              <a:ext uri="{FF2B5EF4-FFF2-40B4-BE49-F238E27FC236}">
                <a16:creationId xmlns:a16="http://schemas.microsoft.com/office/drawing/2014/main" id="{71188233-3904-8633-7525-C20EFE19F390}"/>
              </a:ext>
            </a:extLst>
          </p:cNvPr>
          <p:cNvSpPr txBox="1">
            <a:spLocks/>
          </p:cNvSpPr>
          <p:nvPr/>
        </p:nvSpPr>
        <p:spPr>
          <a:xfrm>
            <a:off x="813238" y="27958968"/>
            <a:ext cx="11521440" cy="479161"/>
          </a:xfrm>
          <a:prstGeom prst="rect">
            <a:avLst/>
          </a:prstGeom>
        </p:spPr>
        <p:txBody>
          <a:bodyPr vert="horz" wrap="square" lIns="0" tIns="91241" rIns="0" bIns="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pple Symbols" panose="02000000000000000000" pitchFamily="2" charset="-79"/>
              <a:buChar char="⎻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GB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lang="en-US" sz="1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CR, complete remission; IWG-MRT, International Working Group-Myeloproliferative Neoplasms Research and Treatment; JAKi, Janus kinase inhibitor; </a:t>
            </a:r>
            <a:b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397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OS, overall survival; PR, partial remission; R, randomized; R/R, relapsed or refractory; SVR, spleen volume reduction; TSS, total symptom score.</a:t>
            </a:r>
          </a:p>
        </p:txBody>
      </p:sp>
      <p:grpSp>
        <p:nvGrpSpPr>
          <p:cNvPr id="4580" name="Group 4579">
            <a:extLst>
              <a:ext uri="{FF2B5EF4-FFF2-40B4-BE49-F238E27FC236}">
                <a16:creationId xmlns:a16="http://schemas.microsoft.com/office/drawing/2014/main" id="{E39C8DDC-C718-2515-1995-81D7AFE55C47}"/>
              </a:ext>
            </a:extLst>
          </p:cNvPr>
          <p:cNvGrpSpPr/>
          <p:nvPr/>
        </p:nvGrpSpPr>
        <p:grpSpPr>
          <a:xfrm>
            <a:off x="31532435" y="26966642"/>
            <a:ext cx="5300051" cy="3144965"/>
            <a:chOff x="31532435" y="26966642"/>
            <a:chExt cx="5300051" cy="3144965"/>
          </a:xfrm>
        </p:grpSpPr>
        <p:grpSp>
          <p:nvGrpSpPr>
            <p:cNvPr id="3938" name="Group 3937">
              <a:extLst>
                <a:ext uri="{FF2B5EF4-FFF2-40B4-BE49-F238E27FC236}">
                  <a16:creationId xmlns:a16="http://schemas.microsoft.com/office/drawing/2014/main" id="{FF7F06A5-1603-7184-6E8D-CB87770F906D}"/>
                </a:ext>
              </a:extLst>
            </p:cNvPr>
            <p:cNvGrpSpPr/>
            <p:nvPr/>
          </p:nvGrpSpPr>
          <p:grpSpPr>
            <a:xfrm>
              <a:off x="31532435" y="26966642"/>
              <a:ext cx="5300051" cy="3144965"/>
              <a:chOff x="31313554" y="27256346"/>
              <a:chExt cx="5505239" cy="2615974"/>
            </a:xfrm>
          </p:grpSpPr>
          <p:grpSp>
            <p:nvGrpSpPr>
              <p:cNvPr id="3837" name="Group 3836">
                <a:extLst>
                  <a:ext uri="{FF2B5EF4-FFF2-40B4-BE49-F238E27FC236}">
                    <a16:creationId xmlns:a16="http://schemas.microsoft.com/office/drawing/2014/main" id="{C0340009-E899-E538-6131-D1E08019A9E2}"/>
                  </a:ext>
                </a:extLst>
              </p:cNvPr>
              <p:cNvGrpSpPr/>
              <p:nvPr/>
            </p:nvGrpSpPr>
            <p:grpSpPr>
              <a:xfrm>
                <a:off x="32167072" y="27283990"/>
                <a:ext cx="4651721" cy="2342067"/>
                <a:chOff x="1476420" y="2396490"/>
                <a:chExt cx="4526279" cy="2240280"/>
              </a:xfrm>
            </p:grpSpPr>
            <p:cxnSp>
              <p:nvCxnSpPr>
                <p:cNvPr id="3869" name="Straight Connector 3868">
                  <a:extLst>
                    <a:ext uri="{FF2B5EF4-FFF2-40B4-BE49-F238E27FC236}">
                      <a16:creationId xmlns:a16="http://schemas.microsoft.com/office/drawing/2014/main" id="{FEF250A3-C63F-E77D-EC2D-F871EE7343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22140" y="2396490"/>
                  <a:ext cx="0" cy="219456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70" name="Straight Connector 3869">
                  <a:extLst>
                    <a:ext uri="{FF2B5EF4-FFF2-40B4-BE49-F238E27FC236}">
                      <a16:creationId xmlns:a16="http://schemas.microsoft.com/office/drawing/2014/main" id="{2F6CAB5C-9ADB-41DF-E856-011EE6E194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522139" y="4591050"/>
                  <a:ext cx="4480560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871" name="Group 3870">
                  <a:extLst>
                    <a:ext uri="{FF2B5EF4-FFF2-40B4-BE49-F238E27FC236}">
                      <a16:creationId xmlns:a16="http://schemas.microsoft.com/office/drawing/2014/main" id="{1382F8CF-F120-BD45-7CE5-18756EF6DD83}"/>
                    </a:ext>
                  </a:extLst>
                </p:cNvPr>
                <p:cNvGrpSpPr/>
                <p:nvPr/>
              </p:nvGrpSpPr>
              <p:grpSpPr>
                <a:xfrm>
                  <a:off x="2671976" y="4591050"/>
                  <a:ext cx="2180886" cy="45720"/>
                  <a:chOff x="2677228" y="4591050"/>
                  <a:chExt cx="2180886" cy="45720"/>
                </a:xfrm>
              </p:grpSpPr>
              <p:cxnSp>
                <p:nvCxnSpPr>
                  <p:cNvPr id="3878" name="Straight Connector 3877">
                    <a:extLst>
                      <a:ext uri="{FF2B5EF4-FFF2-40B4-BE49-F238E27FC236}">
                        <a16:creationId xmlns:a16="http://schemas.microsoft.com/office/drawing/2014/main" id="{9C3A60EF-986E-7F1D-D1DC-B3CA312B358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677228" y="4591050"/>
                    <a:ext cx="0" cy="4572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79" name="Straight Connector 3878">
                    <a:extLst>
                      <a:ext uri="{FF2B5EF4-FFF2-40B4-BE49-F238E27FC236}">
                        <a16:creationId xmlns:a16="http://schemas.microsoft.com/office/drawing/2014/main" id="{105B0AD7-8303-13B2-4DEA-26F4B453172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58114" y="4591050"/>
                    <a:ext cx="0" cy="4572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872" name="Group 3871">
                  <a:extLst>
                    <a:ext uri="{FF2B5EF4-FFF2-40B4-BE49-F238E27FC236}">
                      <a16:creationId xmlns:a16="http://schemas.microsoft.com/office/drawing/2014/main" id="{2F6A89DF-B910-3B6A-402C-A57B17C0382A}"/>
                    </a:ext>
                  </a:extLst>
                </p:cNvPr>
                <p:cNvGrpSpPr/>
                <p:nvPr/>
              </p:nvGrpSpPr>
              <p:grpSpPr>
                <a:xfrm>
                  <a:off x="1476420" y="2614930"/>
                  <a:ext cx="45720" cy="1474469"/>
                  <a:chOff x="1476420" y="2614930"/>
                  <a:chExt cx="45720" cy="1474469"/>
                </a:xfrm>
              </p:grpSpPr>
              <p:cxnSp>
                <p:nvCxnSpPr>
                  <p:cNvPr id="3873" name="Straight Connector 3872">
                    <a:extLst>
                      <a:ext uri="{FF2B5EF4-FFF2-40B4-BE49-F238E27FC236}">
                        <a16:creationId xmlns:a16="http://schemas.microsoft.com/office/drawing/2014/main" id="{4B970692-6123-E29F-A9CF-6CF0F9F137B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476420" y="4089399"/>
                    <a:ext cx="45720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74" name="Straight Connector 3873">
                    <a:extLst>
                      <a:ext uri="{FF2B5EF4-FFF2-40B4-BE49-F238E27FC236}">
                        <a16:creationId xmlns:a16="http://schemas.microsoft.com/office/drawing/2014/main" id="{B9568552-2D95-7581-D385-50C754BD533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476420" y="3720781"/>
                    <a:ext cx="45720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75" name="Straight Connector 3874">
                    <a:extLst>
                      <a:ext uri="{FF2B5EF4-FFF2-40B4-BE49-F238E27FC236}">
                        <a16:creationId xmlns:a16="http://schemas.microsoft.com/office/drawing/2014/main" id="{BF28C0BA-8C15-FE8C-07CF-9FBDF352AF3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476420" y="3352164"/>
                    <a:ext cx="45720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76" name="Straight Connector 3875">
                    <a:extLst>
                      <a:ext uri="{FF2B5EF4-FFF2-40B4-BE49-F238E27FC236}">
                        <a16:creationId xmlns:a16="http://schemas.microsoft.com/office/drawing/2014/main" id="{C8B8464B-328E-2E8E-78B4-24625C94063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476420" y="2983547"/>
                    <a:ext cx="45720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77" name="Straight Connector 3876">
                    <a:extLst>
                      <a:ext uri="{FF2B5EF4-FFF2-40B4-BE49-F238E27FC236}">
                        <a16:creationId xmlns:a16="http://schemas.microsoft.com/office/drawing/2014/main" id="{C4DE555C-C7C5-A088-4FED-044358AE1C9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476420" y="2614930"/>
                    <a:ext cx="45720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838" name="TextBox 3837">
                <a:extLst>
                  <a:ext uri="{FF2B5EF4-FFF2-40B4-BE49-F238E27FC236}">
                    <a16:creationId xmlns:a16="http://schemas.microsoft.com/office/drawing/2014/main" id="{0D552632-374A-9E29-B950-BD1232068B07}"/>
                  </a:ext>
                </a:extLst>
              </p:cNvPr>
              <p:cNvSpPr txBox="1"/>
              <p:nvPr/>
            </p:nvSpPr>
            <p:spPr>
              <a:xfrm>
                <a:off x="31793274" y="27408384"/>
                <a:ext cx="318999" cy="20436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596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150</a:t>
                </a:r>
              </a:p>
            </p:txBody>
          </p:sp>
          <p:sp>
            <p:nvSpPr>
              <p:cNvPr id="3839" name="TextBox 3838">
                <a:extLst>
                  <a:ext uri="{FF2B5EF4-FFF2-40B4-BE49-F238E27FC236}">
                    <a16:creationId xmlns:a16="http://schemas.microsoft.com/office/drawing/2014/main" id="{7CA34C39-5B0C-B5A3-8520-2E2668A37710}"/>
                  </a:ext>
                </a:extLst>
              </p:cNvPr>
              <p:cNvSpPr txBox="1"/>
              <p:nvPr/>
            </p:nvSpPr>
            <p:spPr>
              <a:xfrm>
                <a:off x="31793274" y="27794299"/>
                <a:ext cx="318999" cy="20436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596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100</a:t>
                </a:r>
              </a:p>
            </p:txBody>
          </p:sp>
          <p:sp>
            <p:nvSpPr>
              <p:cNvPr id="3840" name="TextBox 3839">
                <a:extLst>
                  <a:ext uri="{FF2B5EF4-FFF2-40B4-BE49-F238E27FC236}">
                    <a16:creationId xmlns:a16="http://schemas.microsoft.com/office/drawing/2014/main" id="{1E344C32-509D-EBD0-C364-C89CD6956681}"/>
                  </a:ext>
                </a:extLst>
              </p:cNvPr>
              <p:cNvSpPr txBox="1"/>
              <p:nvPr/>
            </p:nvSpPr>
            <p:spPr>
              <a:xfrm>
                <a:off x="31899607" y="28180211"/>
                <a:ext cx="212664" cy="20436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596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50</a:t>
                </a:r>
              </a:p>
            </p:txBody>
          </p:sp>
          <p:sp>
            <p:nvSpPr>
              <p:cNvPr id="3841" name="TextBox 3840">
                <a:extLst>
                  <a:ext uri="{FF2B5EF4-FFF2-40B4-BE49-F238E27FC236}">
                    <a16:creationId xmlns:a16="http://schemas.microsoft.com/office/drawing/2014/main" id="{C5B52E5D-94FC-2192-4A50-291F54065968}"/>
                  </a:ext>
                </a:extLst>
              </p:cNvPr>
              <p:cNvSpPr txBox="1"/>
              <p:nvPr/>
            </p:nvSpPr>
            <p:spPr>
              <a:xfrm>
                <a:off x="32005937" y="28566123"/>
                <a:ext cx="106333" cy="20436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596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0</a:t>
                </a:r>
              </a:p>
            </p:txBody>
          </p:sp>
          <p:sp>
            <p:nvSpPr>
              <p:cNvPr id="3842" name="TextBox 3841">
                <a:extLst>
                  <a:ext uri="{FF2B5EF4-FFF2-40B4-BE49-F238E27FC236}">
                    <a16:creationId xmlns:a16="http://schemas.microsoft.com/office/drawing/2014/main" id="{8B388442-41D8-F716-C5CB-9CF1A1618A78}"/>
                  </a:ext>
                </a:extLst>
              </p:cNvPr>
              <p:cNvSpPr txBox="1"/>
              <p:nvPr/>
            </p:nvSpPr>
            <p:spPr>
              <a:xfrm>
                <a:off x="31793274" y="28952033"/>
                <a:ext cx="318999" cy="20436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596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−50</a:t>
                </a:r>
              </a:p>
            </p:txBody>
          </p:sp>
          <p:sp>
            <p:nvSpPr>
              <p:cNvPr id="3843" name="TextBox 3842">
                <a:extLst>
                  <a:ext uri="{FF2B5EF4-FFF2-40B4-BE49-F238E27FC236}">
                    <a16:creationId xmlns:a16="http://schemas.microsoft.com/office/drawing/2014/main" id="{D8E70283-FC08-EDD3-5F5B-3497E1F31B52}"/>
                  </a:ext>
                </a:extLst>
              </p:cNvPr>
              <p:cNvSpPr txBox="1"/>
              <p:nvPr/>
            </p:nvSpPr>
            <p:spPr>
              <a:xfrm rot="16200000">
                <a:off x="30847634" y="28110354"/>
                <a:ext cx="1442236" cy="51039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/>
                <a:r>
                  <a:rPr lang="en-US" sz="1596" b="1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% Change in TNF-α </a:t>
                </a:r>
                <a:br>
                  <a:rPr lang="en-US" sz="1596" b="1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</a:br>
                <a:r>
                  <a:rPr lang="en-US" sz="1596" b="1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at week 24</a:t>
                </a:r>
              </a:p>
            </p:txBody>
          </p:sp>
          <p:sp>
            <p:nvSpPr>
              <p:cNvPr id="3844" name="TextBox 3843">
                <a:extLst>
                  <a:ext uri="{FF2B5EF4-FFF2-40B4-BE49-F238E27FC236}">
                    <a16:creationId xmlns:a16="http://schemas.microsoft.com/office/drawing/2014/main" id="{9B64B623-EB95-9900-34BA-DAF3B00E00AE}"/>
                  </a:ext>
                </a:extLst>
              </p:cNvPr>
              <p:cNvSpPr txBox="1"/>
              <p:nvPr/>
            </p:nvSpPr>
            <p:spPr>
              <a:xfrm>
                <a:off x="32746216" y="29688395"/>
                <a:ext cx="1299249" cy="1839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596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SVR responder</a:t>
                </a:r>
              </a:p>
            </p:txBody>
          </p:sp>
          <p:sp>
            <p:nvSpPr>
              <p:cNvPr id="3845" name="TextBox 3844">
                <a:extLst>
                  <a:ext uri="{FF2B5EF4-FFF2-40B4-BE49-F238E27FC236}">
                    <a16:creationId xmlns:a16="http://schemas.microsoft.com/office/drawing/2014/main" id="{AB7C7CAA-EAC2-C2F6-DF7B-878E7E5CA413}"/>
                  </a:ext>
                </a:extLst>
              </p:cNvPr>
              <p:cNvSpPr txBox="1"/>
              <p:nvPr/>
            </p:nvSpPr>
            <p:spPr>
              <a:xfrm>
                <a:off x="34815307" y="29688395"/>
                <a:ext cx="1646490" cy="1839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596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SVR nonresponder</a:t>
                </a:r>
              </a:p>
            </p:txBody>
          </p:sp>
          <p:sp>
            <p:nvSpPr>
              <p:cNvPr id="3854" name="TextBox 3853">
                <a:extLst>
                  <a:ext uri="{FF2B5EF4-FFF2-40B4-BE49-F238E27FC236}">
                    <a16:creationId xmlns:a16="http://schemas.microsoft.com/office/drawing/2014/main" id="{2A7FF1C8-5D4D-571C-8EFD-43160356C8BC}"/>
                  </a:ext>
                </a:extLst>
              </p:cNvPr>
              <p:cNvSpPr txBox="1"/>
              <p:nvPr/>
            </p:nvSpPr>
            <p:spPr>
              <a:xfrm>
                <a:off x="33231358" y="29394073"/>
                <a:ext cx="328967" cy="1839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596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n=5</a:t>
                </a:r>
              </a:p>
            </p:txBody>
          </p:sp>
          <p:sp>
            <p:nvSpPr>
              <p:cNvPr id="3855" name="TextBox 3854">
                <a:extLst>
                  <a:ext uri="{FF2B5EF4-FFF2-40B4-BE49-F238E27FC236}">
                    <a16:creationId xmlns:a16="http://schemas.microsoft.com/office/drawing/2014/main" id="{43424845-9D09-F85B-FA08-5CB3CE2DC2A7}"/>
                  </a:ext>
                </a:extLst>
              </p:cNvPr>
              <p:cNvSpPr txBox="1"/>
              <p:nvPr/>
            </p:nvSpPr>
            <p:spPr>
              <a:xfrm>
                <a:off x="35420905" y="29394073"/>
                <a:ext cx="435298" cy="1839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b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596" dirty="0">
                    <a:solidFill>
                      <a:srgbClr val="FF0000"/>
                    </a:solidFill>
                    <a:latin typeface="Source Sans Pro" panose="020B0503030403020204" pitchFamily="34" charset="0"/>
                  </a:rPr>
                  <a:t>n=34</a:t>
                </a:r>
              </a:p>
            </p:txBody>
          </p:sp>
          <p:sp>
            <p:nvSpPr>
              <p:cNvPr id="3858" name="TextBox 3857">
                <a:extLst>
                  <a:ext uri="{FF2B5EF4-FFF2-40B4-BE49-F238E27FC236}">
                    <a16:creationId xmlns:a16="http://schemas.microsoft.com/office/drawing/2014/main" id="{F0DD2747-C60D-B3C1-8125-EB83A5C1AD43}"/>
                  </a:ext>
                </a:extLst>
              </p:cNvPr>
              <p:cNvSpPr txBox="1"/>
              <p:nvPr/>
            </p:nvSpPr>
            <p:spPr>
              <a:xfrm>
                <a:off x="33961508" y="27279440"/>
                <a:ext cx="1109844" cy="1839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596" i="1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P </a:t>
                </a:r>
                <a:r>
                  <a:rPr lang="en-US" sz="1596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value: .107</a:t>
                </a:r>
              </a:p>
            </p:txBody>
          </p:sp>
          <p:grpSp>
            <p:nvGrpSpPr>
              <p:cNvPr id="3921" name="Group 3920">
                <a:extLst>
                  <a:ext uri="{FF2B5EF4-FFF2-40B4-BE49-F238E27FC236}">
                    <a16:creationId xmlns:a16="http://schemas.microsoft.com/office/drawing/2014/main" id="{9153C63A-3A95-3BCD-34DA-A89A26557D89}"/>
                  </a:ext>
                </a:extLst>
              </p:cNvPr>
              <p:cNvGrpSpPr/>
              <p:nvPr/>
            </p:nvGrpSpPr>
            <p:grpSpPr>
              <a:xfrm>
                <a:off x="33165828" y="28798466"/>
                <a:ext cx="470058" cy="396948"/>
                <a:chOff x="4740962" y="2520885"/>
                <a:chExt cx="91440" cy="1335024"/>
              </a:xfrm>
            </p:grpSpPr>
            <p:cxnSp>
              <p:nvCxnSpPr>
                <p:cNvPr id="3922" name="Straight Connector 3921">
                  <a:extLst>
                    <a:ext uri="{FF2B5EF4-FFF2-40B4-BE49-F238E27FC236}">
                      <a16:creationId xmlns:a16="http://schemas.microsoft.com/office/drawing/2014/main" id="{53AE7E27-47BF-476B-E138-628345D5B3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40962" y="2520885"/>
                  <a:ext cx="9144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23" name="Straight Connector 3922">
                  <a:extLst>
                    <a:ext uri="{FF2B5EF4-FFF2-40B4-BE49-F238E27FC236}">
                      <a16:creationId xmlns:a16="http://schemas.microsoft.com/office/drawing/2014/main" id="{77DABA37-F0DD-E099-2684-73A891E19E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40962" y="3855909"/>
                  <a:ext cx="9144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24" name="Straight Connector 3923">
                  <a:extLst>
                    <a:ext uri="{FF2B5EF4-FFF2-40B4-BE49-F238E27FC236}">
                      <a16:creationId xmlns:a16="http://schemas.microsoft.com/office/drawing/2014/main" id="{EBAD99CB-719B-5489-84A5-9335B6C161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86682" y="2520885"/>
                  <a:ext cx="0" cy="1335024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25" name="Group 3924">
                <a:extLst>
                  <a:ext uri="{FF2B5EF4-FFF2-40B4-BE49-F238E27FC236}">
                    <a16:creationId xmlns:a16="http://schemas.microsoft.com/office/drawing/2014/main" id="{369C861E-B890-7692-A14A-F73D6B6679DE}"/>
                  </a:ext>
                </a:extLst>
              </p:cNvPr>
              <p:cNvGrpSpPr/>
              <p:nvPr/>
            </p:nvGrpSpPr>
            <p:grpSpPr>
              <a:xfrm>
                <a:off x="35405735" y="28376473"/>
                <a:ext cx="470058" cy="841130"/>
                <a:chOff x="4740962" y="2520885"/>
                <a:chExt cx="91440" cy="1335024"/>
              </a:xfrm>
            </p:grpSpPr>
            <p:cxnSp>
              <p:nvCxnSpPr>
                <p:cNvPr id="3926" name="Straight Connector 3925">
                  <a:extLst>
                    <a:ext uri="{FF2B5EF4-FFF2-40B4-BE49-F238E27FC236}">
                      <a16:creationId xmlns:a16="http://schemas.microsoft.com/office/drawing/2014/main" id="{BB76293A-987E-E1B2-819E-B36EAFA667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40962" y="2520885"/>
                  <a:ext cx="91440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27" name="Straight Connector 3926">
                  <a:extLst>
                    <a:ext uri="{FF2B5EF4-FFF2-40B4-BE49-F238E27FC236}">
                      <a16:creationId xmlns:a16="http://schemas.microsoft.com/office/drawing/2014/main" id="{94319924-C6CF-99DF-4B5D-968C76940E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40962" y="3855909"/>
                  <a:ext cx="91440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28" name="Straight Connector 3927">
                  <a:extLst>
                    <a:ext uri="{FF2B5EF4-FFF2-40B4-BE49-F238E27FC236}">
                      <a16:creationId xmlns:a16="http://schemas.microsoft.com/office/drawing/2014/main" id="{D3A1143F-D7BC-D950-6E1A-5EA6C67474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786682" y="2520885"/>
                  <a:ext cx="0" cy="1335024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929" name="Rectangle 3928">
                <a:extLst>
                  <a:ext uri="{FF2B5EF4-FFF2-40B4-BE49-F238E27FC236}">
                    <a16:creationId xmlns:a16="http://schemas.microsoft.com/office/drawing/2014/main" id="{58248FEC-2E95-3774-C5C1-C2A831053837}"/>
                  </a:ext>
                </a:extLst>
              </p:cNvPr>
              <p:cNvSpPr/>
              <p:nvPr/>
            </p:nvSpPr>
            <p:spPr>
              <a:xfrm>
                <a:off x="32696564" y="28938169"/>
                <a:ext cx="1410175" cy="18578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96" dirty="0">
                  <a:latin typeface="Source Sans Pro" panose="020B0503030403020204" pitchFamily="34" charset="0"/>
                </a:endParaRPr>
              </a:p>
            </p:txBody>
          </p:sp>
          <p:cxnSp>
            <p:nvCxnSpPr>
              <p:cNvPr id="3930" name="Straight Connector 3929">
                <a:extLst>
                  <a:ext uri="{FF2B5EF4-FFF2-40B4-BE49-F238E27FC236}">
                    <a16:creationId xmlns:a16="http://schemas.microsoft.com/office/drawing/2014/main" id="{BA7A54A1-3E25-9F2E-9EFD-5109AD1520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696564" y="29099096"/>
                <a:ext cx="1410175" cy="0"/>
              </a:xfrm>
              <a:prstGeom prst="line">
                <a:avLst/>
              </a:prstGeom>
              <a:ln w="12700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31" name="Rectangle 3930">
                <a:extLst>
                  <a:ext uri="{FF2B5EF4-FFF2-40B4-BE49-F238E27FC236}">
                    <a16:creationId xmlns:a16="http://schemas.microsoft.com/office/drawing/2014/main" id="{9D9C3F67-B938-0C7E-2817-FA7261F5ADC4}"/>
                  </a:ext>
                </a:extLst>
              </p:cNvPr>
              <p:cNvSpPr/>
              <p:nvPr/>
            </p:nvSpPr>
            <p:spPr>
              <a:xfrm>
                <a:off x="34935699" y="28660071"/>
                <a:ext cx="1410175" cy="347298"/>
              </a:xfrm>
              <a:prstGeom prst="rect">
                <a:avLst/>
              </a:prstGeom>
              <a:solidFill>
                <a:srgbClr val="FFA3A3"/>
              </a:solidFill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596" dirty="0">
                  <a:latin typeface="Source Sans Pro" panose="020B0503030403020204" pitchFamily="34" charset="0"/>
                </a:endParaRPr>
              </a:p>
            </p:txBody>
          </p:sp>
          <p:cxnSp>
            <p:nvCxnSpPr>
              <p:cNvPr id="3932" name="Straight Connector 3931">
                <a:extLst>
                  <a:ext uri="{FF2B5EF4-FFF2-40B4-BE49-F238E27FC236}">
                    <a16:creationId xmlns:a16="http://schemas.microsoft.com/office/drawing/2014/main" id="{4CCE9F2B-A196-7D8B-F4E8-748F16CAF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935699" y="28798466"/>
                <a:ext cx="1410175" cy="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33" name="TextBox 3932">
                <a:extLst>
                  <a:ext uri="{FF2B5EF4-FFF2-40B4-BE49-F238E27FC236}">
                    <a16:creationId xmlns:a16="http://schemas.microsoft.com/office/drawing/2014/main" id="{D08EE33F-F1AC-E91F-23DF-3496D32B8781}"/>
                  </a:ext>
                </a:extLst>
              </p:cNvPr>
              <p:cNvSpPr txBox="1"/>
              <p:nvPr/>
            </p:nvSpPr>
            <p:spPr>
              <a:xfrm>
                <a:off x="32666242" y="28930820"/>
                <a:ext cx="844716" cy="18392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596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−45.95 +</a:t>
                </a:r>
              </a:p>
            </p:txBody>
          </p:sp>
          <p:sp>
            <p:nvSpPr>
              <p:cNvPr id="3934" name="TextBox 3933">
                <a:extLst>
                  <a:ext uri="{FF2B5EF4-FFF2-40B4-BE49-F238E27FC236}">
                    <a16:creationId xmlns:a16="http://schemas.microsoft.com/office/drawing/2014/main" id="{B3B53007-8297-66A4-407D-BC9729F736DB}"/>
                  </a:ext>
                </a:extLst>
              </p:cNvPr>
              <p:cNvSpPr txBox="1"/>
              <p:nvPr/>
            </p:nvSpPr>
            <p:spPr>
              <a:xfrm>
                <a:off x="35586406" y="28690278"/>
                <a:ext cx="106332" cy="1839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596" dirty="0">
                    <a:solidFill>
                      <a:srgbClr val="FF0000"/>
                    </a:solidFill>
                    <a:latin typeface="Source Sans Pro" panose="020B0503030403020204" pitchFamily="34" charset="0"/>
                  </a:rPr>
                  <a:t>+</a:t>
                </a:r>
              </a:p>
            </p:txBody>
          </p:sp>
          <p:grpSp>
            <p:nvGrpSpPr>
              <p:cNvPr id="3935" name="Group 3934">
                <a:extLst>
                  <a:ext uri="{FF2B5EF4-FFF2-40B4-BE49-F238E27FC236}">
                    <a16:creationId xmlns:a16="http://schemas.microsoft.com/office/drawing/2014/main" id="{2F1C94B0-D409-90DB-0990-89D0420FEC8D}"/>
                  </a:ext>
                </a:extLst>
              </p:cNvPr>
              <p:cNvGrpSpPr/>
              <p:nvPr/>
            </p:nvGrpSpPr>
            <p:grpSpPr>
              <a:xfrm>
                <a:off x="35593781" y="27256346"/>
                <a:ext cx="94012" cy="95244"/>
                <a:chOff x="2600612" y="4327524"/>
                <a:chExt cx="91440" cy="91440"/>
              </a:xfrm>
            </p:grpSpPr>
            <p:cxnSp>
              <p:nvCxnSpPr>
                <p:cNvPr id="3936" name="Straight Connector 3935">
                  <a:extLst>
                    <a:ext uri="{FF2B5EF4-FFF2-40B4-BE49-F238E27FC236}">
                      <a16:creationId xmlns:a16="http://schemas.microsoft.com/office/drawing/2014/main" id="{7ED7EFBB-C22B-B16F-2DE2-9F53FD7538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00612" y="4373244"/>
                  <a:ext cx="91440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37" name="Straight Connector 3936">
                  <a:extLst>
                    <a:ext uri="{FF2B5EF4-FFF2-40B4-BE49-F238E27FC236}">
                      <a16:creationId xmlns:a16="http://schemas.microsoft.com/office/drawing/2014/main" id="{2AF01FC5-837F-0DD5-F9E3-C6CC356A31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646332" y="4327524"/>
                  <a:ext cx="0" cy="9144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6622396-513E-FB6C-6633-FFB6BBC997EA}"/>
                </a:ext>
              </a:extLst>
            </p:cNvPr>
            <p:cNvSpPr txBox="1"/>
            <p:nvPr/>
          </p:nvSpPr>
          <p:spPr>
            <a:xfrm>
              <a:off x="35428953" y="28863332"/>
              <a:ext cx="563031" cy="221117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dirty="0">
                  <a:solidFill>
                    <a:srgbClr val="C00000"/>
                  </a:solidFill>
                  <a:latin typeface="Source Sans Pro" panose="020B0503030403020204" pitchFamily="34" charset="0"/>
                </a:rPr>
                <a:t>−12.78</a:t>
              </a:r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8293BF7-6733-3F24-5A52-7833532170C9}"/>
              </a:ext>
            </a:extLst>
          </p:cNvPr>
          <p:cNvSpPr/>
          <p:nvPr/>
        </p:nvSpPr>
        <p:spPr>
          <a:xfrm>
            <a:off x="59929568" y="14654618"/>
            <a:ext cx="65735" cy="65825"/>
          </a:xfrm>
          <a:custGeom>
            <a:avLst/>
            <a:gdLst>
              <a:gd name="connsiteX0" fmla="*/ 64434 w 64433"/>
              <a:gd name="connsiteY0" fmla="*/ 0 h 64433"/>
              <a:gd name="connsiteX1" fmla="*/ 0 w 64433"/>
              <a:gd name="connsiteY1" fmla="*/ 64434 h 64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433" h="64433">
                <a:moveTo>
                  <a:pt x="64434" y="0"/>
                </a:moveTo>
                <a:lnTo>
                  <a:pt x="0" y="64434"/>
                </a:lnTo>
              </a:path>
            </a:pathLst>
          </a:custGeom>
          <a:ln w="12700" cap="flat">
            <a:solidFill>
              <a:srgbClr val="9BBB59"/>
            </a:solidFill>
            <a:prstDash val="solid"/>
            <a:miter/>
          </a:ln>
        </p:spPr>
        <p:txBody>
          <a:bodyPr rtlCol="0" anchor="ctr"/>
          <a:lstStyle/>
          <a:p>
            <a:endParaRPr lang="en-US" sz="998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3BCEBA8-8A9B-57C9-200D-2A581D0715BF}"/>
              </a:ext>
            </a:extLst>
          </p:cNvPr>
          <p:cNvSpPr/>
          <p:nvPr/>
        </p:nvSpPr>
        <p:spPr>
          <a:xfrm flipH="1">
            <a:off x="59929566" y="14654616"/>
            <a:ext cx="65735" cy="65825"/>
          </a:xfrm>
          <a:custGeom>
            <a:avLst/>
            <a:gdLst>
              <a:gd name="connsiteX0" fmla="*/ 64434 w 64433"/>
              <a:gd name="connsiteY0" fmla="*/ 0 h 64433"/>
              <a:gd name="connsiteX1" fmla="*/ 0 w 64433"/>
              <a:gd name="connsiteY1" fmla="*/ 64434 h 64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433" h="64433">
                <a:moveTo>
                  <a:pt x="64434" y="0"/>
                </a:moveTo>
                <a:lnTo>
                  <a:pt x="0" y="64434"/>
                </a:lnTo>
              </a:path>
            </a:pathLst>
          </a:custGeom>
          <a:ln w="12700" cap="flat">
            <a:solidFill>
              <a:srgbClr val="9BBB59"/>
            </a:solidFill>
            <a:prstDash val="solid"/>
            <a:miter/>
          </a:ln>
        </p:spPr>
        <p:txBody>
          <a:bodyPr rtlCol="0" anchor="ctr"/>
          <a:lstStyle/>
          <a:p>
            <a:endParaRPr lang="en-US" sz="998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B96B99A-DA80-2F61-5852-CEA53F591E8E}"/>
              </a:ext>
            </a:extLst>
          </p:cNvPr>
          <p:cNvCxnSpPr>
            <a:cxnSpLocks/>
          </p:cNvCxnSpPr>
          <p:nvPr/>
        </p:nvCxnSpPr>
        <p:spPr>
          <a:xfrm>
            <a:off x="43993681" y="29553204"/>
            <a:ext cx="54864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Date Placeholder 3">
            <a:extLst>
              <a:ext uri="{FF2B5EF4-FFF2-40B4-BE49-F238E27FC236}">
                <a16:creationId xmlns:a16="http://schemas.microsoft.com/office/drawing/2014/main" id="{27875717-8AD2-4E19-1EAC-935218D3D80F}"/>
              </a:ext>
            </a:extLst>
          </p:cNvPr>
          <p:cNvSpPr txBox="1">
            <a:spLocks/>
          </p:cNvSpPr>
          <p:nvPr/>
        </p:nvSpPr>
        <p:spPr>
          <a:xfrm>
            <a:off x="747871" y="31604785"/>
            <a:ext cx="16164630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Presented at the 14th Annual Meeting of the Society of Hematologic Oncology (SOHO); September 9-12, 2026; Houston, TX, USA &amp; Online</a:t>
            </a:r>
          </a:p>
          <a:p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Previously presented at the 67th American Society of Hematology (ASH) Annual Meeting and Exposition; December 6-9, 2025; Orlando, FL, USA &amp; Online </a:t>
            </a:r>
          </a:p>
        </p:txBody>
      </p:sp>
      <p:sp>
        <p:nvSpPr>
          <p:cNvPr id="44" name="Date Placeholder 3">
            <a:extLst>
              <a:ext uri="{FF2B5EF4-FFF2-40B4-BE49-F238E27FC236}">
                <a16:creationId xmlns:a16="http://schemas.microsoft.com/office/drawing/2014/main" id="{B8EC77B1-0002-659A-B567-57587A04F6F5}"/>
              </a:ext>
            </a:extLst>
          </p:cNvPr>
          <p:cNvSpPr txBox="1">
            <a:spLocks/>
          </p:cNvSpPr>
          <p:nvPr/>
        </p:nvSpPr>
        <p:spPr>
          <a:xfrm>
            <a:off x="42228675" y="31758673"/>
            <a:ext cx="7315200" cy="3077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Contact information: Medinfo@geron.com</a:t>
            </a:r>
          </a:p>
        </p:txBody>
      </p:sp>
      <p:sp>
        <p:nvSpPr>
          <p:cNvPr id="45" name="Date Placeholder 3">
            <a:extLst>
              <a:ext uri="{FF2B5EF4-FFF2-40B4-BE49-F238E27FC236}">
                <a16:creationId xmlns:a16="http://schemas.microsoft.com/office/drawing/2014/main" id="{5D5C05B2-663C-813F-8DA5-2CC7C118F92C}"/>
              </a:ext>
            </a:extLst>
          </p:cNvPr>
          <p:cNvSpPr txBox="1">
            <a:spLocks/>
          </p:cNvSpPr>
          <p:nvPr/>
        </p:nvSpPr>
        <p:spPr>
          <a:xfrm>
            <a:off x="20574000" y="31758673"/>
            <a:ext cx="9144000" cy="307777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ClinicalTrials.gov: https://clinicaltrials.gov/study/NCT02426086</a:t>
            </a:r>
          </a:p>
        </p:txBody>
      </p:sp>
      <p:sp>
        <p:nvSpPr>
          <p:cNvPr id="46" name="Content Placeholder 171">
            <a:extLst>
              <a:ext uri="{FF2B5EF4-FFF2-40B4-BE49-F238E27FC236}">
                <a16:creationId xmlns:a16="http://schemas.microsoft.com/office/drawing/2014/main" id="{A8521C41-4B29-860B-B90D-A5CC9AE3DD0F}"/>
              </a:ext>
            </a:extLst>
          </p:cNvPr>
          <p:cNvSpPr txBox="1">
            <a:spLocks/>
          </p:cNvSpPr>
          <p:nvPr/>
        </p:nvSpPr>
        <p:spPr>
          <a:xfrm>
            <a:off x="13125565" y="11591752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</a:t>
            </a:r>
          </a:p>
        </p:txBody>
      </p:sp>
      <p:sp>
        <p:nvSpPr>
          <p:cNvPr id="48" name="Content Placeholder 171">
            <a:extLst>
              <a:ext uri="{FF2B5EF4-FFF2-40B4-BE49-F238E27FC236}">
                <a16:creationId xmlns:a16="http://schemas.microsoft.com/office/drawing/2014/main" id="{13FC0729-084F-6D79-A090-5E7A60A75A5F}"/>
              </a:ext>
            </a:extLst>
          </p:cNvPr>
          <p:cNvSpPr txBox="1">
            <a:spLocks/>
          </p:cNvSpPr>
          <p:nvPr/>
        </p:nvSpPr>
        <p:spPr>
          <a:xfrm>
            <a:off x="19617805" y="11591752"/>
            <a:ext cx="50292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</a:t>
            </a:r>
          </a:p>
        </p:txBody>
      </p:sp>
      <p:grpSp>
        <p:nvGrpSpPr>
          <p:cNvPr id="626" name="Group 625">
            <a:extLst>
              <a:ext uri="{FF2B5EF4-FFF2-40B4-BE49-F238E27FC236}">
                <a16:creationId xmlns:a16="http://schemas.microsoft.com/office/drawing/2014/main" id="{E510E8F5-2008-ED32-FC4B-32032CA4DA0B}"/>
              </a:ext>
            </a:extLst>
          </p:cNvPr>
          <p:cNvGrpSpPr/>
          <p:nvPr/>
        </p:nvGrpSpPr>
        <p:grpSpPr>
          <a:xfrm>
            <a:off x="13246040" y="12237362"/>
            <a:ext cx="11007130" cy="4149841"/>
            <a:chOff x="13246040" y="12237362"/>
            <a:chExt cx="11007130" cy="4149841"/>
          </a:xfrm>
        </p:grpSpPr>
        <p:grpSp>
          <p:nvGrpSpPr>
            <p:cNvPr id="499" name="Group 498">
              <a:extLst>
                <a:ext uri="{FF2B5EF4-FFF2-40B4-BE49-F238E27FC236}">
                  <a16:creationId xmlns:a16="http://schemas.microsoft.com/office/drawing/2014/main" id="{FC76B06F-B62E-A261-328F-A5A27BCB89A0}"/>
                </a:ext>
              </a:extLst>
            </p:cNvPr>
            <p:cNvGrpSpPr/>
            <p:nvPr/>
          </p:nvGrpSpPr>
          <p:grpSpPr>
            <a:xfrm>
              <a:off x="13868015" y="16022238"/>
              <a:ext cx="10036540" cy="364965"/>
              <a:chOff x="13974169" y="15952237"/>
              <a:chExt cx="10058400" cy="365760"/>
            </a:xfrm>
          </p:grpSpPr>
          <p:grpSp>
            <p:nvGrpSpPr>
              <p:cNvPr id="498" name="Group 497">
                <a:extLst>
                  <a:ext uri="{FF2B5EF4-FFF2-40B4-BE49-F238E27FC236}">
                    <a16:creationId xmlns:a16="http://schemas.microsoft.com/office/drawing/2014/main" id="{6E91AC56-AAA5-6B02-F3A0-A8A7F4F09B67}"/>
                  </a:ext>
                </a:extLst>
              </p:cNvPr>
              <p:cNvGrpSpPr/>
              <p:nvPr/>
            </p:nvGrpSpPr>
            <p:grpSpPr>
              <a:xfrm>
                <a:off x="14162827" y="15996619"/>
                <a:ext cx="2000789" cy="276999"/>
                <a:chOff x="12533989" y="15996619"/>
                <a:chExt cx="2000789" cy="276999"/>
              </a:xfrm>
            </p:grpSpPr>
            <p:sp>
              <p:nvSpPr>
                <p:cNvPr id="490" name="TextBox 489">
                  <a:extLst>
                    <a:ext uri="{FF2B5EF4-FFF2-40B4-BE49-F238E27FC236}">
                      <a16:creationId xmlns:a16="http://schemas.microsoft.com/office/drawing/2014/main" id="{38FF91CC-BAB0-2E87-EB16-D109EDAEA46C}"/>
                    </a:ext>
                  </a:extLst>
                </p:cNvPr>
                <p:cNvSpPr txBox="1"/>
                <p:nvPr/>
              </p:nvSpPr>
              <p:spPr>
                <a:xfrm>
                  <a:off x="12765063" y="15996619"/>
                  <a:ext cx="176971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r>
                    <a:rPr lang="en-US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Decrease &gt;25-50%</a:t>
                  </a:r>
                </a:p>
              </p:txBody>
            </p:sp>
            <p:sp>
              <p:nvSpPr>
                <p:cNvPr id="491" name="Rectangle 490">
                  <a:extLst>
                    <a:ext uri="{FF2B5EF4-FFF2-40B4-BE49-F238E27FC236}">
                      <a16:creationId xmlns:a16="http://schemas.microsoft.com/office/drawing/2014/main" id="{52B6C9A7-2FAD-700C-7018-5150DA9F6DF7}"/>
                    </a:ext>
                  </a:extLst>
                </p:cNvPr>
                <p:cNvSpPr/>
                <p:nvPr/>
              </p:nvSpPr>
              <p:spPr>
                <a:xfrm>
                  <a:off x="12533989" y="16043677"/>
                  <a:ext cx="182880" cy="182880"/>
                </a:xfrm>
                <a:prstGeom prst="rect">
                  <a:avLst/>
                </a:prstGeom>
                <a:solidFill>
                  <a:srgbClr val="0C814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accent4"/>
                    </a:solidFill>
                    <a:latin typeface="Source Sans Pro" panose="020B0503030403020204" pitchFamily="34" charset="0"/>
                  </a:endParaRPr>
                </a:p>
              </p:txBody>
            </p:sp>
          </p:grpSp>
          <p:grpSp>
            <p:nvGrpSpPr>
              <p:cNvPr id="497" name="Group 496">
                <a:extLst>
                  <a:ext uri="{FF2B5EF4-FFF2-40B4-BE49-F238E27FC236}">
                    <a16:creationId xmlns:a16="http://schemas.microsoft.com/office/drawing/2014/main" id="{AB6869D5-1DC6-C6C6-AF80-9ADD9DD843FE}"/>
                  </a:ext>
                </a:extLst>
              </p:cNvPr>
              <p:cNvGrpSpPr/>
              <p:nvPr/>
            </p:nvGrpSpPr>
            <p:grpSpPr>
              <a:xfrm>
                <a:off x="16321248" y="15996618"/>
                <a:ext cx="1781671" cy="276999"/>
                <a:chOff x="14794115" y="15996618"/>
                <a:chExt cx="1781671" cy="276999"/>
              </a:xfrm>
            </p:grpSpPr>
            <p:sp>
              <p:nvSpPr>
                <p:cNvPr id="488" name="TextBox 487">
                  <a:extLst>
                    <a:ext uri="{FF2B5EF4-FFF2-40B4-BE49-F238E27FC236}">
                      <a16:creationId xmlns:a16="http://schemas.microsoft.com/office/drawing/2014/main" id="{FF788D0A-D072-C9BA-5C49-72C6F92FCAC6}"/>
                    </a:ext>
                  </a:extLst>
                </p:cNvPr>
                <p:cNvSpPr txBox="1"/>
                <p:nvPr/>
              </p:nvSpPr>
              <p:spPr>
                <a:xfrm>
                  <a:off x="15036903" y="15996618"/>
                  <a:ext cx="153888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r>
                    <a:rPr lang="en-US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Decrease 0-25%</a:t>
                  </a:r>
                </a:p>
              </p:txBody>
            </p:sp>
            <p:sp>
              <p:nvSpPr>
                <p:cNvPr id="489" name="Rectangle 488">
                  <a:extLst>
                    <a:ext uri="{FF2B5EF4-FFF2-40B4-BE49-F238E27FC236}">
                      <a16:creationId xmlns:a16="http://schemas.microsoft.com/office/drawing/2014/main" id="{939391F3-3103-AF1F-C413-8C77597136D6}"/>
                    </a:ext>
                  </a:extLst>
                </p:cNvPr>
                <p:cNvSpPr/>
                <p:nvPr/>
              </p:nvSpPr>
              <p:spPr>
                <a:xfrm>
                  <a:off x="14794115" y="16043677"/>
                  <a:ext cx="182880" cy="182880"/>
                </a:xfrm>
                <a:prstGeom prst="rect">
                  <a:avLst/>
                </a:prstGeom>
                <a:solidFill>
                  <a:srgbClr val="90EE9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accent4"/>
                    </a:solidFill>
                    <a:latin typeface="Source Sans Pro" panose="020B0503030403020204" pitchFamily="34" charset="0"/>
                  </a:endParaRPr>
                </a:p>
              </p:txBody>
            </p:sp>
          </p:grpSp>
          <p:grpSp>
            <p:nvGrpSpPr>
              <p:cNvPr id="495" name="Group 494">
                <a:extLst>
                  <a:ext uri="{FF2B5EF4-FFF2-40B4-BE49-F238E27FC236}">
                    <a16:creationId xmlns:a16="http://schemas.microsoft.com/office/drawing/2014/main" id="{99DC87A6-7C12-BEA6-3BF9-ABBF21365C28}"/>
                  </a:ext>
                </a:extLst>
              </p:cNvPr>
              <p:cNvGrpSpPr/>
              <p:nvPr/>
            </p:nvGrpSpPr>
            <p:grpSpPr>
              <a:xfrm>
                <a:off x="20127028" y="15996618"/>
                <a:ext cx="1934434" cy="276999"/>
                <a:chOff x="19338506" y="15996618"/>
                <a:chExt cx="1934434" cy="276999"/>
              </a:xfrm>
            </p:grpSpPr>
            <p:sp>
              <p:nvSpPr>
                <p:cNvPr id="484" name="TextBox 483">
                  <a:extLst>
                    <a:ext uri="{FF2B5EF4-FFF2-40B4-BE49-F238E27FC236}">
                      <a16:creationId xmlns:a16="http://schemas.microsoft.com/office/drawing/2014/main" id="{6A845F61-41C0-5582-53AD-54E4C75DDD8B}"/>
                    </a:ext>
                  </a:extLst>
                </p:cNvPr>
                <p:cNvSpPr txBox="1"/>
                <p:nvPr/>
              </p:nvSpPr>
              <p:spPr>
                <a:xfrm>
                  <a:off x="19572153" y="15996618"/>
                  <a:ext cx="170078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r>
                    <a:rPr lang="en-US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Increase &gt;25-50%</a:t>
                  </a:r>
                </a:p>
              </p:txBody>
            </p:sp>
            <p:sp>
              <p:nvSpPr>
                <p:cNvPr id="486" name="Rectangle 485">
                  <a:extLst>
                    <a:ext uri="{FF2B5EF4-FFF2-40B4-BE49-F238E27FC236}">
                      <a16:creationId xmlns:a16="http://schemas.microsoft.com/office/drawing/2014/main" id="{12942143-51FA-42EC-CE7D-6FACDD03BB55}"/>
                    </a:ext>
                  </a:extLst>
                </p:cNvPr>
                <p:cNvSpPr/>
                <p:nvPr/>
              </p:nvSpPr>
              <p:spPr>
                <a:xfrm>
                  <a:off x="19338506" y="16043677"/>
                  <a:ext cx="182880" cy="182880"/>
                </a:xfrm>
                <a:prstGeom prst="rect">
                  <a:avLst/>
                </a:prstGeom>
                <a:solidFill>
                  <a:srgbClr val="FFA5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accent4"/>
                    </a:solidFill>
                    <a:latin typeface="Source Sans Pro" panose="020B0503030403020204" pitchFamily="34" charset="0"/>
                  </a:endParaRPr>
                </a:p>
              </p:txBody>
            </p:sp>
          </p:grpSp>
          <p:grpSp>
            <p:nvGrpSpPr>
              <p:cNvPr id="494" name="Group 493">
                <a:extLst>
                  <a:ext uri="{FF2B5EF4-FFF2-40B4-BE49-F238E27FC236}">
                    <a16:creationId xmlns:a16="http://schemas.microsoft.com/office/drawing/2014/main" id="{A4D6E741-9B89-9E2A-3058-142418D039A9}"/>
                  </a:ext>
                </a:extLst>
              </p:cNvPr>
              <p:cNvGrpSpPr/>
              <p:nvPr/>
            </p:nvGrpSpPr>
            <p:grpSpPr>
              <a:xfrm>
                <a:off x="22219094" y="15996618"/>
                <a:ext cx="1638441" cy="276999"/>
                <a:chOff x="21526874" y="15996618"/>
                <a:chExt cx="1638441" cy="276999"/>
              </a:xfrm>
            </p:grpSpPr>
            <p:sp>
              <p:nvSpPr>
                <p:cNvPr id="448" name="TextBox 447">
                  <a:extLst>
                    <a:ext uri="{FF2B5EF4-FFF2-40B4-BE49-F238E27FC236}">
                      <a16:creationId xmlns:a16="http://schemas.microsoft.com/office/drawing/2014/main" id="{8AF8A6F6-2C4E-6429-98C1-D2B1D1A2DB79}"/>
                    </a:ext>
                  </a:extLst>
                </p:cNvPr>
                <p:cNvSpPr txBox="1"/>
                <p:nvPr/>
              </p:nvSpPr>
              <p:spPr>
                <a:xfrm>
                  <a:off x="21767496" y="15996618"/>
                  <a:ext cx="139781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r>
                    <a:rPr lang="en-US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Increase &gt;50%</a:t>
                  </a:r>
                </a:p>
              </p:txBody>
            </p:sp>
            <p:sp>
              <p:nvSpPr>
                <p:cNvPr id="469" name="Rectangle 468">
                  <a:extLst>
                    <a:ext uri="{FF2B5EF4-FFF2-40B4-BE49-F238E27FC236}">
                      <a16:creationId xmlns:a16="http://schemas.microsoft.com/office/drawing/2014/main" id="{8A65C70C-E5F5-5CC2-0CD9-89F753D04773}"/>
                    </a:ext>
                  </a:extLst>
                </p:cNvPr>
                <p:cNvSpPr/>
                <p:nvPr/>
              </p:nvSpPr>
              <p:spPr>
                <a:xfrm>
                  <a:off x="21526874" y="16043677"/>
                  <a:ext cx="182880" cy="182880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accent4"/>
                    </a:solidFill>
                    <a:latin typeface="Source Sans Pro" panose="020B0503030403020204" pitchFamily="34" charset="0"/>
                  </a:endParaRPr>
                </a:p>
              </p:txBody>
            </p:sp>
          </p:grpSp>
          <p:grpSp>
            <p:nvGrpSpPr>
              <p:cNvPr id="496" name="Group 495">
                <a:extLst>
                  <a:ext uri="{FF2B5EF4-FFF2-40B4-BE49-F238E27FC236}">
                    <a16:creationId xmlns:a16="http://schemas.microsoft.com/office/drawing/2014/main" id="{7DC4569A-C241-9D2C-F62A-F18EC866C5FF}"/>
                  </a:ext>
                </a:extLst>
              </p:cNvPr>
              <p:cNvGrpSpPr/>
              <p:nvPr/>
            </p:nvGrpSpPr>
            <p:grpSpPr>
              <a:xfrm>
                <a:off x="18260551" y="15996618"/>
                <a:ext cx="1708845" cy="276999"/>
                <a:chOff x="17051988" y="15996618"/>
                <a:chExt cx="1708845" cy="276999"/>
              </a:xfrm>
            </p:grpSpPr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AA8BB9B9-F294-4D13-7B3D-98DE17C0588F}"/>
                    </a:ext>
                  </a:extLst>
                </p:cNvPr>
                <p:cNvSpPr txBox="1"/>
                <p:nvPr/>
              </p:nvSpPr>
              <p:spPr>
                <a:xfrm>
                  <a:off x="17290879" y="15996618"/>
                  <a:ext cx="146995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r>
                    <a:rPr lang="en-US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Increase 0-25%</a:t>
                  </a:r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A64546C2-1C4E-4808-2768-D0D02262BADE}"/>
                    </a:ext>
                  </a:extLst>
                </p:cNvPr>
                <p:cNvSpPr/>
                <p:nvPr/>
              </p:nvSpPr>
              <p:spPr>
                <a:xfrm>
                  <a:off x="17051988" y="16043677"/>
                  <a:ext cx="182880" cy="182880"/>
                </a:xfrm>
                <a:prstGeom prst="rect">
                  <a:avLst/>
                </a:prstGeom>
                <a:solidFill>
                  <a:srgbClr val="FFC0CB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accent4"/>
                    </a:solidFill>
                    <a:latin typeface="Source Sans Pro" panose="020B0503030403020204" pitchFamily="34" charset="0"/>
                  </a:endParaRPr>
                </a:p>
              </p:txBody>
            </p:sp>
          </p:grp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96D0E91A-0A2F-CF6B-8AB2-151D7CCC194E}"/>
                  </a:ext>
                </a:extLst>
              </p:cNvPr>
              <p:cNvSpPr/>
              <p:nvPr/>
            </p:nvSpPr>
            <p:spPr>
              <a:xfrm>
                <a:off x="13974169" y="15952237"/>
                <a:ext cx="10058400" cy="365760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accent4"/>
                  </a:solidFill>
                  <a:latin typeface="Source Sans Pro" panose="020B0503030403020204" pitchFamily="34" charset="0"/>
                </a:endParaRPr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D3AFB8FD-2DDC-9949-3DF2-04F11F83FFA2}"/>
                </a:ext>
              </a:extLst>
            </p:cNvPr>
            <p:cNvGrpSpPr>
              <a:grpSpLocks/>
            </p:cNvGrpSpPr>
            <p:nvPr/>
          </p:nvGrpSpPr>
          <p:grpSpPr>
            <a:xfrm>
              <a:off x="13246040" y="12593584"/>
              <a:ext cx="6084995" cy="3383280"/>
              <a:chOff x="13453082" y="11652172"/>
              <a:chExt cx="5136288" cy="2237379"/>
            </a:xfrm>
          </p:grpSpPr>
          <p:grpSp>
            <p:nvGrpSpPr>
              <p:cNvPr id="500" name="Group 499">
                <a:extLst>
                  <a:ext uri="{FF2B5EF4-FFF2-40B4-BE49-F238E27FC236}">
                    <a16:creationId xmlns:a16="http://schemas.microsoft.com/office/drawing/2014/main" id="{2CB715C6-5AAB-8FB9-DB10-38EDC4E11CDA}"/>
                  </a:ext>
                </a:extLst>
              </p:cNvPr>
              <p:cNvGrpSpPr/>
              <p:nvPr/>
            </p:nvGrpSpPr>
            <p:grpSpPr>
              <a:xfrm>
                <a:off x="13453082" y="11652172"/>
                <a:ext cx="5136288" cy="2237379"/>
                <a:chOff x="1607987" y="1440810"/>
                <a:chExt cx="9571146" cy="4169211"/>
              </a:xfrm>
            </p:grpSpPr>
            <p:grpSp>
              <p:nvGrpSpPr>
                <p:cNvPr id="501" name="Group 500">
                  <a:extLst>
                    <a:ext uri="{FF2B5EF4-FFF2-40B4-BE49-F238E27FC236}">
                      <a16:creationId xmlns:a16="http://schemas.microsoft.com/office/drawing/2014/main" id="{9114E9F5-D83A-B2DC-949B-1EA54796BB3A}"/>
                    </a:ext>
                  </a:extLst>
                </p:cNvPr>
                <p:cNvGrpSpPr/>
                <p:nvPr/>
              </p:nvGrpSpPr>
              <p:grpSpPr>
                <a:xfrm>
                  <a:off x="4168003" y="4713287"/>
                  <a:ext cx="6601610" cy="55984"/>
                  <a:chOff x="4168003" y="4713287"/>
                  <a:chExt cx="6601610" cy="55984"/>
                </a:xfrm>
              </p:grpSpPr>
              <p:cxnSp>
                <p:nvCxnSpPr>
                  <p:cNvPr id="573" name="Straight Connector 572">
                    <a:extLst>
                      <a:ext uri="{FF2B5EF4-FFF2-40B4-BE49-F238E27FC236}">
                        <a16:creationId xmlns:a16="http://schemas.microsoft.com/office/drawing/2014/main" id="{84AD83C2-893C-F12F-BD83-621DE803733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168003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4" name="Straight Connector 573">
                    <a:extLst>
                      <a:ext uri="{FF2B5EF4-FFF2-40B4-BE49-F238E27FC236}">
                        <a16:creationId xmlns:a16="http://schemas.microsoft.com/office/drawing/2014/main" id="{847E9E4B-1253-6C73-64A3-6A189F73D28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14848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5" name="Straight Connector 574">
                    <a:extLst>
                      <a:ext uri="{FF2B5EF4-FFF2-40B4-BE49-F238E27FC236}">
                        <a16:creationId xmlns:a16="http://schemas.microsoft.com/office/drawing/2014/main" id="{2852D7CC-2373-AC5D-6E50-6837E6773CA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47856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Straight Connector 127">
                    <a:extLst>
                      <a:ext uri="{FF2B5EF4-FFF2-40B4-BE49-F238E27FC236}">
                        <a16:creationId xmlns:a16="http://schemas.microsoft.com/office/drawing/2014/main" id="{8C7525C3-8B28-6EE4-634D-FECB756C182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46880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Straight Connector 128">
                    <a:extLst>
                      <a:ext uri="{FF2B5EF4-FFF2-40B4-BE49-F238E27FC236}">
                        <a16:creationId xmlns:a16="http://schemas.microsoft.com/office/drawing/2014/main" id="{04812440-A2F4-F937-759E-032012A930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8912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Straight Connector 129">
                    <a:extLst>
                      <a:ext uri="{FF2B5EF4-FFF2-40B4-BE49-F238E27FC236}">
                        <a16:creationId xmlns:a16="http://schemas.microsoft.com/office/drawing/2014/main" id="{A08EA107-0F84-1F88-9DC4-DCDA80FD791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498084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Straight Connector 130">
                    <a:extLst>
                      <a:ext uri="{FF2B5EF4-FFF2-40B4-BE49-F238E27FC236}">
                        <a16:creationId xmlns:a16="http://schemas.microsoft.com/office/drawing/2014/main" id="{40748785-8E45-E99B-66E0-2B36121DFF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28165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Straight Connector 131">
                    <a:extLst>
                      <a:ext uri="{FF2B5EF4-FFF2-40B4-BE49-F238E27FC236}">
                        <a16:creationId xmlns:a16="http://schemas.microsoft.com/office/drawing/2014/main" id="{BDA260AA-C34E-26B1-E009-A25A5C697DE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1840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Straight Connector 132">
                    <a:extLst>
                      <a:ext uri="{FF2B5EF4-FFF2-40B4-BE49-F238E27FC236}">
                        <a16:creationId xmlns:a16="http://schemas.microsoft.com/office/drawing/2014/main" id="{D389654D-3CF5-618D-919A-F78A1EA3980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13872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" name="Straight Connector 133">
                    <a:extLst>
                      <a:ext uri="{FF2B5EF4-FFF2-40B4-BE49-F238E27FC236}">
                        <a16:creationId xmlns:a16="http://schemas.microsoft.com/office/drawing/2014/main" id="{7698114F-203F-C9DA-7CC6-C8F9F728B06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12896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5" name="Straight Connector 134">
                    <a:extLst>
                      <a:ext uri="{FF2B5EF4-FFF2-40B4-BE49-F238E27FC236}">
                        <a16:creationId xmlns:a16="http://schemas.microsoft.com/office/drawing/2014/main" id="{30706EB0-AEB5-14AD-D776-C3E7A4D7C74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158245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Straight Connector 135">
                    <a:extLst>
                      <a:ext uri="{FF2B5EF4-FFF2-40B4-BE49-F238E27FC236}">
                        <a16:creationId xmlns:a16="http://schemas.microsoft.com/office/drawing/2014/main" id="{90C67632-AF0C-886D-CD50-595D24D285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48832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Straight Connector 136">
                    <a:extLst>
                      <a:ext uri="{FF2B5EF4-FFF2-40B4-BE49-F238E27FC236}">
                        <a16:creationId xmlns:a16="http://schemas.microsoft.com/office/drawing/2014/main" id="{9ACCEFD3-D8B9-7C99-07BE-DF5F0C114AD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0864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Straight Connector 137">
                    <a:extLst>
                      <a:ext uri="{FF2B5EF4-FFF2-40B4-BE49-F238E27FC236}">
                        <a16:creationId xmlns:a16="http://schemas.microsoft.com/office/drawing/2014/main" id="{8DD7083E-C3F2-2D99-9FC0-6B7DA197162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79888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Straight Connector 138">
                    <a:extLst>
                      <a:ext uri="{FF2B5EF4-FFF2-40B4-BE49-F238E27FC236}">
                        <a16:creationId xmlns:a16="http://schemas.microsoft.com/office/drawing/2014/main" id="{8D97330C-26C3-B90F-34B2-F7D19AA76E4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45904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Straight Connector 139">
                    <a:extLst>
                      <a:ext uri="{FF2B5EF4-FFF2-40B4-BE49-F238E27FC236}">
                        <a16:creationId xmlns:a16="http://schemas.microsoft.com/office/drawing/2014/main" id="{A2E94F9D-34A5-4E96-D5CA-4A7C803C2DB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11920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Straight Connector 140">
                    <a:extLst>
                      <a:ext uri="{FF2B5EF4-FFF2-40B4-BE49-F238E27FC236}">
                        <a16:creationId xmlns:a16="http://schemas.microsoft.com/office/drawing/2014/main" id="{301BB2EE-8E2F-91F1-CCC4-70E7439E2C8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44928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Straight Connector 141">
                    <a:extLst>
                      <a:ext uri="{FF2B5EF4-FFF2-40B4-BE49-F238E27FC236}">
                        <a16:creationId xmlns:a16="http://schemas.microsoft.com/office/drawing/2014/main" id="{681B421A-57D4-72B6-2B35-65C66E04CD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77936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Straight Connector 142">
                    <a:extLst>
                      <a:ext uri="{FF2B5EF4-FFF2-40B4-BE49-F238E27FC236}">
                        <a16:creationId xmlns:a16="http://schemas.microsoft.com/office/drawing/2014/main" id="{FC76023F-4959-FE70-44A2-1980BA5B8ED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43952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Straight Connector 143">
                    <a:extLst>
                      <a:ext uri="{FF2B5EF4-FFF2-40B4-BE49-F238E27FC236}">
                        <a16:creationId xmlns:a16="http://schemas.microsoft.com/office/drawing/2014/main" id="{BB631219-1EF1-53AF-B110-5C3482690FA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769613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Straight Connector 144">
                    <a:extLst>
                      <a:ext uri="{FF2B5EF4-FFF2-40B4-BE49-F238E27FC236}">
                        <a16:creationId xmlns:a16="http://schemas.microsoft.com/office/drawing/2014/main" id="{27DF2080-5EF2-7ECA-4D11-C795B2D92D7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10944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02" name="TextBox 501">
                  <a:extLst>
                    <a:ext uri="{FF2B5EF4-FFF2-40B4-BE49-F238E27FC236}">
                      <a16:creationId xmlns:a16="http://schemas.microsoft.com/office/drawing/2014/main" id="{096C121C-6589-5B78-88FD-1E988B07D548}"/>
                    </a:ext>
                  </a:extLst>
                </p:cNvPr>
                <p:cNvSpPr txBox="1"/>
                <p:nvPr/>
              </p:nvSpPr>
              <p:spPr>
                <a:xfrm>
                  <a:off x="1799615" y="1805748"/>
                  <a:ext cx="2082658" cy="34055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1796" b="1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C5D1 (wk 12)</a:t>
                  </a:r>
                </a:p>
              </p:txBody>
            </p:sp>
            <p:sp>
              <p:nvSpPr>
                <p:cNvPr id="503" name="TextBox 502">
                  <a:extLst>
                    <a:ext uri="{FF2B5EF4-FFF2-40B4-BE49-F238E27FC236}">
                      <a16:creationId xmlns:a16="http://schemas.microsoft.com/office/drawing/2014/main" id="{890766C4-7F68-0CBA-1371-D3C952EA22AB}"/>
                    </a:ext>
                  </a:extLst>
                </p:cNvPr>
                <p:cNvSpPr txBox="1"/>
                <p:nvPr/>
              </p:nvSpPr>
              <p:spPr>
                <a:xfrm>
                  <a:off x="1607987" y="3983737"/>
                  <a:ext cx="2274284" cy="34055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1796" b="1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C17D1 (wk 48)</a:t>
                  </a:r>
                </a:p>
              </p:txBody>
            </p:sp>
            <p:sp>
              <p:nvSpPr>
                <p:cNvPr id="504" name="TextBox 503">
                  <a:extLst>
                    <a:ext uri="{FF2B5EF4-FFF2-40B4-BE49-F238E27FC236}">
                      <a16:creationId xmlns:a16="http://schemas.microsoft.com/office/drawing/2014/main" id="{6567DBE8-0F6D-5DD3-7740-E726DB75708F}"/>
                    </a:ext>
                  </a:extLst>
                </p:cNvPr>
                <p:cNvSpPr txBox="1"/>
                <p:nvPr/>
              </p:nvSpPr>
              <p:spPr>
                <a:xfrm rot="2700000">
                  <a:off x="4162915" y="5040394"/>
                  <a:ext cx="878443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Fractalkine</a:t>
                  </a:r>
                </a:p>
              </p:txBody>
            </p:sp>
            <p:sp>
              <p:nvSpPr>
                <p:cNvPr id="505" name="TextBox 504">
                  <a:extLst>
                    <a:ext uri="{FF2B5EF4-FFF2-40B4-BE49-F238E27FC236}">
                      <a16:creationId xmlns:a16="http://schemas.microsoft.com/office/drawing/2014/main" id="{E1C00EC3-1906-5A92-A96A-9F9551609E5D}"/>
                    </a:ext>
                  </a:extLst>
                </p:cNvPr>
                <p:cNvSpPr txBox="1"/>
                <p:nvPr/>
              </p:nvSpPr>
              <p:spPr>
                <a:xfrm>
                  <a:off x="1799613" y="2531743"/>
                  <a:ext cx="2082658" cy="34055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1796" b="1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C9D1 (wk 24)</a:t>
                  </a:r>
                </a:p>
              </p:txBody>
            </p:sp>
            <p:sp>
              <p:nvSpPr>
                <p:cNvPr id="506" name="TextBox 505">
                  <a:extLst>
                    <a:ext uri="{FF2B5EF4-FFF2-40B4-BE49-F238E27FC236}">
                      <a16:creationId xmlns:a16="http://schemas.microsoft.com/office/drawing/2014/main" id="{7B4FA072-F4B6-C444-7C81-510F542422F3}"/>
                    </a:ext>
                  </a:extLst>
                </p:cNvPr>
                <p:cNvSpPr txBox="1"/>
                <p:nvPr/>
              </p:nvSpPr>
              <p:spPr>
                <a:xfrm>
                  <a:off x="1607987" y="3257738"/>
                  <a:ext cx="2274284" cy="34055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1796" b="1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C13D1 (wk 36)</a:t>
                  </a:r>
                </a:p>
              </p:txBody>
            </p:sp>
            <p:sp>
              <p:nvSpPr>
                <p:cNvPr id="507" name="TextBox 506">
                  <a:extLst>
                    <a:ext uri="{FF2B5EF4-FFF2-40B4-BE49-F238E27FC236}">
                      <a16:creationId xmlns:a16="http://schemas.microsoft.com/office/drawing/2014/main" id="{798E0C8E-9E7E-4CC1-3BAB-58AE75B60B58}"/>
                    </a:ext>
                  </a:extLst>
                </p:cNvPr>
                <p:cNvSpPr txBox="1"/>
                <p:nvPr/>
              </p:nvSpPr>
              <p:spPr>
                <a:xfrm rot="2700000">
                  <a:off x="4500624" y="5027315"/>
                  <a:ext cx="841469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GM-CSF</a:t>
                  </a:r>
                </a:p>
              </p:txBody>
            </p:sp>
            <p:sp>
              <p:nvSpPr>
                <p:cNvPr id="508" name="TextBox 507">
                  <a:extLst>
                    <a:ext uri="{FF2B5EF4-FFF2-40B4-BE49-F238E27FC236}">
                      <a16:creationId xmlns:a16="http://schemas.microsoft.com/office/drawing/2014/main" id="{3DEDB759-2C28-5067-57A7-54E06746D5BC}"/>
                    </a:ext>
                  </a:extLst>
                </p:cNvPr>
                <p:cNvSpPr txBox="1"/>
                <p:nvPr/>
              </p:nvSpPr>
              <p:spPr>
                <a:xfrm rot="2700000">
                  <a:off x="4802741" y="4909220"/>
                  <a:ext cx="507452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IFN- </a:t>
                  </a: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γ</a:t>
                  </a:r>
                </a:p>
              </p:txBody>
            </p:sp>
            <p:sp>
              <p:nvSpPr>
                <p:cNvPr id="511" name="TextBox 510">
                  <a:extLst>
                    <a:ext uri="{FF2B5EF4-FFF2-40B4-BE49-F238E27FC236}">
                      <a16:creationId xmlns:a16="http://schemas.microsoft.com/office/drawing/2014/main" id="{46DED7C5-3F1F-B1E1-C207-A8AD250C1188}"/>
                    </a:ext>
                  </a:extLst>
                </p:cNvPr>
                <p:cNvSpPr txBox="1"/>
                <p:nvPr/>
              </p:nvSpPr>
              <p:spPr>
                <a:xfrm rot="2700000">
                  <a:off x="5117629" y="4897420"/>
                  <a:ext cx="474064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IL-10</a:t>
                  </a:r>
                </a:p>
              </p:txBody>
            </p:sp>
            <p:sp>
              <p:nvSpPr>
                <p:cNvPr id="512" name="TextBox 511">
                  <a:extLst>
                    <a:ext uri="{FF2B5EF4-FFF2-40B4-BE49-F238E27FC236}">
                      <a16:creationId xmlns:a16="http://schemas.microsoft.com/office/drawing/2014/main" id="{C7E4F4C5-236A-58DB-4E35-649B21F74E7F}"/>
                    </a:ext>
                  </a:extLst>
                </p:cNvPr>
                <p:cNvSpPr txBox="1"/>
                <p:nvPr/>
              </p:nvSpPr>
              <p:spPr>
                <a:xfrm rot="2700000">
                  <a:off x="5476972" y="4972613"/>
                  <a:ext cx="686750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IL-12p70</a:t>
                  </a:r>
                </a:p>
              </p:txBody>
            </p:sp>
            <p:sp>
              <p:nvSpPr>
                <p:cNvPr id="513" name="TextBox 512">
                  <a:extLst>
                    <a:ext uri="{FF2B5EF4-FFF2-40B4-BE49-F238E27FC236}">
                      <a16:creationId xmlns:a16="http://schemas.microsoft.com/office/drawing/2014/main" id="{ADC30D6B-97B5-B835-8D9F-F778307510C9}"/>
                    </a:ext>
                  </a:extLst>
                </p:cNvPr>
                <p:cNvSpPr txBox="1"/>
                <p:nvPr/>
              </p:nvSpPr>
              <p:spPr>
                <a:xfrm rot="2700000">
                  <a:off x="5761223" y="4758763"/>
                  <a:ext cx="450726" cy="5216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IL-13</a:t>
                  </a:r>
                </a:p>
              </p:txBody>
            </p:sp>
            <p:sp>
              <p:nvSpPr>
                <p:cNvPr id="514" name="TextBox 513">
                  <a:extLst>
                    <a:ext uri="{FF2B5EF4-FFF2-40B4-BE49-F238E27FC236}">
                      <a16:creationId xmlns:a16="http://schemas.microsoft.com/office/drawing/2014/main" id="{1D511C81-B598-6B14-D604-3B339A7DB71D}"/>
                    </a:ext>
                  </a:extLst>
                </p:cNvPr>
                <p:cNvSpPr txBox="1"/>
                <p:nvPr/>
              </p:nvSpPr>
              <p:spPr>
                <a:xfrm rot="2700000">
                  <a:off x="6107633" y="4918326"/>
                  <a:ext cx="533179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IL-17A</a:t>
                  </a:r>
                </a:p>
              </p:txBody>
            </p:sp>
            <p:sp>
              <p:nvSpPr>
                <p:cNvPr id="515" name="TextBox 514">
                  <a:extLst>
                    <a:ext uri="{FF2B5EF4-FFF2-40B4-BE49-F238E27FC236}">
                      <a16:creationId xmlns:a16="http://schemas.microsoft.com/office/drawing/2014/main" id="{AE4C5916-D728-551F-5866-9E46E794A1E0}"/>
                    </a:ext>
                  </a:extLst>
                </p:cNvPr>
                <p:cNvSpPr txBox="1"/>
                <p:nvPr/>
              </p:nvSpPr>
              <p:spPr>
                <a:xfrm rot="2700000">
                  <a:off x="6433265" y="4882772"/>
                  <a:ext cx="432635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IL-1</a:t>
                  </a: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β</a:t>
                  </a:r>
                </a:p>
              </p:txBody>
            </p:sp>
            <p:sp>
              <p:nvSpPr>
                <p:cNvPr id="516" name="TextBox 515">
                  <a:extLst>
                    <a:ext uri="{FF2B5EF4-FFF2-40B4-BE49-F238E27FC236}">
                      <a16:creationId xmlns:a16="http://schemas.microsoft.com/office/drawing/2014/main" id="{D7037D3B-5D17-7742-658C-577B67B0C8AE}"/>
                    </a:ext>
                  </a:extLst>
                </p:cNvPr>
                <p:cNvSpPr txBox="1"/>
                <p:nvPr/>
              </p:nvSpPr>
              <p:spPr>
                <a:xfrm rot="2700000">
                  <a:off x="6751914" y="4846160"/>
                  <a:ext cx="329080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IL-2</a:t>
                  </a:r>
                </a:p>
              </p:txBody>
            </p:sp>
            <p:sp>
              <p:nvSpPr>
                <p:cNvPr id="517" name="TextBox 516">
                  <a:extLst>
                    <a:ext uri="{FF2B5EF4-FFF2-40B4-BE49-F238E27FC236}">
                      <a16:creationId xmlns:a16="http://schemas.microsoft.com/office/drawing/2014/main" id="{F5E307E6-5A75-1FB1-D5F7-841451898D0C}"/>
                    </a:ext>
                  </a:extLst>
                </p:cNvPr>
                <p:cNvSpPr txBox="1"/>
                <p:nvPr/>
              </p:nvSpPr>
              <p:spPr>
                <a:xfrm rot="2700000">
                  <a:off x="7084853" y="4877018"/>
                  <a:ext cx="416361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IL-21</a:t>
                  </a:r>
                </a:p>
              </p:txBody>
            </p:sp>
            <p:sp>
              <p:nvSpPr>
                <p:cNvPr id="518" name="TextBox 517">
                  <a:extLst>
                    <a:ext uri="{FF2B5EF4-FFF2-40B4-BE49-F238E27FC236}">
                      <a16:creationId xmlns:a16="http://schemas.microsoft.com/office/drawing/2014/main" id="{34DC2989-C272-C6C0-8977-B4CEA3B589D0}"/>
                    </a:ext>
                  </a:extLst>
                </p:cNvPr>
                <p:cNvSpPr txBox="1"/>
                <p:nvPr/>
              </p:nvSpPr>
              <p:spPr>
                <a:xfrm rot="2700000">
                  <a:off x="7416650" y="4871892"/>
                  <a:ext cx="401862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IL-23</a:t>
                  </a:r>
                </a:p>
              </p:txBody>
            </p:sp>
            <p:sp>
              <p:nvSpPr>
                <p:cNvPr id="519" name="TextBox 518">
                  <a:extLst>
                    <a:ext uri="{FF2B5EF4-FFF2-40B4-BE49-F238E27FC236}">
                      <a16:creationId xmlns:a16="http://schemas.microsoft.com/office/drawing/2014/main" id="{4CFAB48A-DBBA-31AB-9778-4C07CE9508C3}"/>
                    </a:ext>
                  </a:extLst>
                </p:cNvPr>
                <p:cNvSpPr txBox="1"/>
                <p:nvPr/>
              </p:nvSpPr>
              <p:spPr>
                <a:xfrm rot="2700000">
                  <a:off x="7737659" y="4835901"/>
                  <a:ext cx="300067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IL-4</a:t>
                  </a:r>
                </a:p>
              </p:txBody>
            </p:sp>
            <p:sp>
              <p:nvSpPr>
                <p:cNvPr id="520" name="TextBox 519">
                  <a:extLst>
                    <a:ext uri="{FF2B5EF4-FFF2-40B4-BE49-F238E27FC236}">
                      <a16:creationId xmlns:a16="http://schemas.microsoft.com/office/drawing/2014/main" id="{43066A30-C452-54BB-7BFE-596E16784D2A}"/>
                    </a:ext>
                  </a:extLst>
                </p:cNvPr>
                <p:cNvSpPr txBox="1"/>
                <p:nvPr/>
              </p:nvSpPr>
              <p:spPr>
                <a:xfrm rot="2700000">
                  <a:off x="8072477" y="4854016"/>
                  <a:ext cx="351293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IL-5</a:t>
                  </a:r>
                </a:p>
              </p:txBody>
            </p:sp>
            <p:sp>
              <p:nvSpPr>
                <p:cNvPr id="521" name="TextBox 520">
                  <a:extLst>
                    <a:ext uri="{FF2B5EF4-FFF2-40B4-BE49-F238E27FC236}">
                      <a16:creationId xmlns:a16="http://schemas.microsoft.com/office/drawing/2014/main" id="{005A747C-84CF-E3D2-FFCE-FFE1556186CD}"/>
                    </a:ext>
                  </a:extLst>
                </p:cNvPr>
                <p:cNvSpPr txBox="1"/>
                <p:nvPr/>
              </p:nvSpPr>
              <p:spPr>
                <a:xfrm rot="2700000">
                  <a:off x="8392964" y="4834020"/>
                  <a:ext cx="294747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IL-6</a:t>
                  </a:r>
                </a:p>
              </p:txBody>
            </p:sp>
            <p:sp>
              <p:nvSpPr>
                <p:cNvPr id="522" name="TextBox 521">
                  <a:extLst>
                    <a:ext uri="{FF2B5EF4-FFF2-40B4-BE49-F238E27FC236}">
                      <a16:creationId xmlns:a16="http://schemas.microsoft.com/office/drawing/2014/main" id="{3DB66142-B55C-D2C9-A9B3-2B2FA67CEA5C}"/>
                    </a:ext>
                  </a:extLst>
                </p:cNvPr>
                <p:cNvSpPr txBox="1"/>
                <p:nvPr/>
              </p:nvSpPr>
              <p:spPr>
                <a:xfrm rot="2700000">
                  <a:off x="8732953" y="4864172"/>
                  <a:ext cx="380029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IL-7</a:t>
                  </a:r>
                </a:p>
              </p:txBody>
            </p:sp>
            <p:sp>
              <p:nvSpPr>
                <p:cNvPr id="523" name="TextBox 522">
                  <a:extLst>
                    <a:ext uri="{FF2B5EF4-FFF2-40B4-BE49-F238E27FC236}">
                      <a16:creationId xmlns:a16="http://schemas.microsoft.com/office/drawing/2014/main" id="{429328B0-7F92-BBC9-0898-C816671B9787}"/>
                    </a:ext>
                  </a:extLst>
                </p:cNvPr>
                <p:cNvSpPr txBox="1"/>
                <p:nvPr/>
              </p:nvSpPr>
              <p:spPr>
                <a:xfrm rot="2700000">
                  <a:off x="9057795" y="4859085"/>
                  <a:ext cx="365645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IL-8</a:t>
                  </a:r>
                </a:p>
              </p:txBody>
            </p:sp>
            <p:sp>
              <p:nvSpPr>
                <p:cNvPr id="524" name="TextBox 523">
                  <a:extLst>
                    <a:ext uri="{FF2B5EF4-FFF2-40B4-BE49-F238E27FC236}">
                      <a16:creationId xmlns:a16="http://schemas.microsoft.com/office/drawing/2014/main" id="{019FD489-F396-848B-2ACA-CFFE100AF5AD}"/>
                    </a:ext>
                  </a:extLst>
                </p:cNvPr>
                <p:cNvSpPr txBox="1"/>
                <p:nvPr/>
              </p:nvSpPr>
              <p:spPr>
                <a:xfrm rot="2700000">
                  <a:off x="9430166" y="4942144"/>
                  <a:ext cx="600555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ITAC</a:t>
                  </a:r>
                </a:p>
              </p:txBody>
            </p:sp>
            <p:sp>
              <p:nvSpPr>
                <p:cNvPr id="525" name="TextBox 524">
                  <a:extLst>
                    <a:ext uri="{FF2B5EF4-FFF2-40B4-BE49-F238E27FC236}">
                      <a16:creationId xmlns:a16="http://schemas.microsoft.com/office/drawing/2014/main" id="{EF2E10ED-3A00-7025-651A-160F3E50FBFF}"/>
                    </a:ext>
                  </a:extLst>
                </p:cNvPr>
                <p:cNvSpPr txBox="1"/>
                <p:nvPr/>
              </p:nvSpPr>
              <p:spPr>
                <a:xfrm rot="2700000">
                  <a:off x="9752821" y="4953016"/>
                  <a:ext cx="631317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MIP-1</a:t>
                  </a: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α</a:t>
                  </a:r>
                  <a:r>
                    <a:rPr lang="en-US" sz="1197" baseline="30000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a</a:t>
                  </a:r>
                </a:p>
              </p:txBody>
            </p:sp>
            <p:sp>
              <p:nvSpPr>
                <p:cNvPr id="526" name="TextBox 525">
                  <a:extLst>
                    <a:ext uri="{FF2B5EF4-FFF2-40B4-BE49-F238E27FC236}">
                      <a16:creationId xmlns:a16="http://schemas.microsoft.com/office/drawing/2014/main" id="{C64AEA74-90FF-82A8-2C25-7EB27D3092E0}"/>
                    </a:ext>
                  </a:extLst>
                </p:cNvPr>
                <p:cNvSpPr txBox="1"/>
                <p:nvPr/>
              </p:nvSpPr>
              <p:spPr>
                <a:xfrm rot="2700000">
                  <a:off x="10071325" y="4935081"/>
                  <a:ext cx="580600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MIP-1</a:t>
                  </a: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β</a:t>
                  </a:r>
                </a:p>
              </p:txBody>
            </p:sp>
            <p:sp>
              <p:nvSpPr>
                <p:cNvPr id="527" name="TextBox 526">
                  <a:extLst>
                    <a:ext uri="{FF2B5EF4-FFF2-40B4-BE49-F238E27FC236}">
                      <a16:creationId xmlns:a16="http://schemas.microsoft.com/office/drawing/2014/main" id="{2B212C4C-F6C9-5455-AB9E-9058D03F1998}"/>
                    </a:ext>
                  </a:extLst>
                </p:cNvPr>
                <p:cNvSpPr txBox="1"/>
                <p:nvPr/>
              </p:nvSpPr>
              <p:spPr>
                <a:xfrm rot="2700000">
                  <a:off x="10399944" y="4942704"/>
                  <a:ext cx="602146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MIP-3</a:t>
                  </a: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α</a:t>
                  </a:r>
                </a:p>
              </p:txBody>
            </p:sp>
            <p:sp>
              <p:nvSpPr>
                <p:cNvPr id="528" name="TextBox 527">
                  <a:extLst>
                    <a:ext uri="{FF2B5EF4-FFF2-40B4-BE49-F238E27FC236}">
                      <a16:creationId xmlns:a16="http://schemas.microsoft.com/office/drawing/2014/main" id="{6D822261-6267-6477-42C8-6BE5F94EF02D}"/>
                    </a:ext>
                  </a:extLst>
                </p:cNvPr>
                <p:cNvSpPr txBox="1"/>
                <p:nvPr/>
              </p:nvSpPr>
              <p:spPr>
                <a:xfrm rot="2700000">
                  <a:off x="10729176" y="4955772"/>
                  <a:ext cx="639101" cy="26081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TNF-</a:t>
                  </a: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α</a:t>
                  </a:r>
                </a:p>
              </p:txBody>
            </p:sp>
            <p:grpSp>
              <p:nvGrpSpPr>
                <p:cNvPr id="529" name="Group 528">
                  <a:extLst>
                    <a:ext uri="{FF2B5EF4-FFF2-40B4-BE49-F238E27FC236}">
                      <a16:creationId xmlns:a16="http://schemas.microsoft.com/office/drawing/2014/main" id="{9016BBDA-69F2-79AD-C680-8D565967F7AB}"/>
                    </a:ext>
                  </a:extLst>
                </p:cNvPr>
                <p:cNvGrpSpPr/>
                <p:nvPr/>
              </p:nvGrpSpPr>
              <p:grpSpPr>
                <a:xfrm>
                  <a:off x="3950245" y="1440810"/>
                  <a:ext cx="7053009" cy="3324800"/>
                  <a:chOff x="3950245" y="1440810"/>
                  <a:chExt cx="7053009" cy="3324800"/>
                </a:xfrm>
              </p:grpSpPr>
              <p:cxnSp>
                <p:nvCxnSpPr>
                  <p:cNvPr id="569" name="Straight Connector 568">
                    <a:extLst>
                      <a:ext uri="{FF2B5EF4-FFF2-40B4-BE49-F238E27FC236}">
                        <a16:creationId xmlns:a16="http://schemas.microsoft.com/office/drawing/2014/main" id="{AAF49FF0-19CE-859B-E782-F16E534CAEE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57299" y="1440810"/>
                    <a:ext cx="0" cy="332480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0" name="Straight Connector 569">
                    <a:extLst>
                      <a:ext uri="{FF2B5EF4-FFF2-40B4-BE49-F238E27FC236}">
                        <a16:creationId xmlns:a16="http://schemas.microsoft.com/office/drawing/2014/main" id="{6A7B7DA4-B120-3E83-4145-F2384E5570B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962374" y="4697726"/>
                    <a:ext cx="7040880" cy="16257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1" name="Straight Connector 570">
                    <a:extLst>
                      <a:ext uri="{FF2B5EF4-FFF2-40B4-BE49-F238E27FC236}">
                        <a16:creationId xmlns:a16="http://schemas.microsoft.com/office/drawing/2014/main" id="{F9207FE5-F129-4758-F1C9-CEEA18A37E5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950245" y="1444016"/>
                    <a:ext cx="7040880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2" name="Straight Connector 571">
                    <a:extLst>
                      <a:ext uri="{FF2B5EF4-FFF2-40B4-BE49-F238E27FC236}">
                        <a16:creationId xmlns:a16="http://schemas.microsoft.com/office/drawing/2014/main" id="{DB1ADEAC-C28C-8B3E-6904-4CA75BB3D12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998177" y="1440810"/>
                    <a:ext cx="0" cy="332480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30" name="Group 529">
                  <a:extLst>
                    <a:ext uri="{FF2B5EF4-FFF2-40B4-BE49-F238E27FC236}">
                      <a16:creationId xmlns:a16="http://schemas.microsoft.com/office/drawing/2014/main" id="{0A034F83-2299-2AF8-EFC5-4CD0413F3C69}"/>
                    </a:ext>
                  </a:extLst>
                </p:cNvPr>
                <p:cNvGrpSpPr/>
                <p:nvPr/>
              </p:nvGrpSpPr>
              <p:grpSpPr>
                <a:xfrm>
                  <a:off x="4002110" y="1449832"/>
                  <a:ext cx="6951325" cy="3205208"/>
                  <a:chOff x="4002110" y="1449832"/>
                  <a:chExt cx="6951325" cy="3205208"/>
                </a:xfrm>
              </p:grpSpPr>
              <p:sp>
                <p:nvSpPr>
                  <p:cNvPr id="532" name="Freeform: Shape 531">
                    <a:extLst>
                      <a:ext uri="{FF2B5EF4-FFF2-40B4-BE49-F238E27FC236}">
                        <a16:creationId xmlns:a16="http://schemas.microsoft.com/office/drawing/2014/main" id="{CC485988-C181-AF16-D1E3-F58508A69732}"/>
                      </a:ext>
                    </a:extLst>
                  </p:cNvPr>
                  <p:cNvSpPr/>
                  <p:nvPr/>
                </p:nvSpPr>
                <p:spPr>
                  <a:xfrm>
                    <a:off x="4002110" y="1463723"/>
                    <a:ext cx="6925535" cy="3191316"/>
                  </a:xfrm>
                  <a:custGeom>
                    <a:avLst/>
                    <a:gdLst>
                      <a:gd name="connsiteX0" fmla="*/ 0 w 6925535"/>
                      <a:gd name="connsiteY0" fmla="*/ 0 h 3125475"/>
                      <a:gd name="connsiteX1" fmla="*/ 6925535 w 6925535"/>
                      <a:gd name="connsiteY1" fmla="*/ 0 h 3125475"/>
                      <a:gd name="connsiteX2" fmla="*/ 6925535 w 6925535"/>
                      <a:gd name="connsiteY2" fmla="*/ 3125476 h 3125475"/>
                      <a:gd name="connsiteX3" fmla="*/ 0 w 6925535"/>
                      <a:gd name="connsiteY3" fmla="*/ 3125476 h 3125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535" h="3125475">
                        <a:moveTo>
                          <a:pt x="0" y="0"/>
                        </a:moveTo>
                        <a:lnTo>
                          <a:pt x="6925535" y="0"/>
                        </a:lnTo>
                        <a:lnTo>
                          <a:pt x="6925535" y="3125476"/>
                        </a:lnTo>
                        <a:lnTo>
                          <a:pt x="0" y="3125476"/>
                        </a:lnTo>
                        <a:close/>
                      </a:path>
                    </a:pathLst>
                  </a:custGeom>
                  <a:solidFill>
                    <a:srgbClr val="FFC0CB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grpSp>
                <p:nvGrpSpPr>
                  <p:cNvPr id="533" name="Graphic 3">
                    <a:extLst>
                      <a:ext uri="{FF2B5EF4-FFF2-40B4-BE49-F238E27FC236}">
                        <a16:creationId xmlns:a16="http://schemas.microsoft.com/office/drawing/2014/main" id="{78DB1EFD-DAF6-B322-7B65-1DECCDBA7328}"/>
                      </a:ext>
                    </a:extLst>
                  </p:cNvPr>
                  <p:cNvGrpSpPr/>
                  <p:nvPr/>
                </p:nvGrpSpPr>
                <p:grpSpPr>
                  <a:xfrm>
                    <a:off x="4661261" y="1463723"/>
                    <a:ext cx="4618705" cy="3191315"/>
                    <a:chOff x="4661261" y="1451023"/>
                    <a:chExt cx="4618705" cy="3191315"/>
                  </a:xfrm>
                  <a:solidFill>
                    <a:srgbClr val="FFA500"/>
                  </a:solidFill>
                </p:grpSpPr>
                <p:sp>
                  <p:nvSpPr>
                    <p:cNvPr id="561" name="Freeform: Shape 560">
                      <a:extLst>
                        <a:ext uri="{FF2B5EF4-FFF2-40B4-BE49-F238E27FC236}">
                          <a16:creationId xmlns:a16="http://schemas.microsoft.com/office/drawing/2014/main" id="{74E8A6BC-7B81-7B29-504F-A729D65F12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61261" y="3079601"/>
                      <a:ext cx="334554" cy="779533"/>
                    </a:xfrm>
                    <a:custGeom>
                      <a:avLst/>
                      <a:gdLst>
                        <a:gd name="connsiteX0" fmla="*/ 0 w 334554"/>
                        <a:gd name="connsiteY0" fmla="*/ 0 h 779533"/>
                        <a:gd name="connsiteX1" fmla="*/ 334554 w 334554"/>
                        <a:gd name="connsiteY1" fmla="*/ 0 h 779533"/>
                        <a:gd name="connsiteX2" fmla="*/ 334554 w 334554"/>
                        <a:gd name="connsiteY2" fmla="*/ 779533 h 779533"/>
                        <a:gd name="connsiteX3" fmla="*/ 0 w 334554"/>
                        <a:gd name="connsiteY3" fmla="*/ 779533 h 7795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79533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79533"/>
                          </a:lnTo>
                          <a:lnTo>
                            <a:pt x="0" y="779533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63" name="Freeform: Shape 562">
                      <a:extLst>
                        <a:ext uri="{FF2B5EF4-FFF2-40B4-BE49-F238E27FC236}">
                          <a16:creationId xmlns:a16="http://schemas.microsoft.com/office/drawing/2014/main" id="{391EFBD2-14F9-BF00-D371-475E39E414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97600" y="2296397"/>
                      <a:ext cx="334554" cy="785103"/>
                    </a:xfrm>
                    <a:custGeom>
                      <a:avLst/>
                      <a:gdLst>
                        <a:gd name="connsiteX0" fmla="*/ 0 w 334554"/>
                        <a:gd name="connsiteY0" fmla="*/ 0 h 785103"/>
                        <a:gd name="connsiteX1" fmla="*/ 334554 w 334554"/>
                        <a:gd name="connsiteY1" fmla="*/ 0 h 785103"/>
                        <a:gd name="connsiteX2" fmla="*/ 334554 w 334554"/>
                        <a:gd name="connsiteY2" fmla="*/ 785104 h 785103"/>
                        <a:gd name="connsiteX3" fmla="*/ 0 w 334554"/>
                        <a:gd name="connsiteY3" fmla="*/ 785104 h 7851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5103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5104"/>
                          </a:lnTo>
                          <a:lnTo>
                            <a:pt x="0" y="785104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64" name="Freeform: Shape 563">
                      <a:extLst>
                        <a:ext uri="{FF2B5EF4-FFF2-40B4-BE49-F238E27FC236}">
                          <a16:creationId xmlns:a16="http://schemas.microsoft.com/office/drawing/2014/main" id="{50E4F060-3545-17DA-634E-5706A54ECE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27110" y="1451023"/>
                      <a:ext cx="334554" cy="1630477"/>
                    </a:xfrm>
                    <a:custGeom>
                      <a:avLst/>
                      <a:gdLst>
                        <a:gd name="connsiteX0" fmla="*/ 0 w 334554"/>
                        <a:gd name="connsiteY0" fmla="*/ 0 h 1562737"/>
                        <a:gd name="connsiteX1" fmla="*/ 334554 w 334554"/>
                        <a:gd name="connsiteY1" fmla="*/ 0 h 1562737"/>
                        <a:gd name="connsiteX2" fmla="*/ 334554 w 334554"/>
                        <a:gd name="connsiteY2" fmla="*/ 1562738 h 1562737"/>
                        <a:gd name="connsiteX3" fmla="*/ 0 w 334554"/>
                        <a:gd name="connsiteY3" fmla="*/ 1562738 h 15627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1562737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1562738"/>
                          </a:lnTo>
                          <a:lnTo>
                            <a:pt x="0" y="1562738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65" name="Freeform: Shape 564">
                      <a:extLst>
                        <a:ext uri="{FF2B5EF4-FFF2-40B4-BE49-F238E27FC236}">
                          <a16:creationId xmlns:a16="http://schemas.microsoft.com/office/drawing/2014/main" id="{00B1FD3B-0C34-2A76-F5EC-9D610D5871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97600" y="3861033"/>
                      <a:ext cx="334554" cy="781305"/>
                    </a:xfrm>
                    <a:custGeom>
                      <a:avLst/>
                      <a:gdLst>
                        <a:gd name="connsiteX0" fmla="*/ 0 w 334554"/>
                        <a:gd name="connsiteY0" fmla="*/ 0 h 781305"/>
                        <a:gd name="connsiteX1" fmla="*/ 334554 w 334554"/>
                        <a:gd name="connsiteY1" fmla="*/ 0 h 781305"/>
                        <a:gd name="connsiteX2" fmla="*/ 334554 w 334554"/>
                        <a:gd name="connsiteY2" fmla="*/ 781306 h 781305"/>
                        <a:gd name="connsiteX3" fmla="*/ 0 w 334554"/>
                        <a:gd name="connsiteY3" fmla="*/ 781306 h 7813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1305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1306"/>
                          </a:lnTo>
                          <a:lnTo>
                            <a:pt x="0" y="78130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66" name="Freeform: Shape 565">
                      <a:extLst>
                        <a:ext uri="{FF2B5EF4-FFF2-40B4-BE49-F238E27FC236}">
                          <a16:creationId xmlns:a16="http://schemas.microsoft.com/office/drawing/2014/main" id="{09590415-E1C2-04E4-5CEC-1BC9EE3E4C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27109" y="3861033"/>
                      <a:ext cx="334554" cy="781305"/>
                    </a:xfrm>
                    <a:custGeom>
                      <a:avLst/>
                      <a:gdLst>
                        <a:gd name="connsiteX0" fmla="*/ 0 w 334554"/>
                        <a:gd name="connsiteY0" fmla="*/ 0 h 781305"/>
                        <a:gd name="connsiteX1" fmla="*/ 334554 w 334554"/>
                        <a:gd name="connsiteY1" fmla="*/ 0 h 781305"/>
                        <a:gd name="connsiteX2" fmla="*/ 334554 w 334554"/>
                        <a:gd name="connsiteY2" fmla="*/ 781306 h 781305"/>
                        <a:gd name="connsiteX3" fmla="*/ 0 w 334554"/>
                        <a:gd name="connsiteY3" fmla="*/ 781306 h 7813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1305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1306"/>
                          </a:lnTo>
                          <a:lnTo>
                            <a:pt x="0" y="78130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67" name="Freeform: Shape 566">
                      <a:extLst>
                        <a:ext uri="{FF2B5EF4-FFF2-40B4-BE49-F238E27FC236}">
                          <a16:creationId xmlns:a16="http://schemas.microsoft.com/office/drawing/2014/main" id="{01773F42-EDC3-5A02-FFB0-D3A1703E0E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45412" y="3861033"/>
                      <a:ext cx="334554" cy="781305"/>
                    </a:xfrm>
                    <a:custGeom>
                      <a:avLst/>
                      <a:gdLst>
                        <a:gd name="connsiteX0" fmla="*/ 0 w 334554"/>
                        <a:gd name="connsiteY0" fmla="*/ 0 h 781305"/>
                        <a:gd name="connsiteX1" fmla="*/ 334554 w 334554"/>
                        <a:gd name="connsiteY1" fmla="*/ 0 h 781305"/>
                        <a:gd name="connsiteX2" fmla="*/ 334554 w 334554"/>
                        <a:gd name="connsiteY2" fmla="*/ 781306 h 781305"/>
                        <a:gd name="connsiteX3" fmla="*/ 0 w 334554"/>
                        <a:gd name="connsiteY3" fmla="*/ 781306 h 7813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1305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1306"/>
                          </a:lnTo>
                          <a:lnTo>
                            <a:pt x="0" y="78130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68" name="Freeform: Shape 567">
                      <a:extLst>
                        <a:ext uri="{FF2B5EF4-FFF2-40B4-BE49-F238E27FC236}">
                          <a16:creationId xmlns:a16="http://schemas.microsoft.com/office/drawing/2014/main" id="{DECC814F-882A-B195-5FC1-AA589E4EB6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9921" y="2298169"/>
                      <a:ext cx="334554" cy="781305"/>
                    </a:xfrm>
                    <a:custGeom>
                      <a:avLst/>
                      <a:gdLst>
                        <a:gd name="connsiteX0" fmla="*/ 0 w 334554"/>
                        <a:gd name="connsiteY0" fmla="*/ 0 h 781305"/>
                        <a:gd name="connsiteX1" fmla="*/ 334554 w 334554"/>
                        <a:gd name="connsiteY1" fmla="*/ 0 h 781305"/>
                        <a:gd name="connsiteX2" fmla="*/ 334554 w 334554"/>
                        <a:gd name="connsiteY2" fmla="*/ 781306 h 781305"/>
                        <a:gd name="connsiteX3" fmla="*/ 0 w 334554"/>
                        <a:gd name="connsiteY3" fmla="*/ 781306 h 7813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1305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1306"/>
                          </a:lnTo>
                          <a:lnTo>
                            <a:pt x="0" y="78130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</p:grpSp>
              <p:grpSp>
                <p:nvGrpSpPr>
                  <p:cNvPr id="534" name="Graphic 3">
                    <a:extLst>
                      <a:ext uri="{FF2B5EF4-FFF2-40B4-BE49-F238E27FC236}">
                        <a16:creationId xmlns:a16="http://schemas.microsoft.com/office/drawing/2014/main" id="{B4D9BF8D-4A10-D0CB-7BC0-BA5B99C40E5E}"/>
                      </a:ext>
                    </a:extLst>
                  </p:cNvPr>
                  <p:cNvGrpSpPr/>
                  <p:nvPr/>
                </p:nvGrpSpPr>
                <p:grpSpPr>
                  <a:xfrm>
                    <a:off x="4002110" y="1449832"/>
                    <a:ext cx="6951325" cy="3205208"/>
                    <a:chOff x="4002110" y="1437132"/>
                    <a:chExt cx="6951325" cy="3205208"/>
                  </a:xfrm>
                  <a:solidFill>
                    <a:srgbClr val="90EE90"/>
                  </a:solidFill>
                </p:grpSpPr>
                <p:sp>
                  <p:nvSpPr>
                    <p:cNvPr id="543" name="Freeform: Shape 542">
                      <a:extLst>
                        <a:ext uri="{FF2B5EF4-FFF2-40B4-BE49-F238E27FC236}">
                          <a16:creationId xmlns:a16="http://schemas.microsoft.com/office/drawing/2014/main" id="{30570D40-565B-F687-7BDE-A9BA5FC242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79430" y="1451023"/>
                      <a:ext cx="334554" cy="1628579"/>
                    </a:xfrm>
                    <a:custGeom>
                      <a:avLst/>
                      <a:gdLst>
                        <a:gd name="connsiteX0" fmla="*/ 0 w 334554"/>
                        <a:gd name="connsiteY0" fmla="*/ 0 h 1562737"/>
                        <a:gd name="connsiteX1" fmla="*/ 334554 w 334554"/>
                        <a:gd name="connsiteY1" fmla="*/ 0 h 1562737"/>
                        <a:gd name="connsiteX2" fmla="*/ 334554 w 334554"/>
                        <a:gd name="connsiteY2" fmla="*/ 1562738 h 1562737"/>
                        <a:gd name="connsiteX3" fmla="*/ 0 w 334554"/>
                        <a:gd name="connsiteY3" fmla="*/ 1562738 h 15627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1562737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1562738"/>
                          </a:lnTo>
                          <a:lnTo>
                            <a:pt x="0" y="1562738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44" name="Freeform: Shape 543">
                      <a:extLst>
                        <a:ext uri="{FF2B5EF4-FFF2-40B4-BE49-F238E27FC236}">
                          <a16:creationId xmlns:a16="http://schemas.microsoft.com/office/drawing/2014/main" id="{40D573A8-2FD2-D68D-150B-51EA7666FA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31619" y="3859008"/>
                      <a:ext cx="334554" cy="783204"/>
                    </a:xfrm>
                    <a:custGeom>
                      <a:avLst/>
                      <a:gdLst>
                        <a:gd name="connsiteX0" fmla="*/ 0 w 334554"/>
                        <a:gd name="connsiteY0" fmla="*/ 0 h 783204"/>
                        <a:gd name="connsiteX1" fmla="*/ 334554 w 334554"/>
                        <a:gd name="connsiteY1" fmla="*/ 0 h 783204"/>
                        <a:gd name="connsiteX2" fmla="*/ 334554 w 334554"/>
                        <a:gd name="connsiteY2" fmla="*/ 783205 h 783204"/>
                        <a:gd name="connsiteX3" fmla="*/ 0 w 334554"/>
                        <a:gd name="connsiteY3" fmla="*/ 783205 h 7832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3204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3205"/>
                          </a:lnTo>
                          <a:lnTo>
                            <a:pt x="0" y="783205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45" name="Freeform: Shape 544">
                      <a:extLst>
                        <a:ext uri="{FF2B5EF4-FFF2-40B4-BE49-F238E27FC236}">
                          <a16:creationId xmlns:a16="http://schemas.microsoft.com/office/drawing/2014/main" id="{B0C06C9F-8686-AAA2-7FF9-1BC031D3EE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02110" y="1451023"/>
                      <a:ext cx="334554" cy="845374"/>
                    </a:xfrm>
                    <a:custGeom>
                      <a:avLst/>
                      <a:gdLst>
                        <a:gd name="connsiteX0" fmla="*/ 0 w 334554"/>
                        <a:gd name="connsiteY0" fmla="*/ 0 h 779533"/>
                        <a:gd name="connsiteX1" fmla="*/ 334554 w 334554"/>
                        <a:gd name="connsiteY1" fmla="*/ 0 h 779533"/>
                        <a:gd name="connsiteX2" fmla="*/ 334554 w 334554"/>
                        <a:gd name="connsiteY2" fmla="*/ 779533 h 779533"/>
                        <a:gd name="connsiteX3" fmla="*/ 0 w 334554"/>
                        <a:gd name="connsiteY3" fmla="*/ 779533 h 7795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79533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79533"/>
                          </a:lnTo>
                          <a:lnTo>
                            <a:pt x="0" y="779533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46" name="Freeform: Shape 545">
                      <a:extLst>
                        <a:ext uri="{FF2B5EF4-FFF2-40B4-BE49-F238E27FC236}">
                          <a16:creationId xmlns:a16="http://schemas.microsoft.com/office/drawing/2014/main" id="{0D41CC9F-88BD-F3E7-F421-2C243DFFEF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31618" y="1451023"/>
                      <a:ext cx="334554" cy="1628579"/>
                    </a:xfrm>
                    <a:custGeom>
                      <a:avLst/>
                      <a:gdLst>
                        <a:gd name="connsiteX0" fmla="*/ 0 w 334554"/>
                        <a:gd name="connsiteY0" fmla="*/ 0 h 1562737"/>
                        <a:gd name="connsiteX1" fmla="*/ 334554 w 334554"/>
                        <a:gd name="connsiteY1" fmla="*/ 0 h 1562737"/>
                        <a:gd name="connsiteX2" fmla="*/ 334554 w 334554"/>
                        <a:gd name="connsiteY2" fmla="*/ 1562738 h 1562737"/>
                        <a:gd name="connsiteX3" fmla="*/ 0 w 334554"/>
                        <a:gd name="connsiteY3" fmla="*/ 1562738 h 15627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1562737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1562738"/>
                          </a:lnTo>
                          <a:lnTo>
                            <a:pt x="0" y="1562738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47" name="Freeform: Shape 546">
                      <a:extLst>
                        <a:ext uri="{FF2B5EF4-FFF2-40B4-BE49-F238E27FC236}">
                          <a16:creationId xmlns:a16="http://schemas.microsoft.com/office/drawing/2014/main" id="{BBE4F01E-4835-9200-9892-AEB6937C18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90770" y="1451023"/>
                      <a:ext cx="334554" cy="1628579"/>
                    </a:xfrm>
                    <a:custGeom>
                      <a:avLst/>
                      <a:gdLst>
                        <a:gd name="connsiteX0" fmla="*/ 0 w 334554"/>
                        <a:gd name="connsiteY0" fmla="*/ 0 h 1562737"/>
                        <a:gd name="connsiteX1" fmla="*/ 334554 w 334554"/>
                        <a:gd name="connsiteY1" fmla="*/ 0 h 1562737"/>
                        <a:gd name="connsiteX2" fmla="*/ 334554 w 334554"/>
                        <a:gd name="connsiteY2" fmla="*/ 1562738 h 1562737"/>
                        <a:gd name="connsiteX3" fmla="*/ 0 w 334554"/>
                        <a:gd name="connsiteY3" fmla="*/ 1562738 h 15627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1562737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1562738"/>
                          </a:lnTo>
                          <a:lnTo>
                            <a:pt x="0" y="1562738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48" name="Freeform: Shape 547">
                      <a:extLst>
                        <a:ext uri="{FF2B5EF4-FFF2-40B4-BE49-F238E27FC236}">
                          <a16:creationId xmlns:a16="http://schemas.microsoft.com/office/drawing/2014/main" id="{016F80DB-21A3-8531-445D-5324FE4777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90770" y="3860907"/>
                      <a:ext cx="334554" cy="781305"/>
                    </a:xfrm>
                    <a:custGeom>
                      <a:avLst/>
                      <a:gdLst>
                        <a:gd name="connsiteX0" fmla="*/ 0 w 334554"/>
                        <a:gd name="connsiteY0" fmla="*/ 0 h 781305"/>
                        <a:gd name="connsiteX1" fmla="*/ 334554 w 334554"/>
                        <a:gd name="connsiteY1" fmla="*/ 0 h 781305"/>
                        <a:gd name="connsiteX2" fmla="*/ 334554 w 334554"/>
                        <a:gd name="connsiteY2" fmla="*/ 781306 h 781305"/>
                        <a:gd name="connsiteX3" fmla="*/ 0 w 334554"/>
                        <a:gd name="connsiteY3" fmla="*/ 781306 h 7813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1305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1306"/>
                          </a:lnTo>
                          <a:lnTo>
                            <a:pt x="0" y="78130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49" name="Freeform: Shape 548">
                      <a:extLst>
                        <a:ext uri="{FF2B5EF4-FFF2-40B4-BE49-F238E27FC236}">
                          <a16:creationId xmlns:a16="http://schemas.microsoft.com/office/drawing/2014/main" id="{ED01BBDF-66E7-90F8-7576-74617DB1DA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20279" y="1451023"/>
                      <a:ext cx="334554" cy="845374"/>
                    </a:xfrm>
                    <a:custGeom>
                      <a:avLst/>
                      <a:gdLst>
                        <a:gd name="connsiteX0" fmla="*/ 0 w 334554"/>
                        <a:gd name="connsiteY0" fmla="*/ 0 h 779533"/>
                        <a:gd name="connsiteX1" fmla="*/ 334554 w 334554"/>
                        <a:gd name="connsiteY1" fmla="*/ 0 h 779533"/>
                        <a:gd name="connsiteX2" fmla="*/ 334554 w 334554"/>
                        <a:gd name="connsiteY2" fmla="*/ 779533 h 779533"/>
                        <a:gd name="connsiteX3" fmla="*/ 0 w 334554"/>
                        <a:gd name="connsiteY3" fmla="*/ 779533 h 7795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79533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79533"/>
                          </a:lnTo>
                          <a:lnTo>
                            <a:pt x="0" y="779533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50" name="Freeform: Shape 549">
                      <a:extLst>
                        <a:ext uri="{FF2B5EF4-FFF2-40B4-BE49-F238E27FC236}">
                          <a16:creationId xmlns:a16="http://schemas.microsoft.com/office/drawing/2014/main" id="{FF47292F-99ED-4949-E9B8-E62A6C51DC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308940" y="1449084"/>
                      <a:ext cx="334554" cy="3193256"/>
                    </a:xfrm>
                    <a:custGeom>
                      <a:avLst/>
                      <a:gdLst>
                        <a:gd name="connsiteX0" fmla="*/ 0 w 334554"/>
                        <a:gd name="connsiteY0" fmla="*/ 0 h 3125475"/>
                        <a:gd name="connsiteX1" fmla="*/ 334554 w 334554"/>
                        <a:gd name="connsiteY1" fmla="*/ 0 h 3125475"/>
                        <a:gd name="connsiteX2" fmla="*/ 334554 w 334554"/>
                        <a:gd name="connsiteY2" fmla="*/ 3125476 h 3125475"/>
                        <a:gd name="connsiteX3" fmla="*/ 0 w 334554"/>
                        <a:gd name="connsiteY3" fmla="*/ 3125476 h 31254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3125475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3125476"/>
                          </a:lnTo>
                          <a:lnTo>
                            <a:pt x="0" y="312547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51" name="Freeform: Shape 550">
                      <a:extLst>
                        <a:ext uri="{FF2B5EF4-FFF2-40B4-BE49-F238E27FC236}">
                          <a16:creationId xmlns:a16="http://schemas.microsoft.com/office/drawing/2014/main" id="{E782427A-FF16-5BFC-697A-631E176FC2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38449" y="1451023"/>
                      <a:ext cx="334554" cy="1628579"/>
                    </a:xfrm>
                    <a:custGeom>
                      <a:avLst/>
                      <a:gdLst>
                        <a:gd name="connsiteX0" fmla="*/ 0 w 334554"/>
                        <a:gd name="connsiteY0" fmla="*/ 0 h 1562737"/>
                        <a:gd name="connsiteX1" fmla="*/ 334554 w 334554"/>
                        <a:gd name="connsiteY1" fmla="*/ 0 h 1562737"/>
                        <a:gd name="connsiteX2" fmla="*/ 334554 w 334554"/>
                        <a:gd name="connsiteY2" fmla="*/ 1562738 h 1562737"/>
                        <a:gd name="connsiteX3" fmla="*/ 0 w 334554"/>
                        <a:gd name="connsiteY3" fmla="*/ 1562738 h 15627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1562737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1562738"/>
                          </a:lnTo>
                          <a:lnTo>
                            <a:pt x="0" y="1562738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52" name="Freeform: Shape 551">
                      <a:extLst>
                        <a:ext uri="{FF2B5EF4-FFF2-40B4-BE49-F238E27FC236}">
                          <a16:creationId xmlns:a16="http://schemas.microsoft.com/office/drawing/2014/main" id="{7632F581-D895-523A-0D2F-430F110267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79430" y="3862806"/>
                      <a:ext cx="334554" cy="779533"/>
                    </a:xfrm>
                    <a:custGeom>
                      <a:avLst/>
                      <a:gdLst>
                        <a:gd name="connsiteX0" fmla="*/ 0 w 334554"/>
                        <a:gd name="connsiteY0" fmla="*/ 0 h 779533"/>
                        <a:gd name="connsiteX1" fmla="*/ 334554 w 334554"/>
                        <a:gd name="connsiteY1" fmla="*/ 0 h 779533"/>
                        <a:gd name="connsiteX2" fmla="*/ 334554 w 334554"/>
                        <a:gd name="connsiteY2" fmla="*/ 779533 h 779533"/>
                        <a:gd name="connsiteX3" fmla="*/ 0 w 334554"/>
                        <a:gd name="connsiteY3" fmla="*/ 779533 h 7795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79533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79533"/>
                          </a:lnTo>
                          <a:lnTo>
                            <a:pt x="0" y="779533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53" name="Freeform: Shape 552">
                      <a:extLst>
                        <a:ext uri="{FF2B5EF4-FFF2-40B4-BE49-F238E27FC236}">
                          <a16:creationId xmlns:a16="http://schemas.microsoft.com/office/drawing/2014/main" id="{558B9521-1F57-FE61-8678-B4A61D9E4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38449" y="3862806"/>
                      <a:ext cx="334554" cy="779533"/>
                    </a:xfrm>
                    <a:custGeom>
                      <a:avLst/>
                      <a:gdLst>
                        <a:gd name="connsiteX0" fmla="*/ 0 w 334554"/>
                        <a:gd name="connsiteY0" fmla="*/ 0 h 779533"/>
                        <a:gd name="connsiteX1" fmla="*/ 334554 w 334554"/>
                        <a:gd name="connsiteY1" fmla="*/ 0 h 779533"/>
                        <a:gd name="connsiteX2" fmla="*/ 334554 w 334554"/>
                        <a:gd name="connsiteY2" fmla="*/ 779533 h 779533"/>
                        <a:gd name="connsiteX3" fmla="*/ 0 w 334554"/>
                        <a:gd name="connsiteY3" fmla="*/ 779533 h 7795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79533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79533"/>
                          </a:lnTo>
                          <a:lnTo>
                            <a:pt x="0" y="779533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54" name="Freeform: Shape 553">
                      <a:extLst>
                        <a:ext uri="{FF2B5EF4-FFF2-40B4-BE49-F238E27FC236}">
                          <a16:creationId xmlns:a16="http://schemas.microsoft.com/office/drawing/2014/main" id="{F3A0818A-5AAA-AA81-4C06-C6057A1157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68090" y="1451023"/>
                      <a:ext cx="334554" cy="1630478"/>
                    </a:xfrm>
                    <a:custGeom>
                      <a:avLst/>
                      <a:gdLst>
                        <a:gd name="connsiteX0" fmla="*/ 0 w 334554"/>
                        <a:gd name="connsiteY0" fmla="*/ 0 h 1562737"/>
                        <a:gd name="connsiteX1" fmla="*/ 334554 w 334554"/>
                        <a:gd name="connsiteY1" fmla="*/ 0 h 1562737"/>
                        <a:gd name="connsiteX2" fmla="*/ 334554 w 334554"/>
                        <a:gd name="connsiteY2" fmla="*/ 1562738 h 1562737"/>
                        <a:gd name="connsiteX3" fmla="*/ 0 w 334554"/>
                        <a:gd name="connsiteY3" fmla="*/ 1562738 h 15627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1562737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1562738"/>
                          </a:lnTo>
                          <a:lnTo>
                            <a:pt x="0" y="1562738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55" name="Freeform: Shape 554">
                      <a:extLst>
                        <a:ext uri="{FF2B5EF4-FFF2-40B4-BE49-F238E27FC236}">
                          <a16:creationId xmlns:a16="http://schemas.microsoft.com/office/drawing/2014/main" id="{07EC8A84-7880-A9F5-7B0F-B27ECFFB79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86260" y="1451024"/>
                      <a:ext cx="334554" cy="2410009"/>
                    </a:xfrm>
                    <a:custGeom>
                      <a:avLst/>
                      <a:gdLst>
                        <a:gd name="connsiteX0" fmla="*/ 0 w 334554"/>
                        <a:gd name="connsiteY0" fmla="*/ 0 h 2342270"/>
                        <a:gd name="connsiteX1" fmla="*/ 334554 w 334554"/>
                        <a:gd name="connsiteY1" fmla="*/ 0 h 2342270"/>
                        <a:gd name="connsiteX2" fmla="*/ 334554 w 334554"/>
                        <a:gd name="connsiteY2" fmla="*/ 2342271 h 2342270"/>
                        <a:gd name="connsiteX3" fmla="*/ 0 w 334554"/>
                        <a:gd name="connsiteY3" fmla="*/ 2342271 h 2342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2342270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2342271"/>
                          </a:lnTo>
                          <a:lnTo>
                            <a:pt x="0" y="2342271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56" name="Freeform: Shape 555">
                      <a:extLst>
                        <a:ext uri="{FF2B5EF4-FFF2-40B4-BE49-F238E27FC236}">
                          <a16:creationId xmlns:a16="http://schemas.microsoft.com/office/drawing/2014/main" id="{81E935CE-E907-F49A-EBE6-F9EE647E59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15770" y="1451023"/>
                      <a:ext cx="334554" cy="3191317"/>
                    </a:xfrm>
                    <a:custGeom>
                      <a:avLst/>
                      <a:gdLst>
                        <a:gd name="connsiteX0" fmla="*/ 0 w 334554"/>
                        <a:gd name="connsiteY0" fmla="*/ 0 h 3123576"/>
                        <a:gd name="connsiteX1" fmla="*/ 334554 w 334554"/>
                        <a:gd name="connsiteY1" fmla="*/ 0 h 3123576"/>
                        <a:gd name="connsiteX2" fmla="*/ 334554 w 334554"/>
                        <a:gd name="connsiteY2" fmla="*/ 3123576 h 3123576"/>
                        <a:gd name="connsiteX3" fmla="*/ 0 w 334554"/>
                        <a:gd name="connsiteY3" fmla="*/ 3123576 h 31235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3123576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3123576"/>
                          </a:lnTo>
                          <a:lnTo>
                            <a:pt x="0" y="312357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57" name="Freeform: Shape 556">
                      <a:extLst>
                        <a:ext uri="{FF2B5EF4-FFF2-40B4-BE49-F238E27FC236}">
                          <a16:creationId xmlns:a16="http://schemas.microsoft.com/office/drawing/2014/main" id="{A4DF7310-D238-51E0-F36F-F55B446995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74921" y="1451025"/>
                      <a:ext cx="334554" cy="1628577"/>
                    </a:xfrm>
                    <a:custGeom>
                      <a:avLst/>
                      <a:gdLst>
                        <a:gd name="connsiteX0" fmla="*/ 0 w 334554"/>
                        <a:gd name="connsiteY0" fmla="*/ 0 h 1560838"/>
                        <a:gd name="connsiteX1" fmla="*/ 334554 w 334554"/>
                        <a:gd name="connsiteY1" fmla="*/ 0 h 1560838"/>
                        <a:gd name="connsiteX2" fmla="*/ 334554 w 334554"/>
                        <a:gd name="connsiteY2" fmla="*/ 1560839 h 1560838"/>
                        <a:gd name="connsiteX3" fmla="*/ 0 w 334554"/>
                        <a:gd name="connsiteY3" fmla="*/ 1560839 h 15608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1560838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1560839"/>
                          </a:lnTo>
                          <a:lnTo>
                            <a:pt x="0" y="1560839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58" name="Freeform: Shape 557">
                      <a:extLst>
                        <a:ext uri="{FF2B5EF4-FFF2-40B4-BE49-F238E27FC236}">
                          <a16:creationId xmlns:a16="http://schemas.microsoft.com/office/drawing/2014/main" id="{64FBB2BE-0BB2-5D4E-77F9-368AA36F82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34072" y="1451023"/>
                      <a:ext cx="334554" cy="3191317"/>
                    </a:xfrm>
                    <a:custGeom>
                      <a:avLst/>
                      <a:gdLst>
                        <a:gd name="connsiteX0" fmla="*/ 0 w 334554"/>
                        <a:gd name="connsiteY0" fmla="*/ 0 h 3123576"/>
                        <a:gd name="connsiteX1" fmla="*/ 334554 w 334554"/>
                        <a:gd name="connsiteY1" fmla="*/ 0 h 3123576"/>
                        <a:gd name="connsiteX2" fmla="*/ 334554 w 334554"/>
                        <a:gd name="connsiteY2" fmla="*/ 3123576 h 3123576"/>
                        <a:gd name="connsiteX3" fmla="*/ 0 w 334554"/>
                        <a:gd name="connsiteY3" fmla="*/ 3123576 h 31235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3123576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3123576"/>
                          </a:lnTo>
                          <a:lnTo>
                            <a:pt x="0" y="312357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59" name="Freeform: Shape 558">
                      <a:extLst>
                        <a:ext uri="{FF2B5EF4-FFF2-40B4-BE49-F238E27FC236}">
                          <a16:creationId xmlns:a16="http://schemas.microsoft.com/office/drawing/2014/main" id="{5101066F-EB12-3DB4-6889-4AA2E13F4A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63581" y="1451025"/>
                      <a:ext cx="334554" cy="849043"/>
                    </a:xfrm>
                    <a:custGeom>
                      <a:avLst/>
                      <a:gdLst>
                        <a:gd name="connsiteX0" fmla="*/ 0 w 334554"/>
                        <a:gd name="connsiteY0" fmla="*/ 0 h 781305"/>
                        <a:gd name="connsiteX1" fmla="*/ 334554 w 334554"/>
                        <a:gd name="connsiteY1" fmla="*/ 0 h 781305"/>
                        <a:gd name="connsiteX2" fmla="*/ 334554 w 334554"/>
                        <a:gd name="connsiteY2" fmla="*/ 781306 h 781305"/>
                        <a:gd name="connsiteX3" fmla="*/ 0 w 334554"/>
                        <a:gd name="connsiteY3" fmla="*/ 781306 h 7813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1305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1306"/>
                          </a:lnTo>
                          <a:lnTo>
                            <a:pt x="0" y="78130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60" name="Freeform: Shape 559">
                      <a:extLst>
                        <a:ext uri="{FF2B5EF4-FFF2-40B4-BE49-F238E27FC236}">
                          <a16:creationId xmlns:a16="http://schemas.microsoft.com/office/drawing/2014/main" id="{9723DD48-18EA-D936-8822-32CAF1D729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618881" y="1437132"/>
                      <a:ext cx="334554" cy="3201396"/>
                    </a:xfrm>
                    <a:custGeom>
                      <a:avLst/>
                      <a:gdLst>
                        <a:gd name="connsiteX0" fmla="*/ 0 w 334554"/>
                        <a:gd name="connsiteY0" fmla="*/ 0 h 3123576"/>
                        <a:gd name="connsiteX1" fmla="*/ 334554 w 334554"/>
                        <a:gd name="connsiteY1" fmla="*/ 0 h 3123576"/>
                        <a:gd name="connsiteX2" fmla="*/ 334554 w 334554"/>
                        <a:gd name="connsiteY2" fmla="*/ 3123576 h 3123576"/>
                        <a:gd name="connsiteX3" fmla="*/ -1 w 334554"/>
                        <a:gd name="connsiteY3" fmla="*/ 3123576 h 31235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3123576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3123576"/>
                          </a:lnTo>
                          <a:lnTo>
                            <a:pt x="-1" y="312357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</p:grpSp>
              <p:grpSp>
                <p:nvGrpSpPr>
                  <p:cNvPr id="535" name="Graphic 3">
                    <a:extLst>
                      <a:ext uri="{FF2B5EF4-FFF2-40B4-BE49-F238E27FC236}">
                        <a16:creationId xmlns:a16="http://schemas.microsoft.com/office/drawing/2014/main" id="{1289D1B7-4CFB-18A9-0D76-6AA7E5D61B6E}"/>
                      </a:ext>
                    </a:extLst>
                  </p:cNvPr>
                  <p:cNvGrpSpPr/>
                  <p:nvPr/>
                </p:nvGrpSpPr>
                <p:grpSpPr>
                  <a:xfrm>
                    <a:off x="5649921" y="3094200"/>
                    <a:ext cx="4948214" cy="1560838"/>
                    <a:chOff x="5649921" y="3081500"/>
                    <a:chExt cx="4948214" cy="1560838"/>
                  </a:xfrm>
                  <a:solidFill>
                    <a:srgbClr val="FF0000"/>
                  </a:solidFill>
                </p:grpSpPr>
                <p:sp>
                  <p:nvSpPr>
                    <p:cNvPr id="537" name="Freeform: Shape 536">
                      <a:extLst>
                        <a:ext uri="{FF2B5EF4-FFF2-40B4-BE49-F238E27FC236}">
                          <a16:creationId xmlns:a16="http://schemas.microsoft.com/office/drawing/2014/main" id="{D8242E7B-CDC7-17D7-8618-C4B48E295F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9921" y="3081500"/>
                      <a:ext cx="334554" cy="781305"/>
                    </a:xfrm>
                    <a:custGeom>
                      <a:avLst/>
                      <a:gdLst>
                        <a:gd name="connsiteX0" fmla="*/ 0 w 334554"/>
                        <a:gd name="connsiteY0" fmla="*/ 0 h 781305"/>
                        <a:gd name="connsiteX1" fmla="*/ 334554 w 334554"/>
                        <a:gd name="connsiteY1" fmla="*/ 0 h 781305"/>
                        <a:gd name="connsiteX2" fmla="*/ 334554 w 334554"/>
                        <a:gd name="connsiteY2" fmla="*/ 781306 h 781305"/>
                        <a:gd name="connsiteX3" fmla="*/ 0 w 334554"/>
                        <a:gd name="connsiteY3" fmla="*/ 781306 h 7813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1305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1306"/>
                          </a:lnTo>
                          <a:lnTo>
                            <a:pt x="0" y="78130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38" name="Freeform: Shape 537">
                      <a:extLst>
                        <a:ext uri="{FF2B5EF4-FFF2-40B4-BE49-F238E27FC236}">
                          <a16:creationId xmlns:a16="http://schemas.microsoft.com/office/drawing/2014/main" id="{66E4E8F6-923F-5708-C077-FE6A39297A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97600" y="3081500"/>
                      <a:ext cx="334554" cy="781305"/>
                    </a:xfrm>
                    <a:custGeom>
                      <a:avLst/>
                      <a:gdLst>
                        <a:gd name="connsiteX0" fmla="*/ 0 w 334554"/>
                        <a:gd name="connsiteY0" fmla="*/ 0 h 781305"/>
                        <a:gd name="connsiteX1" fmla="*/ 334554 w 334554"/>
                        <a:gd name="connsiteY1" fmla="*/ 0 h 781305"/>
                        <a:gd name="connsiteX2" fmla="*/ 334554 w 334554"/>
                        <a:gd name="connsiteY2" fmla="*/ 781306 h 781305"/>
                        <a:gd name="connsiteX3" fmla="*/ 0 w 334554"/>
                        <a:gd name="connsiteY3" fmla="*/ 781306 h 7813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1305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1306"/>
                          </a:lnTo>
                          <a:lnTo>
                            <a:pt x="0" y="78130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39" name="Freeform: Shape 538">
                      <a:extLst>
                        <a:ext uri="{FF2B5EF4-FFF2-40B4-BE49-F238E27FC236}">
                          <a16:creationId xmlns:a16="http://schemas.microsoft.com/office/drawing/2014/main" id="{1DC84A19-E8F9-8C71-8F75-68D364FFEC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27109" y="3081500"/>
                      <a:ext cx="334554" cy="781305"/>
                    </a:xfrm>
                    <a:custGeom>
                      <a:avLst/>
                      <a:gdLst>
                        <a:gd name="connsiteX0" fmla="*/ 0 w 334554"/>
                        <a:gd name="connsiteY0" fmla="*/ 0 h 781305"/>
                        <a:gd name="connsiteX1" fmla="*/ 334554 w 334554"/>
                        <a:gd name="connsiteY1" fmla="*/ 0 h 781305"/>
                        <a:gd name="connsiteX2" fmla="*/ 334554 w 334554"/>
                        <a:gd name="connsiteY2" fmla="*/ 781306 h 781305"/>
                        <a:gd name="connsiteX3" fmla="*/ 0 w 334554"/>
                        <a:gd name="connsiteY3" fmla="*/ 781306 h 7813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1305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1306"/>
                          </a:lnTo>
                          <a:lnTo>
                            <a:pt x="0" y="78130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40" name="Freeform: Shape 539">
                      <a:extLst>
                        <a:ext uri="{FF2B5EF4-FFF2-40B4-BE49-F238E27FC236}">
                          <a16:creationId xmlns:a16="http://schemas.microsoft.com/office/drawing/2014/main" id="{4FA3A028-F4D2-9701-9819-8023DD836A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86260" y="3861033"/>
                      <a:ext cx="334554" cy="781305"/>
                    </a:xfrm>
                    <a:custGeom>
                      <a:avLst/>
                      <a:gdLst>
                        <a:gd name="connsiteX0" fmla="*/ 0 w 334554"/>
                        <a:gd name="connsiteY0" fmla="*/ 0 h 781305"/>
                        <a:gd name="connsiteX1" fmla="*/ 334554 w 334554"/>
                        <a:gd name="connsiteY1" fmla="*/ 0 h 781305"/>
                        <a:gd name="connsiteX2" fmla="*/ 334554 w 334554"/>
                        <a:gd name="connsiteY2" fmla="*/ 781306 h 781305"/>
                        <a:gd name="connsiteX3" fmla="*/ 0 w 334554"/>
                        <a:gd name="connsiteY3" fmla="*/ 781306 h 7813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1305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1306"/>
                          </a:lnTo>
                          <a:lnTo>
                            <a:pt x="0" y="78130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41" name="Freeform: Shape 540">
                      <a:extLst>
                        <a:ext uri="{FF2B5EF4-FFF2-40B4-BE49-F238E27FC236}">
                          <a16:creationId xmlns:a16="http://schemas.microsoft.com/office/drawing/2014/main" id="{5378B40A-4BE7-B3AF-0865-51E63A1E05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45412" y="3081500"/>
                      <a:ext cx="334554" cy="781305"/>
                    </a:xfrm>
                    <a:custGeom>
                      <a:avLst/>
                      <a:gdLst>
                        <a:gd name="connsiteX0" fmla="*/ 0 w 334554"/>
                        <a:gd name="connsiteY0" fmla="*/ 0 h 781305"/>
                        <a:gd name="connsiteX1" fmla="*/ 334554 w 334554"/>
                        <a:gd name="connsiteY1" fmla="*/ 0 h 781305"/>
                        <a:gd name="connsiteX2" fmla="*/ 334554 w 334554"/>
                        <a:gd name="connsiteY2" fmla="*/ 781306 h 781305"/>
                        <a:gd name="connsiteX3" fmla="*/ 0 w 334554"/>
                        <a:gd name="connsiteY3" fmla="*/ 781306 h 7813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1305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1306"/>
                          </a:lnTo>
                          <a:lnTo>
                            <a:pt x="0" y="78130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  <p:sp>
                  <p:nvSpPr>
                    <p:cNvPr id="542" name="Freeform: Shape 541">
                      <a:extLst>
                        <a:ext uri="{FF2B5EF4-FFF2-40B4-BE49-F238E27FC236}">
                          <a16:creationId xmlns:a16="http://schemas.microsoft.com/office/drawing/2014/main" id="{058D161A-2230-DE4D-49C8-733610A37A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63581" y="3081500"/>
                      <a:ext cx="334554" cy="781305"/>
                    </a:xfrm>
                    <a:custGeom>
                      <a:avLst/>
                      <a:gdLst>
                        <a:gd name="connsiteX0" fmla="*/ 0 w 334554"/>
                        <a:gd name="connsiteY0" fmla="*/ 0 h 781305"/>
                        <a:gd name="connsiteX1" fmla="*/ 334554 w 334554"/>
                        <a:gd name="connsiteY1" fmla="*/ 0 h 781305"/>
                        <a:gd name="connsiteX2" fmla="*/ 334554 w 334554"/>
                        <a:gd name="connsiteY2" fmla="*/ 781306 h 781305"/>
                        <a:gd name="connsiteX3" fmla="*/ 0 w 334554"/>
                        <a:gd name="connsiteY3" fmla="*/ 781306 h 7813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334554" h="781305">
                          <a:moveTo>
                            <a:pt x="0" y="0"/>
                          </a:moveTo>
                          <a:lnTo>
                            <a:pt x="334554" y="0"/>
                          </a:lnTo>
                          <a:lnTo>
                            <a:pt x="334554" y="781306"/>
                          </a:lnTo>
                          <a:lnTo>
                            <a:pt x="0" y="781306"/>
                          </a:lnTo>
                          <a:close/>
                        </a:path>
                      </a:pathLst>
                    </a:custGeom>
                    <a:grpFill/>
                    <a:ln w="13266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>
                        <a:solidFill>
                          <a:schemeClr val="accent4"/>
                        </a:solidFill>
                        <a:latin typeface="Source Sans Pro" panose="020B0503030403020204" pitchFamily="34" charset="0"/>
                      </a:endParaRPr>
                    </a:p>
                  </p:txBody>
                </p:sp>
              </p:grpSp>
              <p:sp>
                <p:nvSpPr>
                  <p:cNvPr id="536" name="Freeform: Shape 535">
                    <a:extLst>
                      <a:ext uri="{FF2B5EF4-FFF2-40B4-BE49-F238E27FC236}">
                        <a16:creationId xmlns:a16="http://schemas.microsoft.com/office/drawing/2014/main" id="{C6CD02E1-B47F-D679-5ACE-D78D6E50EDEB}"/>
                      </a:ext>
                    </a:extLst>
                  </p:cNvPr>
                  <p:cNvSpPr/>
                  <p:nvPr/>
                </p:nvSpPr>
                <p:spPr>
                  <a:xfrm>
                    <a:off x="9604430" y="1463723"/>
                    <a:ext cx="334554" cy="3191317"/>
                  </a:xfrm>
                  <a:custGeom>
                    <a:avLst/>
                    <a:gdLst>
                      <a:gd name="connsiteX0" fmla="*/ 0 w 334554"/>
                      <a:gd name="connsiteY0" fmla="*/ 0 h 3123576"/>
                      <a:gd name="connsiteX1" fmla="*/ 334554 w 334554"/>
                      <a:gd name="connsiteY1" fmla="*/ 0 h 3123576"/>
                      <a:gd name="connsiteX2" fmla="*/ 334554 w 334554"/>
                      <a:gd name="connsiteY2" fmla="*/ 3123576 h 3123576"/>
                      <a:gd name="connsiteX3" fmla="*/ 0 w 334554"/>
                      <a:gd name="connsiteY3" fmla="*/ 3123576 h 3123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3123576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3123576"/>
                        </a:lnTo>
                        <a:lnTo>
                          <a:pt x="0" y="3123576"/>
                        </a:lnTo>
                        <a:close/>
                      </a:path>
                    </a:pathLst>
                  </a:custGeom>
                  <a:solidFill>
                    <a:srgbClr val="0C814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</p:grpSp>
          </p:grp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6A2CB469-64C7-7066-930D-8F12FC335D43}"/>
                  </a:ext>
                </a:extLst>
              </p:cNvPr>
              <p:cNvSpPr/>
              <p:nvPr/>
            </p:nvSpPr>
            <p:spPr>
              <a:xfrm>
                <a:off x="17383441" y="11664469"/>
                <a:ext cx="181637" cy="1717550"/>
              </a:xfrm>
              <a:prstGeom prst="rect">
                <a:avLst/>
              </a:prstGeom>
              <a:noFill/>
              <a:ln w="28575">
                <a:solidFill>
                  <a:srgbClr val="005EB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49A38E45-FD46-A83B-487A-76443F215E63}"/>
                  </a:ext>
                </a:extLst>
              </p:cNvPr>
              <p:cNvSpPr/>
              <p:nvPr/>
            </p:nvSpPr>
            <p:spPr>
              <a:xfrm>
                <a:off x="18277580" y="11657008"/>
                <a:ext cx="180980" cy="1723591"/>
              </a:xfrm>
              <a:prstGeom prst="rect">
                <a:avLst/>
              </a:prstGeom>
              <a:noFill/>
              <a:ln w="28575">
                <a:solidFill>
                  <a:srgbClr val="005EB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095FC6D-F4D7-468A-A754-2778318116ED}"/>
                </a:ext>
              </a:extLst>
            </p:cNvPr>
            <p:cNvSpPr txBox="1"/>
            <p:nvPr/>
          </p:nvSpPr>
          <p:spPr>
            <a:xfrm>
              <a:off x="13546291" y="12237362"/>
              <a:ext cx="4045996" cy="27635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r>
                <a:rPr lang="en-US" sz="17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All cytokines: 4.4 mg/kg imetelstat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D835B29D-5275-A28C-393F-78FC1BF3C492}"/>
                </a:ext>
              </a:extLst>
            </p:cNvPr>
            <p:cNvGrpSpPr>
              <a:grpSpLocks/>
            </p:cNvGrpSpPr>
            <p:nvPr/>
          </p:nvGrpSpPr>
          <p:grpSpPr>
            <a:xfrm>
              <a:off x="19711105" y="12593581"/>
              <a:ext cx="4542065" cy="3426357"/>
              <a:chOff x="14995560" y="11939367"/>
              <a:chExt cx="3956940" cy="2301014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722D7EFC-A25A-59A5-BF86-F43589176CEF}"/>
                  </a:ext>
                </a:extLst>
              </p:cNvPr>
              <p:cNvGrpSpPr/>
              <p:nvPr/>
            </p:nvGrpSpPr>
            <p:grpSpPr>
              <a:xfrm>
                <a:off x="14995560" y="11939367"/>
                <a:ext cx="3956940" cy="2301014"/>
                <a:chOff x="3950245" y="1479293"/>
                <a:chExt cx="7145303" cy="4155093"/>
              </a:xfrm>
            </p:grpSpPr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3120D67E-39E3-C553-4206-499EDCEE0672}"/>
                    </a:ext>
                  </a:extLst>
                </p:cNvPr>
                <p:cNvGrpSpPr/>
                <p:nvPr/>
              </p:nvGrpSpPr>
              <p:grpSpPr>
                <a:xfrm>
                  <a:off x="4168003" y="4713287"/>
                  <a:ext cx="6601610" cy="55984"/>
                  <a:chOff x="4168003" y="4713287"/>
                  <a:chExt cx="6601610" cy="55984"/>
                </a:xfrm>
              </p:grpSpPr>
              <p:cxnSp>
                <p:nvCxnSpPr>
                  <p:cNvPr id="604" name="Straight Connector 603">
                    <a:extLst>
                      <a:ext uri="{FF2B5EF4-FFF2-40B4-BE49-F238E27FC236}">
                        <a16:creationId xmlns:a16="http://schemas.microsoft.com/office/drawing/2014/main" id="{F3F3DC5E-712E-4CC7-B522-02BEBF72A47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168003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5" name="Straight Connector 604">
                    <a:extLst>
                      <a:ext uri="{FF2B5EF4-FFF2-40B4-BE49-F238E27FC236}">
                        <a16:creationId xmlns:a16="http://schemas.microsoft.com/office/drawing/2014/main" id="{BDB24312-7779-0F61-07BF-755D96A508E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14848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6" name="Straight Connector 605">
                    <a:extLst>
                      <a:ext uri="{FF2B5EF4-FFF2-40B4-BE49-F238E27FC236}">
                        <a16:creationId xmlns:a16="http://schemas.microsoft.com/office/drawing/2014/main" id="{F87B0247-2CC5-9114-0C89-C48AF4B9343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47856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7" name="Straight Connector 606">
                    <a:extLst>
                      <a:ext uri="{FF2B5EF4-FFF2-40B4-BE49-F238E27FC236}">
                        <a16:creationId xmlns:a16="http://schemas.microsoft.com/office/drawing/2014/main" id="{291EB389-FEB7-91D4-6C13-945E178BE46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46880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8" name="Straight Connector 607">
                    <a:extLst>
                      <a:ext uri="{FF2B5EF4-FFF2-40B4-BE49-F238E27FC236}">
                        <a16:creationId xmlns:a16="http://schemas.microsoft.com/office/drawing/2014/main" id="{B004287D-E8ED-CF57-6A26-F4A5BD836B3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8912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9" name="Straight Connector 608">
                    <a:extLst>
                      <a:ext uri="{FF2B5EF4-FFF2-40B4-BE49-F238E27FC236}">
                        <a16:creationId xmlns:a16="http://schemas.microsoft.com/office/drawing/2014/main" id="{F54E558D-DC62-C87F-E741-82E6B6F80A3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498084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0" name="Straight Connector 609">
                    <a:extLst>
                      <a:ext uri="{FF2B5EF4-FFF2-40B4-BE49-F238E27FC236}">
                        <a16:creationId xmlns:a16="http://schemas.microsoft.com/office/drawing/2014/main" id="{9321BED4-14DE-368C-39B4-1B0F1A89B10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28165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1" name="Straight Connector 610">
                    <a:extLst>
                      <a:ext uri="{FF2B5EF4-FFF2-40B4-BE49-F238E27FC236}">
                        <a16:creationId xmlns:a16="http://schemas.microsoft.com/office/drawing/2014/main" id="{28E8B244-844A-BAA1-E10C-2A97F694DB3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1840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2" name="Straight Connector 611">
                    <a:extLst>
                      <a:ext uri="{FF2B5EF4-FFF2-40B4-BE49-F238E27FC236}">
                        <a16:creationId xmlns:a16="http://schemas.microsoft.com/office/drawing/2014/main" id="{AF5C923D-3114-AA6C-1C3A-9C6803B6ADF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13872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3" name="Straight Connector 612">
                    <a:extLst>
                      <a:ext uri="{FF2B5EF4-FFF2-40B4-BE49-F238E27FC236}">
                        <a16:creationId xmlns:a16="http://schemas.microsoft.com/office/drawing/2014/main" id="{CB2FBA45-0962-190C-5E47-61291F8D2F3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12896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4" name="Straight Connector 613">
                    <a:extLst>
                      <a:ext uri="{FF2B5EF4-FFF2-40B4-BE49-F238E27FC236}">
                        <a16:creationId xmlns:a16="http://schemas.microsoft.com/office/drawing/2014/main" id="{18BEA769-993E-1175-8404-9FB7CE747D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158245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5" name="Straight Connector 614">
                    <a:extLst>
                      <a:ext uri="{FF2B5EF4-FFF2-40B4-BE49-F238E27FC236}">
                        <a16:creationId xmlns:a16="http://schemas.microsoft.com/office/drawing/2014/main" id="{586E70AC-D1CB-4978-B278-5AA9DF08185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48832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6" name="Straight Connector 615">
                    <a:extLst>
                      <a:ext uri="{FF2B5EF4-FFF2-40B4-BE49-F238E27FC236}">
                        <a16:creationId xmlns:a16="http://schemas.microsoft.com/office/drawing/2014/main" id="{96384429-FFA4-4B7D-F148-DE4AC6D9EC5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0864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7" name="Straight Connector 616">
                    <a:extLst>
                      <a:ext uri="{FF2B5EF4-FFF2-40B4-BE49-F238E27FC236}">
                        <a16:creationId xmlns:a16="http://schemas.microsoft.com/office/drawing/2014/main" id="{E58C1669-764F-A7F3-C752-1B279A1B0F1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79888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8" name="Straight Connector 617">
                    <a:extLst>
                      <a:ext uri="{FF2B5EF4-FFF2-40B4-BE49-F238E27FC236}">
                        <a16:creationId xmlns:a16="http://schemas.microsoft.com/office/drawing/2014/main" id="{CE531806-769A-7BC3-F0E7-D3EE608746C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45904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9" name="Straight Connector 618">
                    <a:extLst>
                      <a:ext uri="{FF2B5EF4-FFF2-40B4-BE49-F238E27FC236}">
                        <a16:creationId xmlns:a16="http://schemas.microsoft.com/office/drawing/2014/main" id="{9441FAF0-AE4B-5E77-5FA7-7FE513DDB66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11920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0" name="Straight Connector 619">
                    <a:extLst>
                      <a:ext uri="{FF2B5EF4-FFF2-40B4-BE49-F238E27FC236}">
                        <a16:creationId xmlns:a16="http://schemas.microsoft.com/office/drawing/2014/main" id="{1ADECB4F-998D-2DF8-45BA-B68013E810E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44928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1" name="Straight Connector 620">
                    <a:extLst>
                      <a:ext uri="{FF2B5EF4-FFF2-40B4-BE49-F238E27FC236}">
                        <a16:creationId xmlns:a16="http://schemas.microsoft.com/office/drawing/2014/main" id="{9798E3E2-4CE9-008D-8C95-1FFCCB9D9D2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77936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2" name="Straight Connector 621">
                    <a:extLst>
                      <a:ext uri="{FF2B5EF4-FFF2-40B4-BE49-F238E27FC236}">
                        <a16:creationId xmlns:a16="http://schemas.microsoft.com/office/drawing/2014/main" id="{97C8C123-1DE0-C553-4A1A-29C6F020203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43952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3" name="Straight Connector 622">
                    <a:extLst>
                      <a:ext uri="{FF2B5EF4-FFF2-40B4-BE49-F238E27FC236}">
                        <a16:creationId xmlns:a16="http://schemas.microsoft.com/office/drawing/2014/main" id="{E4BA30B9-57FE-422F-3545-6705B608D41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769613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4" name="Straight Connector 623">
                    <a:extLst>
                      <a:ext uri="{FF2B5EF4-FFF2-40B4-BE49-F238E27FC236}">
                        <a16:creationId xmlns:a16="http://schemas.microsoft.com/office/drawing/2014/main" id="{92266D91-B27E-6C6F-93D6-983121ABC44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109446" y="4713287"/>
                    <a:ext cx="0" cy="55984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F254BB99-8F61-EAFF-34F5-E402BAAE4F3E}"/>
                    </a:ext>
                  </a:extLst>
                </p:cNvPr>
                <p:cNvSpPr txBox="1"/>
                <p:nvPr/>
              </p:nvSpPr>
              <p:spPr>
                <a:xfrm rot="2700000">
                  <a:off x="4190949" y="5050464"/>
                  <a:ext cx="906994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Fractalkine</a:t>
                  </a:r>
                </a:p>
              </p:txBody>
            </p:sp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C842577A-9CDC-7600-AF6B-8808A379FAEE}"/>
                    </a:ext>
                  </a:extLst>
                </p:cNvPr>
                <p:cNvSpPr txBox="1"/>
                <p:nvPr/>
              </p:nvSpPr>
              <p:spPr>
                <a:xfrm rot="2700000">
                  <a:off x="4492390" y="4956095"/>
                  <a:ext cx="640079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GM-CSF</a:t>
                  </a:r>
                </a:p>
              </p:txBody>
            </p:sp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2C692BE6-3AB2-5DDF-854F-3680BC895952}"/>
                    </a:ext>
                  </a:extLst>
                </p:cNvPr>
                <p:cNvSpPr txBox="1"/>
                <p:nvPr/>
              </p:nvSpPr>
              <p:spPr>
                <a:xfrm rot="2700000">
                  <a:off x="4808040" y="4928966"/>
                  <a:ext cx="563354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IFN-</a:t>
                  </a: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γ</a:t>
                  </a:r>
                </a:p>
              </p:txBody>
            </p:sp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54D2B2EA-543C-395E-384D-3346576AE599}"/>
                    </a:ext>
                  </a:extLst>
                </p:cNvPr>
                <p:cNvSpPr txBox="1"/>
                <p:nvPr/>
              </p:nvSpPr>
              <p:spPr>
                <a:xfrm rot="2700000">
                  <a:off x="5102523" y="4880886"/>
                  <a:ext cx="427351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IL-10</a:t>
                  </a:r>
                </a:p>
              </p:txBody>
            </p:sp>
            <p:sp>
              <p:nvSpPr>
                <p:cNvPr id="173" name="TextBox 172">
                  <a:extLst>
                    <a:ext uri="{FF2B5EF4-FFF2-40B4-BE49-F238E27FC236}">
                      <a16:creationId xmlns:a16="http://schemas.microsoft.com/office/drawing/2014/main" id="{C2AA0ACA-6ECB-D2C4-8065-0C475B20986C}"/>
                    </a:ext>
                  </a:extLst>
                </p:cNvPr>
                <p:cNvSpPr txBox="1"/>
                <p:nvPr/>
              </p:nvSpPr>
              <p:spPr>
                <a:xfrm rot="2700000">
                  <a:off x="5472463" y="5001011"/>
                  <a:ext cx="767114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IL-12p70</a:t>
                  </a:r>
                </a:p>
              </p:txBody>
            </p:sp>
            <p:sp>
              <p:nvSpPr>
                <p:cNvPr id="174" name="TextBox 173">
                  <a:extLst>
                    <a:ext uri="{FF2B5EF4-FFF2-40B4-BE49-F238E27FC236}">
                      <a16:creationId xmlns:a16="http://schemas.microsoft.com/office/drawing/2014/main" id="{E29CE6DE-73FC-682A-408D-5D12BBF35AB4}"/>
                    </a:ext>
                  </a:extLst>
                </p:cNvPr>
                <p:cNvSpPr txBox="1"/>
                <p:nvPr/>
              </p:nvSpPr>
              <p:spPr>
                <a:xfrm rot="2700000">
                  <a:off x="5767007" y="4889803"/>
                  <a:ext cx="452563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IL-13</a:t>
                  </a:r>
                </a:p>
              </p:txBody>
            </p:sp>
            <p:sp>
              <p:nvSpPr>
                <p:cNvPr id="175" name="TextBox 174">
                  <a:extLst>
                    <a:ext uri="{FF2B5EF4-FFF2-40B4-BE49-F238E27FC236}">
                      <a16:creationId xmlns:a16="http://schemas.microsoft.com/office/drawing/2014/main" id="{E89FD0E2-9207-A7D4-B6F7-880F17D57993}"/>
                    </a:ext>
                  </a:extLst>
                </p:cNvPr>
                <p:cNvSpPr txBox="1"/>
                <p:nvPr/>
              </p:nvSpPr>
              <p:spPr>
                <a:xfrm rot="2700000">
                  <a:off x="6128619" y="4908195"/>
                  <a:ext cx="504605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IL-17A</a:t>
                  </a:r>
                </a:p>
              </p:txBody>
            </p:sp>
            <p:sp>
              <p:nvSpPr>
                <p:cNvPr id="176" name="TextBox 175">
                  <a:extLst>
                    <a:ext uri="{FF2B5EF4-FFF2-40B4-BE49-F238E27FC236}">
                      <a16:creationId xmlns:a16="http://schemas.microsoft.com/office/drawing/2014/main" id="{A342FDE1-5171-D05C-7EB8-2AD948A4DFFB}"/>
                    </a:ext>
                  </a:extLst>
                </p:cNvPr>
                <p:cNvSpPr txBox="1"/>
                <p:nvPr/>
              </p:nvSpPr>
              <p:spPr>
                <a:xfrm rot="2700000">
                  <a:off x="6444074" y="4872382"/>
                  <a:ext cx="403300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IL-1</a:t>
                  </a: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β</a:t>
                  </a:r>
                </a:p>
              </p:txBody>
            </p:sp>
            <p:sp>
              <p:nvSpPr>
                <p:cNvPr id="177" name="TextBox 176">
                  <a:extLst>
                    <a:ext uri="{FF2B5EF4-FFF2-40B4-BE49-F238E27FC236}">
                      <a16:creationId xmlns:a16="http://schemas.microsoft.com/office/drawing/2014/main" id="{47F3F84A-4012-01DB-4A3D-48194E312D94}"/>
                    </a:ext>
                  </a:extLst>
                </p:cNvPr>
                <p:cNvSpPr txBox="1"/>
                <p:nvPr/>
              </p:nvSpPr>
              <p:spPr>
                <a:xfrm rot="2700000">
                  <a:off x="6755077" y="4847330"/>
                  <a:ext cx="332436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IL-2</a:t>
                  </a:r>
                </a:p>
              </p:txBody>
            </p:sp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B8236901-69DF-417F-CAE3-D46B04D58414}"/>
                    </a:ext>
                  </a:extLst>
                </p:cNvPr>
                <p:cNvSpPr txBox="1"/>
                <p:nvPr/>
              </p:nvSpPr>
              <p:spPr>
                <a:xfrm rot="2700000">
                  <a:off x="7099918" y="4886613"/>
                  <a:ext cx="443552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IL-21</a:t>
                  </a:r>
                </a:p>
              </p:txBody>
            </p:sp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A42A5CAC-F398-3316-B85D-FD93D0655216}"/>
                    </a:ext>
                  </a:extLst>
                </p:cNvPr>
                <p:cNvSpPr txBox="1"/>
                <p:nvPr/>
              </p:nvSpPr>
              <p:spPr>
                <a:xfrm rot="2700000">
                  <a:off x="7409684" y="4925817"/>
                  <a:ext cx="554440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IL-23</a:t>
                  </a:r>
                </a:p>
              </p:txBody>
            </p:sp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354608FB-658F-2A9C-09F5-D6AE769890E3}"/>
                    </a:ext>
                  </a:extLst>
                </p:cNvPr>
                <p:cNvSpPr txBox="1"/>
                <p:nvPr/>
              </p:nvSpPr>
              <p:spPr>
                <a:xfrm rot="2700000">
                  <a:off x="7730044" y="4834269"/>
                  <a:ext cx="295492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IL-4</a:t>
                  </a:r>
                </a:p>
              </p:txBody>
            </p:sp>
            <p:sp>
              <p:nvSpPr>
                <p:cNvPr id="181" name="TextBox 180">
                  <a:extLst>
                    <a:ext uri="{FF2B5EF4-FFF2-40B4-BE49-F238E27FC236}">
                      <a16:creationId xmlns:a16="http://schemas.microsoft.com/office/drawing/2014/main" id="{9974E60D-1A2B-D730-8B62-ED2C1A1B8A06}"/>
                    </a:ext>
                  </a:extLst>
                </p:cNvPr>
                <p:cNvSpPr txBox="1"/>
                <p:nvPr/>
              </p:nvSpPr>
              <p:spPr>
                <a:xfrm rot="2700000">
                  <a:off x="8071391" y="4842538"/>
                  <a:ext cx="318882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IL-5</a:t>
                  </a:r>
                </a:p>
              </p:txBody>
            </p:sp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8007671F-109C-3CFE-CCE9-63852B40AA15}"/>
                    </a:ext>
                  </a:extLst>
                </p:cNvPr>
                <p:cNvSpPr txBox="1"/>
                <p:nvPr/>
              </p:nvSpPr>
              <p:spPr>
                <a:xfrm rot="2700000">
                  <a:off x="8402506" y="4841740"/>
                  <a:ext cx="316623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IL-6</a:t>
                  </a:r>
                </a:p>
              </p:txBody>
            </p:sp>
            <p:sp>
              <p:nvSpPr>
                <p:cNvPr id="183" name="TextBox 182">
                  <a:extLst>
                    <a:ext uri="{FF2B5EF4-FFF2-40B4-BE49-F238E27FC236}">
                      <a16:creationId xmlns:a16="http://schemas.microsoft.com/office/drawing/2014/main" id="{3B4B4EA3-F354-354D-A32A-B8B0F1366261}"/>
                    </a:ext>
                  </a:extLst>
                </p:cNvPr>
                <p:cNvSpPr txBox="1"/>
                <p:nvPr/>
              </p:nvSpPr>
              <p:spPr>
                <a:xfrm rot="2700000">
                  <a:off x="8723598" y="4849737"/>
                  <a:ext cx="339242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IL-7</a:t>
                  </a:r>
                </a:p>
              </p:txBody>
            </p:sp>
            <p:sp>
              <p:nvSpPr>
                <p:cNvPr id="184" name="TextBox 183">
                  <a:extLst>
                    <a:ext uri="{FF2B5EF4-FFF2-40B4-BE49-F238E27FC236}">
                      <a16:creationId xmlns:a16="http://schemas.microsoft.com/office/drawing/2014/main" id="{B5C48ACA-3DC0-CD2B-E692-3224E277796C}"/>
                    </a:ext>
                  </a:extLst>
                </p:cNvPr>
                <p:cNvSpPr txBox="1"/>
                <p:nvPr/>
              </p:nvSpPr>
              <p:spPr>
                <a:xfrm rot="2700000">
                  <a:off x="9058831" y="4837529"/>
                  <a:ext cx="304710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IL-8</a:t>
                  </a:r>
                </a:p>
              </p:txBody>
            </p:sp>
            <p:sp>
              <p:nvSpPr>
                <p:cNvPr id="185" name="TextBox 184">
                  <a:extLst>
                    <a:ext uri="{FF2B5EF4-FFF2-40B4-BE49-F238E27FC236}">
                      <a16:creationId xmlns:a16="http://schemas.microsoft.com/office/drawing/2014/main" id="{2C7BDF73-B04E-3008-9FD2-64AB61071976}"/>
                    </a:ext>
                  </a:extLst>
                </p:cNvPr>
                <p:cNvSpPr txBox="1"/>
                <p:nvPr/>
              </p:nvSpPr>
              <p:spPr>
                <a:xfrm rot="2700000">
                  <a:off x="9390187" y="4859109"/>
                  <a:ext cx="365759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ITAC</a:t>
                  </a:r>
                </a:p>
              </p:txBody>
            </p:sp>
            <p:sp>
              <p:nvSpPr>
                <p:cNvPr id="186" name="TextBox 185">
                  <a:extLst>
                    <a:ext uri="{FF2B5EF4-FFF2-40B4-BE49-F238E27FC236}">
                      <a16:creationId xmlns:a16="http://schemas.microsoft.com/office/drawing/2014/main" id="{3DBC6C42-BD9B-EF0A-9B55-77369AF1176E}"/>
                    </a:ext>
                  </a:extLst>
                </p:cNvPr>
                <p:cNvSpPr txBox="1"/>
                <p:nvPr/>
              </p:nvSpPr>
              <p:spPr>
                <a:xfrm rot="2700000">
                  <a:off x="9762733" y="4967544"/>
                  <a:ext cx="672467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MIP-1</a:t>
                  </a: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α</a:t>
                  </a:r>
                  <a:r>
                    <a:rPr lang="en-US" sz="1197" baseline="30000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a</a:t>
                  </a:r>
                </a:p>
              </p:txBody>
            </p:sp>
            <p:sp>
              <p:nvSpPr>
                <p:cNvPr id="187" name="TextBox 186">
                  <a:extLst>
                    <a:ext uri="{FF2B5EF4-FFF2-40B4-BE49-F238E27FC236}">
                      <a16:creationId xmlns:a16="http://schemas.microsoft.com/office/drawing/2014/main" id="{E2A7B9F1-A182-2425-A470-D8F644EA0270}"/>
                    </a:ext>
                  </a:extLst>
                </p:cNvPr>
                <p:cNvSpPr txBox="1"/>
                <p:nvPr/>
              </p:nvSpPr>
              <p:spPr>
                <a:xfrm rot="2700000">
                  <a:off x="10087780" y="4955784"/>
                  <a:ext cx="639201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MIP-1</a:t>
                  </a: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β</a:t>
                  </a:r>
                </a:p>
              </p:txBody>
            </p:sp>
            <p:sp>
              <p:nvSpPr>
                <p:cNvPr id="188" name="TextBox 187">
                  <a:extLst>
                    <a:ext uri="{FF2B5EF4-FFF2-40B4-BE49-F238E27FC236}">
                      <a16:creationId xmlns:a16="http://schemas.microsoft.com/office/drawing/2014/main" id="{9EBF62D4-9AE5-676C-5D03-4EA3657E20E9}"/>
                    </a:ext>
                  </a:extLst>
                </p:cNvPr>
                <p:cNvSpPr txBox="1"/>
                <p:nvPr/>
              </p:nvSpPr>
              <p:spPr>
                <a:xfrm rot="2700000">
                  <a:off x="10410793" y="4954030"/>
                  <a:ext cx="634242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MIP-3</a:t>
                  </a: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α</a:t>
                  </a:r>
                </a:p>
              </p:txBody>
            </p:sp>
            <p:sp>
              <p:nvSpPr>
                <p:cNvPr id="189" name="TextBox 188">
                  <a:extLst>
                    <a:ext uri="{FF2B5EF4-FFF2-40B4-BE49-F238E27FC236}">
                      <a16:creationId xmlns:a16="http://schemas.microsoft.com/office/drawing/2014/main" id="{069F95FC-5903-9BB6-5B0E-F8D424CB22FD}"/>
                    </a:ext>
                  </a:extLst>
                </p:cNvPr>
                <p:cNvSpPr txBox="1"/>
                <p:nvPr/>
              </p:nvSpPr>
              <p:spPr>
                <a:xfrm rot="2700000">
                  <a:off x="10719288" y="4903623"/>
                  <a:ext cx="491670" cy="26085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TNF-</a:t>
                  </a:r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  <a:ea typeface="Source Sans Pro" panose="020B0503030403020204" pitchFamily="34" charset="0"/>
                    </a:rPr>
                    <a:t>α</a:t>
                  </a:r>
                </a:p>
              </p:txBody>
            </p:sp>
            <p:grpSp>
              <p:nvGrpSpPr>
                <p:cNvPr id="190" name="Group 189">
                  <a:extLst>
                    <a:ext uri="{FF2B5EF4-FFF2-40B4-BE49-F238E27FC236}">
                      <a16:creationId xmlns:a16="http://schemas.microsoft.com/office/drawing/2014/main" id="{E8938248-C093-09A6-1300-DD566EFF38D1}"/>
                    </a:ext>
                  </a:extLst>
                </p:cNvPr>
                <p:cNvGrpSpPr/>
                <p:nvPr/>
              </p:nvGrpSpPr>
              <p:grpSpPr>
                <a:xfrm>
                  <a:off x="3950245" y="1479293"/>
                  <a:ext cx="7040880" cy="3236976"/>
                  <a:chOff x="3950245" y="1479293"/>
                  <a:chExt cx="7040880" cy="3236976"/>
                </a:xfrm>
              </p:grpSpPr>
              <p:cxnSp>
                <p:nvCxnSpPr>
                  <p:cNvPr id="600" name="Straight Connector 599">
                    <a:extLst>
                      <a:ext uri="{FF2B5EF4-FFF2-40B4-BE49-F238E27FC236}">
                        <a16:creationId xmlns:a16="http://schemas.microsoft.com/office/drawing/2014/main" id="{5A9A5E3B-B1A9-956F-850B-36DB48F09C4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50247" y="1479293"/>
                    <a:ext cx="0" cy="3236976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1" name="Straight Connector 600">
                    <a:extLst>
                      <a:ext uri="{FF2B5EF4-FFF2-40B4-BE49-F238E27FC236}">
                        <a16:creationId xmlns:a16="http://schemas.microsoft.com/office/drawing/2014/main" id="{4BB76A05-46E5-B0A5-F8BB-A6A11E12455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950245" y="4713983"/>
                    <a:ext cx="7040880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2" name="Straight Connector 601">
                    <a:extLst>
                      <a:ext uri="{FF2B5EF4-FFF2-40B4-BE49-F238E27FC236}">
                        <a16:creationId xmlns:a16="http://schemas.microsoft.com/office/drawing/2014/main" id="{48EC3AC6-CA87-46C0-2D14-CE548F72196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950245" y="1479293"/>
                    <a:ext cx="7040880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3" name="Straight Connector 602">
                    <a:extLst>
                      <a:ext uri="{FF2B5EF4-FFF2-40B4-BE49-F238E27FC236}">
                        <a16:creationId xmlns:a16="http://schemas.microsoft.com/office/drawing/2014/main" id="{8D3CA218-0B03-6DFD-AAAE-A8C2D64AB2A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991125" y="1479293"/>
                    <a:ext cx="0" cy="3236976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374A6A1E-A1A5-D654-CE44-A202533140E0}"/>
                    </a:ext>
                  </a:extLst>
                </p:cNvPr>
                <p:cNvSpPr/>
                <p:nvPr/>
              </p:nvSpPr>
              <p:spPr>
                <a:xfrm>
                  <a:off x="4002110" y="1500629"/>
                  <a:ext cx="6925535" cy="3154410"/>
                </a:xfrm>
                <a:custGeom>
                  <a:avLst/>
                  <a:gdLst>
                    <a:gd name="connsiteX0" fmla="*/ 0 w 6925535"/>
                    <a:gd name="connsiteY0" fmla="*/ 0 h 3125475"/>
                    <a:gd name="connsiteX1" fmla="*/ 6925535 w 6925535"/>
                    <a:gd name="connsiteY1" fmla="*/ 0 h 3125475"/>
                    <a:gd name="connsiteX2" fmla="*/ 6925535 w 6925535"/>
                    <a:gd name="connsiteY2" fmla="*/ 3125476 h 3125475"/>
                    <a:gd name="connsiteX3" fmla="*/ 0 w 6925535"/>
                    <a:gd name="connsiteY3" fmla="*/ 3125476 h 3125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25535" h="3125475">
                      <a:moveTo>
                        <a:pt x="0" y="0"/>
                      </a:moveTo>
                      <a:lnTo>
                        <a:pt x="6925535" y="0"/>
                      </a:lnTo>
                      <a:lnTo>
                        <a:pt x="6925535" y="3125476"/>
                      </a:lnTo>
                      <a:lnTo>
                        <a:pt x="0" y="3125476"/>
                      </a:lnTo>
                      <a:close/>
                    </a:path>
                  </a:pathLst>
                </a:custGeom>
                <a:solidFill>
                  <a:srgbClr val="FFC0CB"/>
                </a:solidFill>
                <a:ln w="132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r>
                    <a: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                             </a:t>
                  </a:r>
                </a:p>
              </p:txBody>
            </p:sp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22231F95-77B1-9083-6BE7-58004B7C7C30}"/>
                    </a:ext>
                  </a:extLst>
                </p:cNvPr>
                <p:cNvGrpSpPr/>
                <p:nvPr/>
              </p:nvGrpSpPr>
              <p:grpSpPr>
                <a:xfrm>
                  <a:off x="5320279" y="2309097"/>
                  <a:ext cx="2970959" cy="2342428"/>
                  <a:chOff x="5320279" y="2309097"/>
                  <a:chExt cx="2970959" cy="2342428"/>
                </a:xfrm>
              </p:grpSpPr>
              <p:sp>
                <p:nvSpPr>
                  <p:cNvPr id="592" name="Freeform: Shape 591">
                    <a:extLst>
                      <a:ext uri="{FF2B5EF4-FFF2-40B4-BE49-F238E27FC236}">
                        <a16:creationId xmlns:a16="http://schemas.microsoft.com/office/drawing/2014/main" id="{8750EF83-6072-3B8F-5220-F9E49C3C9BD4}"/>
                      </a:ext>
                    </a:extLst>
                  </p:cNvPr>
                  <p:cNvSpPr/>
                  <p:nvPr/>
                </p:nvSpPr>
                <p:spPr>
                  <a:xfrm>
                    <a:off x="7297600" y="2309097"/>
                    <a:ext cx="334554" cy="785103"/>
                  </a:xfrm>
                  <a:custGeom>
                    <a:avLst/>
                    <a:gdLst>
                      <a:gd name="connsiteX0" fmla="*/ 0 w 334554"/>
                      <a:gd name="connsiteY0" fmla="*/ 0 h 785103"/>
                      <a:gd name="connsiteX1" fmla="*/ 334554 w 334554"/>
                      <a:gd name="connsiteY1" fmla="*/ 0 h 785103"/>
                      <a:gd name="connsiteX2" fmla="*/ 334554 w 334554"/>
                      <a:gd name="connsiteY2" fmla="*/ 785104 h 785103"/>
                      <a:gd name="connsiteX3" fmla="*/ 0 w 334554"/>
                      <a:gd name="connsiteY3" fmla="*/ 785104 h 785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85103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85104"/>
                        </a:lnTo>
                        <a:lnTo>
                          <a:pt x="0" y="785104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93" name="Freeform: Shape 592">
                    <a:extLst>
                      <a:ext uri="{FF2B5EF4-FFF2-40B4-BE49-F238E27FC236}">
                        <a16:creationId xmlns:a16="http://schemas.microsoft.com/office/drawing/2014/main" id="{91530615-AF2D-681A-323C-DEDBF6FD30F5}"/>
                      </a:ext>
                    </a:extLst>
                  </p:cNvPr>
                  <p:cNvSpPr/>
                  <p:nvPr/>
                </p:nvSpPr>
                <p:spPr>
                  <a:xfrm>
                    <a:off x="7627109" y="2309097"/>
                    <a:ext cx="334554" cy="785103"/>
                  </a:xfrm>
                  <a:custGeom>
                    <a:avLst/>
                    <a:gdLst>
                      <a:gd name="connsiteX0" fmla="*/ 0 w 334554"/>
                      <a:gd name="connsiteY0" fmla="*/ 0 h 1562737"/>
                      <a:gd name="connsiteX1" fmla="*/ 334554 w 334554"/>
                      <a:gd name="connsiteY1" fmla="*/ 0 h 1562737"/>
                      <a:gd name="connsiteX2" fmla="*/ 334554 w 334554"/>
                      <a:gd name="connsiteY2" fmla="*/ 1562738 h 1562737"/>
                      <a:gd name="connsiteX3" fmla="*/ 0 w 334554"/>
                      <a:gd name="connsiteY3" fmla="*/ 1562738 h 1562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1562737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1562738"/>
                        </a:lnTo>
                        <a:lnTo>
                          <a:pt x="0" y="1562738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94" name="Freeform: Shape 593">
                    <a:extLst>
                      <a:ext uri="{FF2B5EF4-FFF2-40B4-BE49-F238E27FC236}">
                        <a16:creationId xmlns:a16="http://schemas.microsoft.com/office/drawing/2014/main" id="{398CA5BB-4698-AF52-9EA3-37225B8FE4CA}"/>
                      </a:ext>
                    </a:extLst>
                  </p:cNvPr>
                  <p:cNvSpPr/>
                  <p:nvPr/>
                </p:nvSpPr>
                <p:spPr>
                  <a:xfrm>
                    <a:off x="5649921" y="2310869"/>
                    <a:ext cx="334554" cy="781305"/>
                  </a:xfrm>
                  <a:custGeom>
                    <a:avLst/>
                    <a:gdLst>
                      <a:gd name="connsiteX0" fmla="*/ 0 w 334554"/>
                      <a:gd name="connsiteY0" fmla="*/ 0 h 781305"/>
                      <a:gd name="connsiteX1" fmla="*/ 334554 w 334554"/>
                      <a:gd name="connsiteY1" fmla="*/ 0 h 781305"/>
                      <a:gd name="connsiteX2" fmla="*/ 334554 w 334554"/>
                      <a:gd name="connsiteY2" fmla="*/ 781306 h 781305"/>
                      <a:gd name="connsiteX3" fmla="*/ 0 w 334554"/>
                      <a:gd name="connsiteY3" fmla="*/ 781306 h 7813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81305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81306"/>
                        </a:lnTo>
                        <a:lnTo>
                          <a:pt x="0" y="781306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95" name="Freeform: Shape 594">
                    <a:extLst>
                      <a:ext uri="{FF2B5EF4-FFF2-40B4-BE49-F238E27FC236}">
                        <a16:creationId xmlns:a16="http://schemas.microsoft.com/office/drawing/2014/main" id="{21EA25C2-C2B9-5110-D94D-BFD08FBCF30F}"/>
                      </a:ext>
                    </a:extLst>
                  </p:cNvPr>
                  <p:cNvSpPr/>
                  <p:nvPr/>
                </p:nvSpPr>
                <p:spPr>
                  <a:xfrm>
                    <a:off x="5649921" y="3094200"/>
                    <a:ext cx="334554" cy="781305"/>
                  </a:xfrm>
                  <a:custGeom>
                    <a:avLst/>
                    <a:gdLst>
                      <a:gd name="connsiteX0" fmla="*/ 0 w 334554"/>
                      <a:gd name="connsiteY0" fmla="*/ 0 h 781305"/>
                      <a:gd name="connsiteX1" fmla="*/ 334554 w 334554"/>
                      <a:gd name="connsiteY1" fmla="*/ 0 h 781305"/>
                      <a:gd name="connsiteX2" fmla="*/ 334554 w 334554"/>
                      <a:gd name="connsiteY2" fmla="*/ 781306 h 781305"/>
                      <a:gd name="connsiteX3" fmla="*/ 0 w 334554"/>
                      <a:gd name="connsiteY3" fmla="*/ 781306 h 7813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81305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81306"/>
                        </a:lnTo>
                        <a:lnTo>
                          <a:pt x="0" y="781306"/>
                        </a:lnTo>
                        <a:close/>
                      </a:path>
                    </a:pathLst>
                  </a:custGeom>
                  <a:solidFill>
                    <a:srgbClr val="FFA5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96" name="Freeform: Shape 595">
                    <a:extLst>
                      <a:ext uri="{FF2B5EF4-FFF2-40B4-BE49-F238E27FC236}">
                        <a16:creationId xmlns:a16="http://schemas.microsoft.com/office/drawing/2014/main" id="{4377B43A-C1D0-9273-369B-C1E5206E799D}"/>
                      </a:ext>
                    </a:extLst>
                  </p:cNvPr>
                  <p:cNvSpPr/>
                  <p:nvPr/>
                </p:nvSpPr>
                <p:spPr>
                  <a:xfrm>
                    <a:off x="7297600" y="3094200"/>
                    <a:ext cx="334554" cy="781305"/>
                  </a:xfrm>
                  <a:custGeom>
                    <a:avLst/>
                    <a:gdLst>
                      <a:gd name="connsiteX0" fmla="*/ 0 w 334554"/>
                      <a:gd name="connsiteY0" fmla="*/ 0 h 781305"/>
                      <a:gd name="connsiteX1" fmla="*/ 334554 w 334554"/>
                      <a:gd name="connsiteY1" fmla="*/ 0 h 781305"/>
                      <a:gd name="connsiteX2" fmla="*/ 334554 w 334554"/>
                      <a:gd name="connsiteY2" fmla="*/ 781306 h 781305"/>
                      <a:gd name="connsiteX3" fmla="*/ 0 w 334554"/>
                      <a:gd name="connsiteY3" fmla="*/ 781306 h 7813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81305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81306"/>
                        </a:lnTo>
                        <a:lnTo>
                          <a:pt x="0" y="781306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97" name="Freeform: Shape 596">
                    <a:extLst>
                      <a:ext uri="{FF2B5EF4-FFF2-40B4-BE49-F238E27FC236}">
                        <a16:creationId xmlns:a16="http://schemas.microsoft.com/office/drawing/2014/main" id="{0C07E1DC-5781-1E8B-0754-02569CFB58F0}"/>
                      </a:ext>
                    </a:extLst>
                  </p:cNvPr>
                  <p:cNvSpPr/>
                  <p:nvPr/>
                </p:nvSpPr>
                <p:spPr>
                  <a:xfrm>
                    <a:off x="5320279" y="3871383"/>
                    <a:ext cx="334554" cy="780142"/>
                  </a:xfrm>
                  <a:custGeom>
                    <a:avLst/>
                    <a:gdLst>
                      <a:gd name="connsiteX0" fmla="*/ 0 w 334554"/>
                      <a:gd name="connsiteY0" fmla="*/ 0 h 779533"/>
                      <a:gd name="connsiteX1" fmla="*/ 334554 w 334554"/>
                      <a:gd name="connsiteY1" fmla="*/ 0 h 779533"/>
                      <a:gd name="connsiteX2" fmla="*/ 334554 w 334554"/>
                      <a:gd name="connsiteY2" fmla="*/ 779533 h 779533"/>
                      <a:gd name="connsiteX3" fmla="*/ 0 w 334554"/>
                      <a:gd name="connsiteY3" fmla="*/ 779533 h 7795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79533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79533"/>
                        </a:lnTo>
                        <a:lnTo>
                          <a:pt x="0" y="779533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98" name="Freeform: Shape 597">
                    <a:extLst>
                      <a:ext uri="{FF2B5EF4-FFF2-40B4-BE49-F238E27FC236}">
                        <a16:creationId xmlns:a16="http://schemas.microsoft.com/office/drawing/2014/main" id="{AA587D70-58AD-FA2D-BD2A-68753117BAA0}"/>
                      </a:ext>
                    </a:extLst>
                  </p:cNvPr>
                  <p:cNvSpPr/>
                  <p:nvPr/>
                </p:nvSpPr>
                <p:spPr>
                  <a:xfrm>
                    <a:off x="5649921" y="3871382"/>
                    <a:ext cx="334554" cy="780141"/>
                  </a:xfrm>
                  <a:custGeom>
                    <a:avLst/>
                    <a:gdLst>
                      <a:gd name="connsiteX0" fmla="*/ 0 w 334554"/>
                      <a:gd name="connsiteY0" fmla="*/ 0 h 781305"/>
                      <a:gd name="connsiteX1" fmla="*/ 334554 w 334554"/>
                      <a:gd name="connsiteY1" fmla="*/ 0 h 781305"/>
                      <a:gd name="connsiteX2" fmla="*/ 334554 w 334554"/>
                      <a:gd name="connsiteY2" fmla="*/ 781306 h 781305"/>
                      <a:gd name="connsiteX3" fmla="*/ 0 w 334554"/>
                      <a:gd name="connsiteY3" fmla="*/ 781306 h 7813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81305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81306"/>
                        </a:lnTo>
                        <a:lnTo>
                          <a:pt x="0" y="781306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99" name="Freeform: Shape 598">
                    <a:extLst>
                      <a:ext uri="{FF2B5EF4-FFF2-40B4-BE49-F238E27FC236}">
                        <a16:creationId xmlns:a16="http://schemas.microsoft.com/office/drawing/2014/main" id="{87052B9E-50C8-A53A-6668-9BB9C16D82B6}"/>
                      </a:ext>
                    </a:extLst>
                  </p:cNvPr>
                  <p:cNvSpPr/>
                  <p:nvPr/>
                </p:nvSpPr>
                <p:spPr>
                  <a:xfrm>
                    <a:off x="7956684" y="3094200"/>
                    <a:ext cx="334554" cy="781305"/>
                  </a:xfrm>
                  <a:custGeom>
                    <a:avLst/>
                    <a:gdLst>
                      <a:gd name="connsiteX0" fmla="*/ 0 w 334554"/>
                      <a:gd name="connsiteY0" fmla="*/ 0 h 781305"/>
                      <a:gd name="connsiteX1" fmla="*/ 334554 w 334554"/>
                      <a:gd name="connsiteY1" fmla="*/ 0 h 781305"/>
                      <a:gd name="connsiteX2" fmla="*/ 334554 w 334554"/>
                      <a:gd name="connsiteY2" fmla="*/ 781306 h 781305"/>
                      <a:gd name="connsiteX3" fmla="*/ 0 w 334554"/>
                      <a:gd name="connsiteY3" fmla="*/ 781306 h 7813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81305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81306"/>
                        </a:lnTo>
                        <a:lnTo>
                          <a:pt x="0" y="781306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</p:grpSp>
            <p:grpSp>
              <p:nvGrpSpPr>
                <p:cNvPr id="194" name="Group 193">
                  <a:extLst>
                    <a:ext uri="{FF2B5EF4-FFF2-40B4-BE49-F238E27FC236}">
                      <a16:creationId xmlns:a16="http://schemas.microsoft.com/office/drawing/2014/main" id="{41EA2417-26B3-59D9-5962-BAC2B1E88822}"/>
                    </a:ext>
                  </a:extLst>
                </p:cNvPr>
                <p:cNvGrpSpPr/>
                <p:nvPr/>
              </p:nvGrpSpPr>
              <p:grpSpPr>
                <a:xfrm>
                  <a:off x="4661261" y="3086730"/>
                  <a:ext cx="3959553" cy="1568309"/>
                  <a:chOff x="4661261" y="3086730"/>
                  <a:chExt cx="3959553" cy="1568309"/>
                </a:xfrm>
              </p:grpSpPr>
              <p:sp>
                <p:nvSpPr>
                  <p:cNvPr id="584" name="Freeform: Shape 583">
                    <a:extLst>
                      <a:ext uri="{FF2B5EF4-FFF2-40B4-BE49-F238E27FC236}">
                        <a16:creationId xmlns:a16="http://schemas.microsoft.com/office/drawing/2014/main" id="{BF49905B-9F1A-5933-0E33-6E78C8A997CB}"/>
                      </a:ext>
                    </a:extLst>
                  </p:cNvPr>
                  <p:cNvSpPr/>
                  <p:nvPr/>
                </p:nvSpPr>
                <p:spPr>
                  <a:xfrm>
                    <a:off x="4661261" y="3092301"/>
                    <a:ext cx="334554" cy="779533"/>
                  </a:xfrm>
                  <a:custGeom>
                    <a:avLst/>
                    <a:gdLst>
                      <a:gd name="connsiteX0" fmla="*/ 0 w 334554"/>
                      <a:gd name="connsiteY0" fmla="*/ 0 h 779533"/>
                      <a:gd name="connsiteX1" fmla="*/ 334554 w 334554"/>
                      <a:gd name="connsiteY1" fmla="*/ 0 h 779533"/>
                      <a:gd name="connsiteX2" fmla="*/ 334554 w 334554"/>
                      <a:gd name="connsiteY2" fmla="*/ 779533 h 779533"/>
                      <a:gd name="connsiteX3" fmla="*/ 0 w 334554"/>
                      <a:gd name="connsiteY3" fmla="*/ 779533 h 7795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79533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79533"/>
                        </a:lnTo>
                        <a:lnTo>
                          <a:pt x="0" y="779533"/>
                        </a:lnTo>
                        <a:close/>
                      </a:path>
                    </a:pathLst>
                  </a:custGeom>
                  <a:solidFill>
                    <a:srgbClr val="FFA5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85" name="Freeform: Shape 584">
                    <a:extLst>
                      <a:ext uri="{FF2B5EF4-FFF2-40B4-BE49-F238E27FC236}">
                        <a16:creationId xmlns:a16="http://schemas.microsoft.com/office/drawing/2014/main" id="{5E59B11B-647D-2163-C479-73BD1CD4D21B}"/>
                      </a:ext>
                    </a:extLst>
                  </p:cNvPr>
                  <p:cNvSpPr/>
                  <p:nvPr/>
                </p:nvSpPr>
                <p:spPr>
                  <a:xfrm>
                    <a:off x="7297600" y="3873733"/>
                    <a:ext cx="334554" cy="781305"/>
                  </a:xfrm>
                  <a:custGeom>
                    <a:avLst/>
                    <a:gdLst>
                      <a:gd name="connsiteX0" fmla="*/ 0 w 334554"/>
                      <a:gd name="connsiteY0" fmla="*/ 0 h 781305"/>
                      <a:gd name="connsiteX1" fmla="*/ 334554 w 334554"/>
                      <a:gd name="connsiteY1" fmla="*/ 0 h 781305"/>
                      <a:gd name="connsiteX2" fmla="*/ 334554 w 334554"/>
                      <a:gd name="connsiteY2" fmla="*/ 781306 h 781305"/>
                      <a:gd name="connsiteX3" fmla="*/ 0 w 334554"/>
                      <a:gd name="connsiteY3" fmla="*/ 781306 h 7813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81305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81306"/>
                        </a:lnTo>
                        <a:lnTo>
                          <a:pt x="0" y="781306"/>
                        </a:lnTo>
                        <a:close/>
                      </a:path>
                    </a:pathLst>
                  </a:custGeom>
                  <a:solidFill>
                    <a:srgbClr val="FFA5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86" name="Freeform: Shape 585">
                    <a:extLst>
                      <a:ext uri="{FF2B5EF4-FFF2-40B4-BE49-F238E27FC236}">
                        <a16:creationId xmlns:a16="http://schemas.microsoft.com/office/drawing/2014/main" id="{E200A538-32F7-246C-D6A2-F4D3DEE3C36D}"/>
                      </a:ext>
                    </a:extLst>
                  </p:cNvPr>
                  <p:cNvSpPr/>
                  <p:nvPr/>
                </p:nvSpPr>
                <p:spPr>
                  <a:xfrm>
                    <a:off x="6638449" y="3875506"/>
                    <a:ext cx="334554" cy="779533"/>
                  </a:xfrm>
                  <a:custGeom>
                    <a:avLst/>
                    <a:gdLst>
                      <a:gd name="connsiteX0" fmla="*/ 0 w 334554"/>
                      <a:gd name="connsiteY0" fmla="*/ 0 h 779533"/>
                      <a:gd name="connsiteX1" fmla="*/ 334554 w 334554"/>
                      <a:gd name="connsiteY1" fmla="*/ 0 h 779533"/>
                      <a:gd name="connsiteX2" fmla="*/ 334554 w 334554"/>
                      <a:gd name="connsiteY2" fmla="*/ 779533 h 779533"/>
                      <a:gd name="connsiteX3" fmla="*/ 0 w 334554"/>
                      <a:gd name="connsiteY3" fmla="*/ 779533 h 7795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79533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79533"/>
                        </a:lnTo>
                        <a:lnTo>
                          <a:pt x="0" y="779533"/>
                        </a:lnTo>
                        <a:close/>
                      </a:path>
                    </a:pathLst>
                  </a:custGeom>
                  <a:solidFill>
                    <a:srgbClr val="FFA5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87" name="Freeform: Shape 586">
                    <a:extLst>
                      <a:ext uri="{FF2B5EF4-FFF2-40B4-BE49-F238E27FC236}">
                        <a16:creationId xmlns:a16="http://schemas.microsoft.com/office/drawing/2014/main" id="{FDD5C311-0C1E-5271-B197-55BAF077B785}"/>
                      </a:ext>
                    </a:extLst>
                  </p:cNvPr>
                  <p:cNvSpPr/>
                  <p:nvPr/>
                </p:nvSpPr>
                <p:spPr>
                  <a:xfrm>
                    <a:off x="8286260" y="3873733"/>
                    <a:ext cx="334554" cy="781305"/>
                  </a:xfrm>
                  <a:custGeom>
                    <a:avLst/>
                    <a:gdLst>
                      <a:gd name="connsiteX0" fmla="*/ 0 w 334554"/>
                      <a:gd name="connsiteY0" fmla="*/ 0 h 781305"/>
                      <a:gd name="connsiteX1" fmla="*/ 334554 w 334554"/>
                      <a:gd name="connsiteY1" fmla="*/ 0 h 781305"/>
                      <a:gd name="connsiteX2" fmla="*/ 334554 w 334554"/>
                      <a:gd name="connsiteY2" fmla="*/ 781306 h 781305"/>
                      <a:gd name="connsiteX3" fmla="*/ 0 w 334554"/>
                      <a:gd name="connsiteY3" fmla="*/ 781306 h 7813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81305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81306"/>
                        </a:lnTo>
                        <a:lnTo>
                          <a:pt x="0" y="781306"/>
                        </a:lnTo>
                        <a:close/>
                      </a:path>
                    </a:pathLst>
                  </a:custGeom>
                  <a:solidFill>
                    <a:srgbClr val="FFA5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88" name="Freeform: Shape 587">
                    <a:extLst>
                      <a:ext uri="{FF2B5EF4-FFF2-40B4-BE49-F238E27FC236}">
                        <a16:creationId xmlns:a16="http://schemas.microsoft.com/office/drawing/2014/main" id="{77FFD865-CCF7-B792-D740-62B97BC6C3CA}"/>
                      </a:ext>
                    </a:extLst>
                  </p:cNvPr>
                  <p:cNvSpPr/>
                  <p:nvPr/>
                </p:nvSpPr>
                <p:spPr>
                  <a:xfrm>
                    <a:off x="5320279" y="3092301"/>
                    <a:ext cx="334554" cy="779533"/>
                  </a:xfrm>
                  <a:custGeom>
                    <a:avLst/>
                    <a:gdLst>
                      <a:gd name="connsiteX0" fmla="*/ 0 w 334554"/>
                      <a:gd name="connsiteY0" fmla="*/ 0 h 779533"/>
                      <a:gd name="connsiteX1" fmla="*/ 334554 w 334554"/>
                      <a:gd name="connsiteY1" fmla="*/ 0 h 779533"/>
                      <a:gd name="connsiteX2" fmla="*/ 334554 w 334554"/>
                      <a:gd name="connsiteY2" fmla="*/ 779533 h 779533"/>
                      <a:gd name="connsiteX3" fmla="*/ 0 w 334554"/>
                      <a:gd name="connsiteY3" fmla="*/ 779533 h 7795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79533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79533"/>
                        </a:lnTo>
                        <a:lnTo>
                          <a:pt x="0" y="779533"/>
                        </a:lnTo>
                        <a:close/>
                      </a:path>
                    </a:pathLst>
                  </a:custGeom>
                  <a:solidFill>
                    <a:srgbClr val="FFA5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89" name="Freeform: Shape 588">
                    <a:extLst>
                      <a:ext uri="{FF2B5EF4-FFF2-40B4-BE49-F238E27FC236}">
                        <a16:creationId xmlns:a16="http://schemas.microsoft.com/office/drawing/2014/main" id="{B80EBC2E-4462-FDD9-7912-5D694DE18354}"/>
                      </a:ext>
                    </a:extLst>
                  </p:cNvPr>
                  <p:cNvSpPr/>
                  <p:nvPr/>
                </p:nvSpPr>
                <p:spPr>
                  <a:xfrm>
                    <a:off x="6968091" y="3086730"/>
                    <a:ext cx="334554" cy="785104"/>
                  </a:xfrm>
                  <a:custGeom>
                    <a:avLst/>
                    <a:gdLst>
                      <a:gd name="connsiteX0" fmla="*/ 0 w 334554"/>
                      <a:gd name="connsiteY0" fmla="*/ 0 h 1562737"/>
                      <a:gd name="connsiteX1" fmla="*/ 334554 w 334554"/>
                      <a:gd name="connsiteY1" fmla="*/ 0 h 1562737"/>
                      <a:gd name="connsiteX2" fmla="*/ 334554 w 334554"/>
                      <a:gd name="connsiteY2" fmla="*/ 1562738 h 1562737"/>
                      <a:gd name="connsiteX3" fmla="*/ 0 w 334554"/>
                      <a:gd name="connsiteY3" fmla="*/ 1562738 h 1562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1562737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1562738"/>
                        </a:lnTo>
                        <a:lnTo>
                          <a:pt x="0" y="1562738"/>
                        </a:lnTo>
                        <a:close/>
                      </a:path>
                    </a:pathLst>
                  </a:custGeom>
                  <a:solidFill>
                    <a:srgbClr val="FFA5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90" name="Freeform: Shape 589">
                    <a:extLst>
                      <a:ext uri="{FF2B5EF4-FFF2-40B4-BE49-F238E27FC236}">
                        <a16:creationId xmlns:a16="http://schemas.microsoft.com/office/drawing/2014/main" id="{2B59A230-5101-2C84-3658-2B408F896949}"/>
                      </a:ext>
                    </a:extLst>
                  </p:cNvPr>
                  <p:cNvSpPr/>
                  <p:nvPr/>
                </p:nvSpPr>
                <p:spPr>
                  <a:xfrm>
                    <a:off x="7627109" y="3090402"/>
                    <a:ext cx="334554" cy="1564510"/>
                  </a:xfrm>
                  <a:custGeom>
                    <a:avLst/>
                    <a:gdLst>
                      <a:gd name="connsiteX0" fmla="*/ 0 w 334554"/>
                      <a:gd name="connsiteY0" fmla="*/ 0 h 1562737"/>
                      <a:gd name="connsiteX1" fmla="*/ 334554 w 334554"/>
                      <a:gd name="connsiteY1" fmla="*/ 0 h 1562737"/>
                      <a:gd name="connsiteX2" fmla="*/ 334554 w 334554"/>
                      <a:gd name="connsiteY2" fmla="*/ 1562738 h 1562737"/>
                      <a:gd name="connsiteX3" fmla="*/ 0 w 334554"/>
                      <a:gd name="connsiteY3" fmla="*/ 1562738 h 1562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1562737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1562738"/>
                        </a:lnTo>
                        <a:lnTo>
                          <a:pt x="0" y="1562738"/>
                        </a:lnTo>
                        <a:close/>
                      </a:path>
                    </a:pathLst>
                  </a:custGeom>
                  <a:solidFill>
                    <a:srgbClr val="FFA5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91" name="Freeform: Shape 590">
                    <a:extLst>
                      <a:ext uri="{FF2B5EF4-FFF2-40B4-BE49-F238E27FC236}">
                        <a16:creationId xmlns:a16="http://schemas.microsoft.com/office/drawing/2014/main" id="{56B3C20A-715E-A71B-67C8-0A2ED074CDF7}"/>
                      </a:ext>
                    </a:extLst>
                  </p:cNvPr>
                  <p:cNvSpPr/>
                  <p:nvPr/>
                </p:nvSpPr>
                <p:spPr>
                  <a:xfrm>
                    <a:off x="7956684" y="3873607"/>
                    <a:ext cx="334554" cy="781305"/>
                  </a:xfrm>
                  <a:custGeom>
                    <a:avLst/>
                    <a:gdLst>
                      <a:gd name="connsiteX0" fmla="*/ 0 w 334554"/>
                      <a:gd name="connsiteY0" fmla="*/ 0 h 781305"/>
                      <a:gd name="connsiteX1" fmla="*/ 334554 w 334554"/>
                      <a:gd name="connsiteY1" fmla="*/ 0 h 781305"/>
                      <a:gd name="connsiteX2" fmla="*/ 334554 w 334554"/>
                      <a:gd name="connsiteY2" fmla="*/ 781306 h 781305"/>
                      <a:gd name="connsiteX3" fmla="*/ 0 w 334554"/>
                      <a:gd name="connsiteY3" fmla="*/ 781306 h 7813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81305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81306"/>
                        </a:lnTo>
                        <a:lnTo>
                          <a:pt x="0" y="781306"/>
                        </a:lnTo>
                        <a:close/>
                      </a:path>
                    </a:pathLst>
                  </a:custGeom>
                  <a:solidFill>
                    <a:srgbClr val="FFA50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</p:grpSp>
            <p:grpSp>
              <p:nvGrpSpPr>
                <p:cNvPr id="195" name="Group 194">
                  <a:extLst>
                    <a:ext uri="{FF2B5EF4-FFF2-40B4-BE49-F238E27FC236}">
                      <a16:creationId xmlns:a16="http://schemas.microsoft.com/office/drawing/2014/main" id="{2B6801FC-C7A0-40B3-D964-3AF420D164BC}"/>
                    </a:ext>
                  </a:extLst>
                </p:cNvPr>
                <p:cNvGrpSpPr/>
                <p:nvPr/>
              </p:nvGrpSpPr>
              <p:grpSpPr>
                <a:xfrm>
                  <a:off x="4002110" y="1500629"/>
                  <a:ext cx="6925535" cy="3154410"/>
                  <a:chOff x="4002110" y="1500629"/>
                  <a:chExt cx="6925535" cy="3154410"/>
                </a:xfrm>
              </p:grpSpPr>
              <p:sp>
                <p:nvSpPr>
                  <p:cNvPr id="196" name="Freeform: Shape 195">
                    <a:extLst>
                      <a:ext uri="{FF2B5EF4-FFF2-40B4-BE49-F238E27FC236}">
                        <a16:creationId xmlns:a16="http://schemas.microsoft.com/office/drawing/2014/main" id="{3FA6AE5B-55CF-9D94-A726-4C37647C92A6}"/>
                      </a:ext>
                    </a:extLst>
                  </p:cNvPr>
                  <p:cNvSpPr/>
                  <p:nvPr/>
                </p:nvSpPr>
                <p:spPr>
                  <a:xfrm>
                    <a:off x="5979430" y="1502563"/>
                    <a:ext cx="334554" cy="806280"/>
                  </a:xfrm>
                  <a:custGeom>
                    <a:avLst/>
                    <a:gdLst>
                      <a:gd name="connsiteX0" fmla="*/ 0 w 334554"/>
                      <a:gd name="connsiteY0" fmla="*/ 0 h 1562737"/>
                      <a:gd name="connsiteX1" fmla="*/ 334554 w 334554"/>
                      <a:gd name="connsiteY1" fmla="*/ 0 h 1562737"/>
                      <a:gd name="connsiteX2" fmla="*/ 334554 w 334554"/>
                      <a:gd name="connsiteY2" fmla="*/ 1562738 h 1562737"/>
                      <a:gd name="connsiteX3" fmla="*/ 0 w 334554"/>
                      <a:gd name="connsiteY3" fmla="*/ 1562738 h 1562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1562737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1562738"/>
                        </a:lnTo>
                        <a:lnTo>
                          <a:pt x="0" y="1562738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197" name="Freeform: Shape 196">
                    <a:extLst>
                      <a:ext uri="{FF2B5EF4-FFF2-40B4-BE49-F238E27FC236}">
                        <a16:creationId xmlns:a16="http://schemas.microsoft.com/office/drawing/2014/main" id="{D611E29C-4F8E-BEB5-A2FE-EF1BFA7934BA}"/>
                      </a:ext>
                    </a:extLst>
                  </p:cNvPr>
                  <p:cNvSpPr/>
                  <p:nvPr/>
                </p:nvSpPr>
                <p:spPr>
                  <a:xfrm>
                    <a:off x="4002110" y="1502563"/>
                    <a:ext cx="334554" cy="806534"/>
                  </a:xfrm>
                  <a:custGeom>
                    <a:avLst/>
                    <a:gdLst>
                      <a:gd name="connsiteX0" fmla="*/ 0 w 334554"/>
                      <a:gd name="connsiteY0" fmla="*/ 0 h 779533"/>
                      <a:gd name="connsiteX1" fmla="*/ 334554 w 334554"/>
                      <a:gd name="connsiteY1" fmla="*/ 0 h 779533"/>
                      <a:gd name="connsiteX2" fmla="*/ 334554 w 334554"/>
                      <a:gd name="connsiteY2" fmla="*/ 779533 h 779533"/>
                      <a:gd name="connsiteX3" fmla="*/ 0 w 334554"/>
                      <a:gd name="connsiteY3" fmla="*/ 779533 h 7795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79533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79533"/>
                        </a:lnTo>
                        <a:lnTo>
                          <a:pt x="0" y="779533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198" name="Freeform: Shape 197">
                    <a:extLst>
                      <a:ext uri="{FF2B5EF4-FFF2-40B4-BE49-F238E27FC236}">
                        <a16:creationId xmlns:a16="http://schemas.microsoft.com/office/drawing/2014/main" id="{E4EC7D14-6FA3-DB0A-760F-2A732B1AA225}"/>
                      </a:ext>
                    </a:extLst>
                  </p:cNvPr>
                  <p:cNvSpPr/>
                  <p:nvPr/>
                </p:nvSpPr>
                <p:spPr>
                  <a:xfrm>
                    <a:off x="4331619" y="1500629"/>
                    <a:ext cx="334554" cy="808654"/>
                  </a:xfrm>
                  <a:custGeom>
                    <a:avLst/>
                    <a:gdLst>
                      <a:gd name="connsiteX0" fmla="*/ 0 w 334554"/>
                      <a:gd name="connsiteY0" fmla="*/ 0 h 1562737"/>
                      <a:gd name="connsiteX1" fmla="*/ 334554 w 334554"/>
                      <a:gd name="connsiteY1" fmla="*/ 0 h 1562737"/>
                      <a:gd name="connsiteX2" fmla="*/ 334554 w 334554"/>
                      <a:gd name="connsiteY2" fmla="*/ 1562738 h 1562737"/>
                      <a:gd name="connsiteX3" fmla="*/ 0 w 334554"/>
                      <a:gd name="connsiteY3" fmla="*/ 1562738 h 1562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1562737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1562738"/>
                        </a:lnTo>
                        <a:lnTo>
                          <a:pt x="0" y="1562738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199" name="Freeform: Shape 198">
                    <a:extLst>
                      <a:ext uri="{FF2B5EF4-FFF2-40B4-BE49-F238E27FC236}">
                        <a16:creationId xmlns:a16="http://schemas.microsoft.com/office/drawing/2014/main" id="{1002F9BD-DDC4-ED9C-A065-851C2D01D3F5}"/>
                      </a:ext>
                    </a:extLst>
                  </p:cNvPr>
                  <p:cNvSpPr/>
                  <p:nvPr/>
                </p:nvSpPr>
                <p:spPr>
                  <a:xfrm>
                    <a:off x="4990770" y="1500629"/>
                    <a:ext cx="334554" cy="1591673"/>
                  </a:xfrm>
                  <a:custGeom>
                    <a:avLst/>
                    <a:gdLst>
                      <a:gd name="connsiteX0" fmla="*/ 0 w 334554"/>
                      <a:gd name="connsiteY0" fmla="*/ 0 h 1562737"/>
                      <a:gd name="connsiteX1" fmla="*/ 334554 w 334554"/>
                      <a:gd name="connsiteY1" fmla="*/ 0 h 1562737"/>
                      <a:gd name="connsiteX2" fmla="*/ 334554 w 334554"/>
                      <a:gd name="connsiteY2" fmla="*/ 1562738 h 1562737"/>
                      <a:gd name="connsiteX3" fmla="*/ 0 w 334554"/>
                      <a:gd name="connsiteY3" fmla="*/ 1562738 h 1562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1562737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1562738"/>
                        </a:lnTo>
                        <a:lnTo>
                          <a:pt x="0" y="1562738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200" name="Freeform: Shape 199">
                    <a:extLst>
                      <a:ext uri="{FF2B5EF4-FFF2-40B4-BE49-F238E27FC236}">
                        <a16:creationId xmlns:a16="http://schemas.microsoft.com/office/drawing/2014/main" id="{CB18101F-2046-387B-D5D7-A0106AC24F22}"/>
                      </a:ext>
                    </a:extLst>
                  </p:cNvPr>
                  <p:cNvSpPr/>
                  <p:nvPr/>
                </p:nvSpPr>
                <p:spPr>
                  <a:xfrm>
                    <a:off x="6308940" y="1502555"/>
                    <a:ext cx="334554" cy="806543"/>
                  </a:xfrm>
                  <a:custGeom>
                    <a:avLst/>
                    <a:gdLst>
                      <a:gd name="connsiteX0" fmla="*/ 0 w 334554"/>
                      <a:gd name="connsiteY0" fmla="*/ 0 h 3125475"/>
                      <a:gd name="connsiteX1" fmla="*/ 334554 w 334554"/>
                      <a:gd name="connsiteY1" fmla="*/ 0 h 3125475"/>
                      <a:gd name="connsiteX2" fmla="*/ 334554 w 334554"/>
                      <a:gd name="connsiteY2" fmla="*/ 3125476 h 3125475"/>
                      <a:gd name="connsiteX3" fmla="*/ 0 w 334554"/>
                      <a:gd name="connsiteY3" fmla="*/ 3125476 h 3125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3125475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3125476"/>
                        </a:lnTo>
                        <a:lnTo>
                          <a:pt x="0" y="3125476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235" name="Freeform: Shape 234">
                    <a:extLst>
                      <a:ext uri="{FF2B5EF4-FFF2-40B4-BE49-F238E27FC236}">
                        <a16:creationId xmlns:a16="http://schemas.microsoft.com/office/drawing/2014/main" id="{180E7B92-8DE0-CC61-2ECB-3D9FAB35871A}"/>
                      </a:ext>
                    </a:extLst>
                  </p:cNvPr>
                  <p:cNvSpPr/>
                  <p:nvPr/>
                </p:nvSpPr>
                <p:spPr>
                  <a:xfrm>
                    <a:off x="6638449" y="1502563"/>
                    <a:ext cx="334554" cy="806280"/>
                  </a:xfrm>
                  <a:custGeom>
                    <a:avLst/>
                    <a:gdLst>
                      <a:gd name="connsiteX0" fmla="*/ 0 w 334554"/>
                      <a:gd name="connsiteY0" fmla="*/ 0 h 1562737"/>
                      <a:gd name="connsiteX1" fmla="*/ 334554 w 334554"/>
                      <a:gd name="connsiteY1" fmla="*/ 0 h 1562737"/>
                      <a:gd name="connsiteX2" fmla="*/ 334554 w 334554"/>
                      <a:gd name="connsiteY2" fmla="*/ 1562738 h 1562737"/>
                      <a:gd name="connsiteX3" fmla="*/ 0 w 334554"/>
                      <a:gd name="connsiteY3" fmla="*/ 1562738 h 1562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1562737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1562738"/>
                        </a:lnTo>
                        <a:lnTo>
                          <a:pt x="0" y="1562738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492" name="Freeform: Shape 491">
                    <a:extLst>
                      <a:ext uri="{FF2B5EF4-FFF2-40B4-BE49-F238E27FC236}">
                        <a16:creationId xmlns:a16="http://schemas.microsoft.com/office/drawing/2014/main" id="{4619A1EC-05A8-3A8E-C39B-F00284A8F512}"/>
                      </a:ext>
                    </a:extLst>
                  </p:cNvPr>
                  <p:cNvSpPr/>
                  <p:nvPr/>
                </p:nvSpPr>
                <p:spPr>
                  <a:xfrm>
                    <a:off x="6968091" y="1500630"/>
                    <a:ext cx="334554" cy="815939"/>
                  </a:xfrm>
                  <a:custGeom>
                    <a:avLst/>
                    <a:gdLst>
                      <a:gd name="connsiteX0" fmla="*/ 0 w 334554"/>
                      <a:gd name="connsiteY0" fmla="*/ 0 h 1562737"/>
                      <a:gd name="connsiteX1" fmla="*/ 334554 w 334554"/>
                      <a:gd name="connsiteY1" fmla="*/ 0 h 1562737"/>
                      <a:gd name="connsiteX2" fmla="*/ 334554 w 334554"/>
                      <a:gd name="connsiteY2" fmla="*/ 1562738 h 1562737"/>
                      <a:gd name="connsiteX3" fmla="*/ 0 w 334554"/>
                      <a:gd name="connsiteY3" fmla="*/ 1562738 h 1562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1562737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1562738"/>
                        </a:lnTo>
                        <a:lnTo>
                          <a:pt x="0" y="1562738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493" name="Freeform: Shape 492">
                    <a:extLst>
                      <a:ext uri="{FF2B5EF4-FFF2-40B4-BE49-F238E27FC236}">
                        <a16:creationId xmlns:a16="http://schemas.microsoft.com/office/drawing/2014/main" id="{5792285E-F4F6-1EF5-FC32-6ECE3DDECA4A}"/>
                      </a:ext>
                    </a:extLst>
                  </p:cNvPr>
                  <p:cNvSpPr/>
                  <p:nvPr/>
                </p:nvSpPr>
                <p:spPr>
                  <a:xfrm>
                    <a:off x="8286260" y="1502564"/>
                    <a:ext cx="334554" cy="814003"/>
                  </a:xfrm>
                  <a:custGeom>
                    <a:avLst/>
                    <a:gdLst>
                      <a:gd name="connsiteX0" fmla="*/ 0 w 334554"/>
                      <a:gd name="connsiteY0" fmla="*/ 0 h 2342270"/>
                      <a:gd name="connsiteX1" fmla="*/ 334554 w 334554"/>
                      <a:gd name="connsiteY1" fmla="*/ 0 h 2342270"/>
                      <a:gd name="connsiteX2" fmla="*/ 334554 w 334554"/>
                      <a:gd name="connsiteY2" fmla="*/ 2342271 h 2342270"/>
                      <a:gd name="connsiteX3" fmla="*/ 0 w 334554"/>
                      <a:gd name="connsiteY3" fmla="*/ 2342271 h 23422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2342270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2342271"/>
                        </a:lnTo>
                        <a:lnTo>
                          <a:pt x="0" y="2342271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76" name="Freeform: Shape 575">
                    <a:extLst>
                      <a:ext uri="{FF2B5EF4-FFF2-40B4-BE49-F238E27FC236}">
                        <a16:creationId xmlns:a16="http://schemas.microsoft.com/office/drawing/2014/main" id="{DF99E2BD-75D4-B9F3-36C2-3D784E4B9E9B}"/>
                      </a:ext>
                    </a:extLst>
                  </p:cNvPr>
                  <p:cNvSpPr/>
                  <p:nvPr/>
                </p:nvSpPr>
                <p:spPr>
                  <a:xfrm>
                    <a:off x="8615770" y="1502564"/>
                    <a:ext cx="334554" cy="814003"/>
                  </a:xfrm>
                  <a:custGeom>
                    <a:avLst/>
                    <a:gdLst>
                      <a:gd name="connsiteX0" fmla="*/ 0 w 334554"/>
                      <a:gd name="connsiteY0" fmla="*/ 0 h 3123576"/>
                      <a:gd name="connsiteX1" fmla="*/ 334554 w 334554"/>
                      <a:gd name="connsiteY1" fmla="*/ 0 h 3123576"/>
                      <a:gd name="connsiteX2" fmla="*/ 334554 w 334554"/>
                      <a:gd name="connsiteY2" fmla="*/ 3123576 h 3123576"/>
                      <a:gd name="connsiteX3" fmla="*/ 0 w 334554"/>
                      <a:gd name="connsiteY3" fmla="*/ 3123576 h 3123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3123576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3123576"/>
                        </a:lnTo>
                        <a:lnTo>
                          <a:pt x="0" y="3123576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77" name="Freeform: Shape 576">
                    <a:extLst>
                      <a:ext uri="{FF2B5EF4-FFF2-40B4-BE49-F238E27FC236}">
                        <a16:creationId xmlns:a16="http://schemas.microsoft.com/office/drawing/2014/main" id="{18E34CD8-BB75-D6F0-9B40-32662D0D3C92}"/>
                      </a:ext>
                    </a:extLst>
                  </p:cNvPr>
                  <p:cNvSpPr/>
                  <p:nvPr/>
                </p:nvSpPr>
                <p:spPr>
                  <a:xfrm>
                    <a:off x="9274921" y="1502376"/>
                    <a:ext cx="334554" cy="815471"/>
                  </a:xfrm>
                  <a:custGeom>
                    <a:avLst/>
                    <a:gdLst>
                      <a:gd name="connsiteX0" fmla="*/ 0 w 334554"/>
                      <a:gd name="connsiteY0" fmla="*/ 0 h 1560838"/>
                      <a:gd name="connsiteX1" fmla="*/ 334554 w 334554"/>
                      <a:gd name="connsiteY1" fmla="*/ 0 h 1560838"/>
                      <a:gd name="connsiteX2" fmla="*/ 334554 w 334554"/>
                      <a:gd name="connsiteY2" fmla="*/ 1560839 h 1560838"/>
                      <a:gd name="connsiteX3" fmla="*/ 0 w 334554"/>
                      <a:gd name="connsiteY3" fmla="*/ 1560839 h 15608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1560838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1560839"/>
                        </a:lnTo>
                        <a:lnTo>
                          <a:pt x="0" y="1560839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78" name="Freeform: Shape 577">
                    <a:extLst>
                      <a:ext uri="{FF2B5EF4-FFF2-40B4-BE49-F238E27FC236}">
                        <a16:creationId xmlns:a16="http://schemas.microsoft.com/office/drawing/2014/main" id="{1F513297-8627-E18F-33AE-A1007077F737}"/>
                      </a:ext>
                    </a:extLst>
                  </p:cNvPr>
                  <p:cNvSpPr/>
                  <p:nvPr/>
                </p:nvSpPr>
                <p:spPr>
                  <a:xfrm>
                    <a:off x="9934071" y="1500630"/>
                    <a:ext cx="334554" cy="2371079"/>
                  </a:xfrm>
                  <a:custGeom>
                    <a:avLst/>
                    <a:gdLst>
                      <a:gd name="connsiteX0" fmla="*/ 0 w 334554"/>
                      <a:gd name="connsiteY0" fmla="*/ 0 h 3123576"/>
                      <a:gd name="connsiteX1" fmla="*/ 334554 w 334554"/>
                      <a:gd name="connsiteY1" fmla="*/ 0 h 3123576"/>
                      <a:gd name="connsiteX2" fmla="*/ 334554 w 334554"/>
                      <a:gd name="connsiteY2" fmla="*/ 3123576 h 3123576"/>
                      <a:gd name="connsiteX3" fmla="*/ 0 w 334554"/>
                      <a:gd name="connsiteY3" fmla="*/ 3123576 h 3123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3123576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3123576"/>
                        </a:lnTo>
                        <a:lnTo>
                          <a:pt x="0" y="3123576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79" name="Freeform: Shape 578">
                    <a:extLst>
                      <a:ext uri="{FF2B5EF4-FFF2-40B4-BE49-F238E27FC236}">
                        <a16:creationId xmlns:a16="http://schemas.microsoft.com/office/drawing/2014/main" id="{BFA72553-59E3-E62D-C025-F0CE714E55BD}"/>
                      </a:ext>
                    </a:extLst>
                  </p:cNvPr>
                  <p:cNvSpPr/>
                  <p:nvPr/>
                </p:nvSpPr>
                <p:spPr>
                  <a:xfrm>
                    <a:off x="10263581" y="1500630"/>
                    <a:ext cx="334554" cy="812138"/>
                  </a:xfrm>
                  <a:custGeom>
                    <a:avLst/>
                    <a:gdLst>
                      <a:gd name="connsiteX0" fmla="*/ 0 w 334554"/>
                      <a:gd name="connsiteY0" fmla="*/ 0 h 781305"/>
                      <a:gd name="connsiteX1" fmla="*/ 334554 w 334554"/>
                      <a:gd name="connsiteY1" fmla="*/ 0 h 781305"/>
                      <a:gd name="connsiteX2" fmla="*/ 334554 w 334554"/>
                      <a:gd name="connsiteY2" fmla="*/ 781306 h 781305"/>
                      <a:gd name="connsiteX3" fmla="*/ 0 w 334554"/>
                      <a:gd name="connsiteY3" fmla="*/ 781306 h 7813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781305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781306"/>
                        </a:lnTo>
                        <a:lnTo>
                          <a:pt x="0" y="781306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80" name="Freeform: Shape 579">
                    <a:extLst>
                      <a:ext uri="{FF2B5EF4-FFF2-40B4-BE49-F238E27FC236}">
                        <a16:creationId xmlns:a16="http://schemas.microsoft.com/office/drawing/2014/main" id="{64607E21-21B4-7021-2F9A-C10A38ED42B8}"/>
                      </a:ext>
                    </a:extLst>
                  </p:cNvPr>
                  <p:cNvSpPr/>
                  <p:nvPr/>
                </p:nvSpPr>
                <p:spPr>
                  <a:xfrm>
                    <a:off x="10593091" y="1502564"/>
                    <a:ext cx="334554" cy="3152475"/>
                  </a:xfrm>
                  <a:custGeom>
                    <a:avLst/>
                    <a:gdLst>
                      <a:gd name="connsiteX0" fmla="*/ 0 w 334554"/>
                      <a:gd name="connsiteY0" fmla="*/ 0 h 3123576"/>
                      <a:gd name="connsiteX1" fmla="*/ 334554 w 334554"/>
                      <a:gd name="connsiteY1" fmla="*/ 0 h 3123576"/>
                      <a:gd name="connsiteX2" fmla="*/ 334554 w 334554"/>
                      <a:gd name="connsiteY2" fmla="*/ 3123576 h 3123576"/>
                      <a:gd name="connsiteX3" fmla="*/ -1 w 334554"/>
                      <a:gd name="connsiteY3" fmla="*/ 3123576 h 3123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3123576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3123576"/>
                        </a:lnTo>
                        <a:lnTo>
                          <a:pt x="-1" y="3123576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81" name="Freeform: Shape 580">
                    <a:extLst>
                      <a:ext uri="{FF2B5EF4-FFF2-40B4-BE49-F238E27FC236}">
                        <a16:creationId xmlns:a16="http://schemas.microsoft.com/office/drawing/2014/main" id="{7B85F025-F898-7B13-9543-919995266044}"/>
                      </a:ext>
                    </a:extLst>
                  </p:cNvPr>
                  <p:cNvSpPr/>
                  <p:nvPr/>
                </p:nvSpPr>
                <p:spPr>
                  <a:xfrm>
                    <a:off x="9604430" y="1500630"/>
                    <a:ext cx="334554" cy="2371079"/>
                  </a:xfrm>
                  <a:custGeom>
                    <a:avLst/>
                    <a:gdLst>
                      <a:gd name="connsiteX0" fmla="*/ 0 w 334554"/>
                      <a:gd name="connsiteY0" fmla="*/ 0 h 3123576"/>
                      <a:gd name="connsiteX1" fmla="*/ 334554 w 334554"/>
                      <a:gd name="connsiteY1" fmla="*/ 0 h 3123576"/>
                      <a:gd name="connsiteX2" fmla="*/ 334554 w 334554"/>
                      <a:gd name="connsiteY2" fmla="*/ 3123576 h 3123576"/>
                      <a:gd name="connsiteX3" fmla="*/ 0 w 334554"/>
                      <a:gd name="connsiteY3" fmla="*/ 3123576 h 3123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3123576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3123576"/>
                        </a:lnTo>
                        <a:lnTo>
                          <a:pt x="0" y="3123576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82" name="Freeform: Shape 581">
                    <a:extLst>
                      <a:ext uri="{FF2B5EF4-FFF2-40B4-BE49-F238E27FC236}">
                        <a16:creationId xmlns:a16="http://schemas.microsoft.com/office/drawing/2014/main" id="{C7EFB7F6-09E6-937D-BF30-7D5A73A4D04F}"/>
                      </a:ext>
                    </a:extLst>
                  </p:cNvPr>
                  <p:cNvSpPr/>
                  <p:nvPr/>
                </p:nvSpPr>
                <p:spPr>
                  <a:xfrm>
                    <a:off x="5649920" y="1502547"/>
                    <a:ext cx="334553" cy="806735"/>
                  </a:xfrm>
                  <a:custGeom>
                    <a:avLst/>
                    <a:gdLst>
                      <a:gd name="connsiteX0" fmla="*/ 0 w 334554"/>
                      <a:gd name="connsiteY0" fmla="*/ 0 h 1562737"/>
                      <a:gd name="connsiteX1" fmla="*/ 334554 w 334554"/>
                      <a:gd name="connsiteY1" fmla="*/ 0 h 1562737"/>
                      <a:gd name="connsiteX2" fmla="*/ 334554 w 334554"/>
                      <a:gd name="connsiteY2" fmla="*/ 1562738 h 1562737"/>
                      <a:gd name="connsiteX3" fmla="*/ 0 w 334554"/>
                      <a:gd name="connsiteY3" fmla="*/ 1562738 h 1562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1562737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1562738"/>
                        </a:lnTo>
                        <a:lnTo>
                          <a:pt x="0" y="1562738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83" name="Freeform: Shape 582">
                    <a:extLst>
                      <a:ext uri="{FF2B5EF4-FFF2-40B4-BE49-F238E27FC236}">
                        <a16:creationId xmlns:a16="http://schemas.microsoft.com/office/drawing/2014/main" id="{96D41E87-F363-09D7-74B5-7A9133FF52EC}"/>
                      </a:ext>
                    </a:extLst>
                  </p:cNvPr>
                  <p:cNvSpPr/>
                  <p:nvPr/>
                </p:nvSpPr>
                <p:spPr>
                  <a:xfrm>
                    <a:off x="8945412" y="1500630"/>
                    <a:ext cx="334554" cy="1594457"/>
                  </a:xfrm>
                  <a:custGeom>
                    <a:avLst/>
                    <a:gdLst>
                      <a:gd name="connsiteX0" fmla="*/ 0 w 334554"/>
                      <a:gd name="connsiteY0" fmla="*/ 0 h 3123576"/>
                      <a:gd name="connsiteX1" fmla="*/ 334554 w 334554"/>
                      <a:gd name="connsiteY1" fmla="*/ 0 h 3123576"/>
                      <a:gd name="connsiteX2" fmla="*/ 334554 w 334554"/>
                      <a:gd name="connsiteY2" fmla="*/ 3123576 h 3123576"/>
                      <a:gd name="connsiteX3" fmla="*/ 0 w 334554"/>
                      <a:gd name="connsiteY3" fmla="*/ 3123576 h 3123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4554" h="3123576">
                        <a:moveTo>
                          <a:pt x="0" y="0"/>
                        </a:moveTo>
                        <a:lnTo>
                          <a:pt x="334554" y="0"/>
                        </a:lnTo>
                        <a:lnTo>
                          <a:pt x="334554" y="3123576"/>
                        </a:lnTo>
                        <a:lnTo>
                          <a:pt x="0" y="3123576"/>
                        </a:lnTo>
                        <a:close/>
                      </a:path>
                    </a:pathLst>
                  </a:custGeom>
                  <a:solidFill>
                    <a:srgbClr val="90EE90"/>
                  </a:solidFill>
                  <a:ln w="1326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endParaRPr>
                  </a:p>
                </p:txBody>
              </p:sp>
            </p:grpSp>
          </p:grp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D4C67B39-DE5E-79E9-825E-903491D0A9BF}"/>
                  </a:ext>
                </a:extLst>
              </p:cNvPr>
              <p:cNvSpPr/>
              <p:nvPr/>
            </p:nvSpPr>
            <p:spPr>
              <a:xfrm>
                <a:off x="17764062" y="11949293"/>
                <a:ext cx="186482" cy="1762870"/>
              </a:xfrm>
              <a:prstGeom prst="rect">
                <a:avLst/>
              </a:prstGeom>
              <a:noFill/>
              <a:ln w="28575">
                <a:solidFill>
                  <a:srgbClr val="005EB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2E17B9A4-74DA-7568-5EF5-18AFF9EC7C48}"/>
                  </a:ext>
                </a:extLst>
              </p:cNvPr>
              <p:cNvSpPr/>
              <p:nvPr/>
            </p:nvSpPr>
            <p:spPr>
              <a:xfrm>
                <a:off x="18677288" y="11949294"/>
                <a:ext cx="182231" cy="1762870"/>
              </a:xfrm>
              <a:prstGeom prst="rect">
                <a:avLst/>
              </a:prstGeom>
              <a:noFill/>
              <a:ln w="28575">
                <a:solidFill>
                  <a:srgbClr val="005EB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endParaRPr>
              </a:p>
            </p:txBody>
          </p:sp>
        </p:grpSp>
        <p:sp>
          <p:nvSpPr>
            <p:cNvPr id="625" name="TextBox 624">
              <a:extLst>
                <a:ext uri="{FF2B5EF4-FFF2-40B4-BE49-F238E27FC236}">
                  <a16:creationId xmlns:a16="http://schemas.microsoft.com/office/drawing/2014/main" id="{7D918642-0FFC-1FD2-9829-57310DDFE3BC}"/>
                </a:ext>
              </a:extLst>
            </p:cNvPr>
            <p:cNvSpPr txBox="1"/>
            <p:nvPr/>
          </p:nvSpPr>
          <p:spPr>
            <a:xfrm>
              <a:off x="19724399" y="12237362"/>
              <a:ext cx="3260969" cy="25613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r>
                <a:rPr lang="en-US" sz="17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All cytokines: 8.9 mg/kg imetelstat</a:t>
              </a:r>
            </a:p>
          </p:txBody>
        </p:sp>
      </p:grpSp>
      <p:sp>
        <p:nvSpPr>
          <p:cNvPr id="627" name="Content Placeholder 171">
            <a:extLst>
              <a:ext uri="{FF2B5EF4-FFF2-40B4-BE49-F238E27FC236}">
                <a16:creationId xmlns:a16="http://schemas.microsoft.com/office/drawing/2014/main" id="{C7865920-E63F-7206-771B-1ED50FD81B98}"/>
              </a:ext>
            </a:extLst>
          </p:cNvPr>
          <p:cNvSpPr txBox="1">
            <a:spLocks/>
          </p:cNvSpPr>
          <p:nvPr/>
        </p:nvSpPr>
        <p:spPr>
          <a:xfrm>
            <a:off x="13260035" y="19131349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</a:t>
            </a:r>
          </a:p>
        </p:txBody>
      </p:sp>
      <p:sp>
        <p:nvSpPr>
          <p:cNvPr id="628" name="Content Placeholder 171">
            <a:extLst>
              <a:ext uri="{FF2B5EF4-FFF2-40B4-BE49-F238E27FC236}">
                <a16:creationId xmlns:a16="http://schemas.microsoft.com/office/drawing/2014/main" id="{FCC16320-D571-E37C-E5F7-2A4AF6BA209A}"/>
              </a:ext>
            </a:extLst>
          </p:cNvPr>
          <p:cNvSpPr txBox="1">
            <a:spLocks/>
          </p:cNvSpPr>
          <p:nvPr/>
        </p:nvSpPr>
        <p:spPr>
          <a:xfrm>
            <a:off x="19160605" y="19131349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</a:t>
            </a:r>
          </a:p>
        </p:txBody>
      </p:sp>
      <p:sp>
        <p:nvSpPr>
          <p:cNvPr id="629" name="Content Placeholder 171">
            <a:extLst>
              <a:ext uri="{FF2B5EF4-FFF2-40B4-BE49-F238E27FC236}">
                <a16:creationId xmlns:a16="http://schemas.microsoft.com/office/drawing/2014/main" id="{62A1CC7C-25E8-11BC-39CB-8017F698D402}"/>
              </a:ext>
            </a:extLst>
          </p:cNvPr>
          <p:cNvSpPr txBox="1">
            <a:spLocks/>
          </p:cNvSpPr>
          <p:nvPr/>
        </p:nvSpPr>
        <p:spPr>
          <a:xfrm>
            <a:off x="25497395" y="7386801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</a:t>
            </a:r>
          </a:p>
        </p:txBody>
      </p:sp>
      <p:sp>
        <p:nvSpPr>
          <p:cNvPr id="630" name="Content Placeholder 171">
            <a:extLst>
              <a:ext uri="{FF2B5EF4-FFF2-40B4-BE49-F238E27FC236}">
                <a16:creationId xmlns:a16="http://schemas.microsoft.com/office/drawing/2014/main" id="{A3FE55B8-AD29-840C-858C-2B171EB7C3C4}"/>
              </a:ext>
            </a:extLst>
          </p:cNvPr>
          <p:cNvSpPr txBox="1">
            <a:spLocks/>
          </p:cNvSpPr>
          <p:nvPr/>
        </p:nvSpPr>
        <p:spPr>
          <a:xfrm>
            <a:off x="31532435" y="7386801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</a:t>
            </a:r>
          </a:p>
        </p:txBody>
      </p:sp>
      <p:sp>
        <p:nvSpPr>
          <p:cNvPr id="633" name="Content Placeholder 171">
            <a:extLst>
              <a:ext uri="{FF2B5EF4-FFF2-40B4-BE49-F238E27FC236}">
                <a16:creationId xmlns:a16="http://schemas.microsoft.com/office/drawing/2014/main" id="{F8978CD3-7353-0D60-4E28-409892CB2351}"/>
              </a:ext>
            </a:extLst>
          </p:cNvPr>
          <p:cNvSpPr txBox="1">
            <a:spLocks/>
          </p:cNvSpPr>
          <p:nvPr/>
        </p:nvSpPr>
        <p:spPr>
          <a:xfrm>
            <a:off x="25497395" y="10402652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</a:t>
            </a:r>
          </a:p>
        </p:txBody>
      </p:sp>
      <p:sp>
        <p:nvSpPr>
          <p:cNvPr id="634" name="Content Placeholder 171">
            <a:extLst>
              <a:ext uri="{FF2B5EF4-FFF2-40B4-BE49-F238E27FC236}">
                <a16:creationId xmlns:a16="http://schemas.microsoft.com/office/drawing/2014/main" id="{0E28BFC0-EEC4-E335-0B73-FB0A609D8DCD}"/>
              </a:ext>
            </a:extLst>
          </p:cNvPr>
          <p:cNvSpPr txBox="1">
            <a:spLocks/>
          </p:cNvSpPr>
          <p:nvPr/>
        </p:nvSpPr>
        <p:spPr>
          <a:xfrm>
            <a:off x="31532435" y="10402652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</a:t>
            </a:r>
          </a:p>
        </p:txBody>
      </p:sp>
      <p:grpSp>
        <p:nvGrpSpPr>
          <p:cNvPr id="1152" name="Group 1151">
            <a:extLst>
              <a:ext uri="{FF2B5EF4-FFF2-40B4-BE49-F238E27FC236}">
                <a16:creationId xmlns:a16="http://schemas.microsoft.com/office/drawing/2014/main" id="{212E53A6-B01B-01DF-800A-007CF89DAD68}"/>
              </a:ext>
            </a:extLst>
          </p:cNvPr>
          <p:cNvGrpSpPr/>
          <p:nvPr/>
        </p:nvGrpSpPr>
        <p:grpSpPr>
          <a:xfrm>
            <a:off x="29433290" y="22453654"/>
            <a:ext cx="3649651" cy="364965"/>
            <a:chOff x="29513757" y="14578189"/>
            <a:chExt cx="3657600" cy="365760"/>
          </a:xfrm>
        </p:grpSpPr>
        <p:grpSp>
          <p:nvGrpSpPr>
            <p:cNvPr id="1153" name="Group 1152">
              <a:extLst>
                <a:ext uri="{FF2B5EF4-FFF2-40B4-BE49-F238E27FC236}">
                  <a16:creationId xmlns:a16="http://schemas.microsoft.com/office/drawing/2014/main" id="{DAF110D3-B0DE-508E-930B-11490E1B02D5}"/>
                </a:ext>
              </a:extLst>
            </p:cNvPr>
            <p:cNvGrpSpPr/>
            <p:nvPr/>
          </p:nvGrpSpPr>
          <p:grpSpPr>
            <a:xfrm>
              <a:off x="29665898" y="14636420"/>
              <a:ext cx="582279" cy="249299"/>
              <a:chOff x="30267418" y="14598950"/>
              <a:chExt cx="582279" cy="249299"/>
            </a:xfrm>
          </p:grpSpPr>
          <p:cxnSp>
            <p:nvCxnSpPr>
              <p:cNvPr id="1158" name="Straight Connector 1157">
                <a:extLst>
                  <a:ext uri="{FF2B5EF4-FFF2-40B4-BE49-F238E27FC236}">
                    <a16:creationId xmlns:a16="http://schemas.microsoft.com/office/drawing/2014/main" id="{3EF05FF7-6877-22EA-08CF-D8DD63F431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67418" y="14723599"/>
                <a:ext cx="249706" cy="0"/>
              </a:xfrm>
              <a:prstGeom prst="line">
                <a:avLst/>
              </a:prstGeom>
              <a:ln w="19050">
                <a:solidFill>
                  <a:srgbClr val="003178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9" name="TextBox 1158">
                <a:extLst>
                  <a:ext uri="{FF2B5EF4-FFF2-40B4-BE49-F238E27FC236}">
                    <a16:creationId xmlns:a16="http://schemas.microsoft.com/office/drawing/2014/main" id="{E565CF58-98C0-B386-007C-0E9E9FCE80DC}"/>
                  </a:ext>
                </a:extLst>
              </p:cNvPr>
              <p:cNvSpPr txBox="1"/>
              <p:nvPr/>
            </p:nvSpPr>
            <p:spPr>
              <a:xfrm>
                <a:off x="30575377" y="14598950"/>
                <a:ext cx="274320" cy="24929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796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Fit</a:t>
                </a:r>
              </a:p>
            </p:txBody>
          </p:sp>
        </p:grpSp>
        <p:grpSp>
          <p:nvGrpSpPr>
            <p:cNvPr id="1154" name="Group 1153">
              <a:extLst>
                <a:ext uri="{FF2B5EF4-FFF2-40B4-BE49-F238E27FC236}">
                  <a16:creationId xmlns:a16="http://schemas.microsoft.com/office/drawing/2014/main" id="{A7C0444C-2149-C86E-DEEB-4D6C22EF9743}"/>
                </a:ext>
              </a:extLst>
            </p:cNvPr>
            <p:cNvGrpSpPr/>
            <p:nvPr/>
          </p:nvGrpSpPr>
          <p:grpSpPr>
            <a:xfrm>
              <a:off x="30435895" y="14636420"/>
              <a:ext cx="2619837" cy="249299"/>
              <a:chOff x="32000901" y="14598950"/>
              <a:chExt cx="2619837" cy="249299"/>
            </a:xfrm>
          </p:grpSpPr>
          <p:sp>
            <p:nvSpPr>
              <p:cNvPr id="1156" name="Rectangle 1155">
                <a:extLst>
                  <a:ext uri="{FF2B5EF4-FFF2-40B4-BE49-F238E27FC236}">
                    <a16:creationId xmlns:a16="http://schemas.microsoft.com/office/drawing/2014/main" id="{0F80B56D-7929-6253-0D68-BEE85BB5DDC7}"/>
                  </a:ext>
                </a:extLst>
              </p:cNvPr>
              <p:cNvSpPr/>
              <p:nvPr/>
            </p:nvSpPr>
            <p:spPr>
              <a:xfrm>
                <a:off x="32000901" y="14632159"/>
                <a:ext cx="182880" cy="182880"/>
              </a:xfrm>
              <a:prstGeom prst="rect">
                <a:avLst/>
              </a:prstGeom>
              <a:solidFill>
                <a:srgbClr val="B9CFE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6" dirty="0">
                  <a:solidFill>
                    <a:schemeClr val="accent4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1157" name="TextBox 1156">
                <a:extLst>
                  <a:ext uri="{FF2B5EF4-FFF2-40B4-BE49-F238E27FC236}">
                    <a16:creationId xmlns:a16="http://schemas.microsoft.com/office/drawing/2014/main" id="{3ADEFCF9-E23F-CB46-6903-F1ED9AFBA680}"/>
                  </a:ext>
                </a:extLst>
              </p:cNvPr>
              <p:cNvSpPr txBox="1"/>
              <p:nvPr/>
            </p:nvSpPr>
            <p:spPr>
              <a:xfrm>
                <a:off x="32243298" y="14598950"/>
                <a:ext cx="2377440" cy="24929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796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95% of confidence limits</a:t>
                </a:r>
              </a:p>
            </p:txBody>
          </p:sp>
        </p:grpSp>
        <p:sp>
          <p:nvSpPr>
            <p:cNvPr id="1155" name="Rectangle 1154">
              <a:extLst>
                <a:ext uri="{FF2B5EF4-FFF2-40B4-BE49-F238E27FC236}">
                  <a16:creationId xmlns:a16="http://schemas.microsoft.com/office/drawing/2014/main" id="{2A22A3F9-02DB-4333-E084-2A9448801E91}"/>
                </a:ext>
              </a:extLst>
            </p:cNvPr>
            <p:cNvSpPr/>
            <p:nvPr/>
          </p:nvSpPr>
          <p:spPr>
            <a:xfrm>
              <a:off x="29513757" y="14578189"/>
              <a:ext cx="3657600" cy="36576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6" dirty="0">
                <a:solidFill>
                  <a:schemeClr val="accent4"/>
                </a:solidFill>
                <a:latin typeface="Source Sans Pro" panose="020B0503030403020204" pitchFamily="34" charset="0"/>
              </a:endParaRPr>
            </a:p>
          </p:txBody>
        </p:sp>
      </p:grpSp>
      <p:sp>
        <p:nvSpPr>
          <p:cNvPr id="1160" name="Content Placeholder 171">
            <a:extLst>
              <a:ext uri="{FF2B5EF4-FFF2-40B4-BE49-F238E27FC236}">
                <a16:creationId xmlns:a16="http://schemas.microsoft.com/office/drawing/2014/main" id="{2F13C09D-3E81-796B-5BA6-B9E13E23E0FB}"/>
              </a:ext>
            </a:extLst>
          </p:cNvPr>
          <p:cNvSpPr txBox="1">
            <a:spLocks/>
          </p:cNvSpPr>
          <p:nvPr/>
        </p:nvSpPr>
        <p:spPr>
          <a:xfrm>
            <a:off x="25739441" y="16167474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</a:t>
            </a:r>
          </a:p>
        </p:txBody>
      </p:sp>
      <p:sp>
        <p:nvSpPr>
          <p:cNvPr id="1161" name="Content Placeholder 171">
            <a:extLst>
              <a:ext uri="{FF2B5EF4-FFF2-40B4-BE49-F238E27FC236}">
                <a16:creationId xmlns:a16="http://schemas.microsoft.com/office/drawing/2014/main" id="{4B3D16C5-B7C1-C198-34CB-DCDD13F994F7}"/>
              </a:ext>
            </a:extLst>
          </p:cNvPr>
          <p:cNvSpPr txBox="1">
            <a:spLocks/>
          </p:cNvSpPr>
          <p:nvPr/>
        </p:nvSpPr>
        <p:spPr>
          <a:xfrm>
            <a:off x="31532435" y="16167474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</a:t>
            </a:r>
          </a:p>
        </p:txBody>
      </p:sp>
      <p:sp>
        <p:nvSpPr>
          <p:cNvPr id="1162" name="Content Placeholder 171">
            <a:extLst>
              <a:ext uri="{FF2B5EF4-FFF2-40B4-BE49-F238E27FC236}">
                <a16:creationId xmlns:a16="http://schemas.microsoft.com/office/drawing/2014/main" id="{7DE02BAC-C42F-F5A3-A922-78DF149A2AF2}"/>
              </a:ext>
            </a:extLst>
          </p:cNvPr>
          <p:cNvSpPr txBox="1">
            <a:spLocks/>
          </p:cNvSpPr>
          <p:nvPr/>
        </p:nvSpPr>
        <p:spPr>
          <a:xfrm>
            <a:off x="25739441" y="19210219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</a:t>
            </a:r>
          </a:p>
        </p:txBody>
      </p:sp>
      <p:sp>
        <p:nvSpPr>
          <p:cNvPr id="1163" name="Content Placeholder 171">
            <a:extLst>
              <a:ext uri="{FF2B5EF4-FFF2-40B4-BE49-F238E27FC236}">
                <a16:creationId xmlns:a16="http://schemas.microsoft.com/office/drawing/2014/main" id="{43BBE811-C7BD-4FC2-003B-27B0F5D22FB3}"/>
              </a:ext>
            </a:extLst>
          </p:cNvPr>
          <p:cNvSpPr txBox="1">
            <a:spLocks/>
          </p:cNvSpPr>
          <p:nvPr/>
        </p:nvSpPr>
        <p:spPr>
          <a:xfrm>
            <a:off x="31532435" y="19210219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</a:t>
            </a:r>
          </a:p>
        </p:txBody>
      </p:sp>
      <p:sp>
        <p:nvSpPr>
          <p:cNvPr id="1165" name="Content Placeholder 171">
            <a:extLst>
              <a:ext uri="{FF2B5EF4-FFF2-40B4-BE49-F238E27FC236}">
                <a16:creationId xmlns:a16="http://schemas.microsoft.com/office/drawing/2014/main" id="{4CEA1403-F11A-C02C-C8EB-C94D65039F13}"/>
              </a:ext>
            </a:extLst>
          </p:cNvPr>
          <p:cNvSpPr txBox="1">
            <a:spLocks/>
          </p:cNvSpPr>
          <p:nvPr/>
        </p:nvSpPr>
        <p:spPr>
          <a:xfrm>
            <a:off x="25497395" y="26241411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</a:t>
            </a:r>
          </a:p>
        </p:txBody>
      </p:sp>
      <p:sp>
        <p:nvSpPr>
          <p:cNvPr id="1166" name="Content Placeholder 171">
            <a:extLst>
              <a:ext uri="{FF2B5EF4-FFF2-40B4-BE49-F238E27FC236}">
                <a16:creationId xmlns:a16="http://schemas.microsoft.com/office/drawing/2014/main" id="{70024FAC-4BFC-3A6A-84B1-CBD67446DB12}"/>
              </a:ext>
            </a:extLst>
          </p:cNvPr>
          <p:cNvSpPr txBox="1">
            <a:spLocks/>
          </p:cNvSpPr>
          <p:nvPr/>
        </p:nvSpPr>
        <p:spPr>
          <a:xfrm>
            <a:off x="31532435" y="26241411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</a:t>
            </a:r>
          </a:p>
        </p:txBody>
      </p:sp>
      <p:sp>
        <p:nvSpPr>
          <p:cNvPr id="1169" name="TextBox 1168">
            <a:extLst>
              <a:ext uri="{FF2B5EF4-FFF2-40B4-BE49-F238E27FC236}">
                <a16:creationId xmlns:a16="http://schemas.microsoft.com/office/drawing/2014/main" id="{754A1188-2692-553D-CE46-C2165690031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30638647" y="17588217"/>
            <a:ext cx="2183290" cy="491160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596" b="1" dirty="0">
                <a:solidFill>
                  <a:schemeClr val="accent4"/>
                </a:solidFill>
                <a:latin typeface="Source Sans Pro" panose="020B0503030403020204" pitchFamily="34" charset="0"/>
              </a:rPr>
              <a:t>% Change in spleen </a:t>
            </a:r>
            <a:br>
              <a:rPr lang="en-US" sz="1596" b="1" dirty="0">
                <a:solidFill>
                  <a:schemeClr val="accent4"/>
                </a:solidFill>
                <a:latin typeface="Source Sans Pro" panose="020B0503030403020204" pitchFamily="34" charset="0"/>
              </a:rPr>
            </a:br>
            <a:r>
              <a:rPr lang="en-US" sz="1596" b="1" dirty="0">
                <a:solidFill>
                  <a:schemeClr val="accent4"/>
                </a:solidFill>
                <a:latin typeface="Source Sans Pro" panose="020B0503030403020204" pitchFamily="34" charset="0"/>
              </a:rPr>
              <a:t>volume (IRC) at week 24</a:t>
            </a:r>
          </a:p>
        </p:txBody>
      </p:sp>
      <p:sp>
        <p:nvSpPr>
          <p:cNvPr id="1170" name="TextBox 1169">
            <a:extLst>
              <a:ext uri="{FF2B5EF4-FFF2-40B4-BE49-F238E27FC236}">
                <a16:creationId xmlns:a16="http://schemas.microsoft.com/office/drawing/2014/main" id="{608C4B7C-86E4-4072-EDF3-98CB7C3763A7}"/>
              </a:ext>
            </a:extLst>
          </p:cNvPr>
          <p:cNvSpPr txBox="1"/>
          <p:nvPr/>
        </p:nvSpPr>
        <p:spPr>
          <a:xfrm>
            <a:off x="33247228" y="19037926"/>
            <a:ext cx="2766778" cy="22102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596" b="1" dirty="0">
                <a:solidFill>
                  <a:schemeClr val="accent4"/>
                </a:solidFill>
                <a:latin typeface="Source Sans Pro" panose="020B0503030403020204" pitchFamily="34" charset="0"/>
              </a:rPr>
              <a:t>% Change in TNF-α at week 24</a:t>
            </a:r>
          </a:p>
        </p:txBody>
      </p:sp>
      <p:sp>
        <p:nvSpPr>
          <p:cNvPr id="1757" name="TextBox 1756">
            <a:extLst>
              <a:ext uri="{FF2B5EF4-FFF2-40B4-BE49-F238E27FC236}">
                <a16:creationId xmlns:a16="http://schemas.microsoft.com/office/drawing/2014/main" id="{384079AC-A4ED-054E-BB87-301890BC64FC}"/>
              </a:ext>
            </a:extLst>
          </p:cNvPr>
          <p:cNvSpPr txBox="1"/>
          <p:nvPr/>
        </p:nvSpPr>
        <p:spPr>
          <a:xfrm rot="16200000">
            <a:off x="24831053" y="20676211"/>
            <a:ext cx="2183290" cy="491160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596" b="1" dirty="0">
                <a:solidFill>
                  <a:schemeClr val="accent4"/>
                </a:solidFill>
                <a:latin typeface="Source Sans Pro" panose="020B0503030403020204" pitchFamily="34" charset="0"/>
              </a:rPr>
              <a:t>% Change in spleen </a:t>
            </a:r>
            <a:br>
              <a:rPr lang="en-US" sz="1596" b="1" dirty="0">
                <a:solidFill>
                  <a:schemeClr val="accent4"/>
                </a:solidFill>
                <a:latin typeface="Source Sans Pro" panose="020B0503030403020204" pitchFamily="34" charset="0"/>
              </a:rPr>
            </a:br>
            <a:r>
              <a:rPr lang="en-US" sz="1596" b="1" dirty="0">
                <a:solidFill>
                  <a:schemeClr val="accent4"/>
                </a:solidFill>
                <a:latin typeface="Source Sans Pro" panose="020B0503030403020204" pitchFamily="34" charset="0"/>
              </a:rPr>
              <a:t>volume (IRC) at week 36</a:t>
            </a:r>
          </a:p>
        </p:txBody>
      </p:sp>
      <p:sp>
        <p:nvSpPr>
          <p:cNvPr id="1758" name="TextBox 1757">
            <a:extLst>
              <a:ext uri="{FF2B5EF4-FFF2-40B4-BE49-F238E27FC236}">
                <a16:creationId xmlns:a16="http://schemas.microsoft.com/office/drawing/2014/main" id="{FE0322D7-D877-B7EF-6E24-49DE011F4F3C}"/>
              </a:ext>
            </a:extLst>
          </p:cNvPr>
          <p:cNvSpPr txBox="1"/>
          <p:nvPr/>
        </p:nvSpPr>
        <p:spPr>
          <a:xfrm>
            <a:off x="27438019" y="22129559"/>
            <a:ext cx="2763311" cy="22102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596" b="1" dirty="0">
                <a:solidFill>
                  <a:schemeClr val="accent4"/>
                </a:solidFill>
                <a:latin typeface="Source Sans Pro" panose="020B0503030403020204" pitchFamily="34" charset="0"/>
              </a:rPr>
              <a:t>% Change in TNF-α at week 36</a:t>
            </a:r>
          </a:p>
        </p:txBody>
      </p:sp>
      <p:sp>
        <p:nvSpPr>
          <p:cNvPr id="1759" name="Rectangle 1758">
            <a:extLst>
              <a:ext uri="{FF2B5EF4-FFF2-40B4-BE49-F238E27FC236}">
                <a16:creationId xmlns:a16="http://schemas.microsoft.com/office/drawing/2014/main" id="{0A69A55F-30D6-87B4-C6B4-83E2BBDCB80E}"/>
              </a:ext>
            </a:extLst>
          </p:cNvPr>
          <p:cNvSpPr/>
          <p:nvPr/>
        </p:nvSpPr>
        <p:spPr>
          <a:xfrm>
            <a:off x="27558207" y="19898144"/>
            <a:ext cx="3474721" cy="42818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97" dirty="0">
                <a:solidFill>
                  <a:schemeClr val="accent4"/>
                </a:solidFill>
                <a:latin typeface="Source Sans Pro" panose="020B0503030403020204" pitchFamily="34" charset="0"/>
                <a:cs typeface="Arial" panose="020B0604020202020204" pitchFamily="34" charset="0"/>
              </a:rPr>
              <a:t>Imetelstat (n=33)</a:t>
            </a:r>
          </a:p>
          <a:p>
            <a:r>
              <a:rPr lang="en-US" sz="1197" i="1" dirty="0">
                <a:solidFill>
                  <a:schemeClr val="accent4"/>
                </a:solidFill>
                <a:latin typeface="Source Sans Pro" panose="020B0503030403020204" pitchFamily="34" charset="0"/>
                <a:cs typeface="Arial" panose="020B0604020202020204" pitchFamily="34" charset="0"/>
              </a:rPr>
              <a:t>P </a:t>
            </a:r>
            <a:r>
              <a:rPr lang="en-US" sz="1197" dirty="0">
                <a:solidFill>
                  <a:schemeClr val="accent4"/>
                </a:solidFill>
                <a:latin typeface="Source Sans Pro" panose="020B0503030403020204" pitchFamily="34" charset="0"/>
                <a:cs typeface="Arial" panose="020B0604020202020204" pitchFamily="34" charset="0"/>
              </a:rPr>
              <a:t>value: .011; Pearson correlation coefficient: 0.439</a:t>
            </a:r>
          </a:p>
        </p:txBody>
      </p:sp>
      <p:sp>
        <p:nvSpPr>
          <p:cNvPr id="3984" name="TextBox 3983">
            <a:extLst>
              <a:ext uri="{FF2B5EF4-FFF2-40B4-BE49-F238E27FC236}">
                <a16:creationId xmlns:a16="http://schemas.microsoft.com/office/drawing/2014/main" id="{3779B40A-5AA5-DDBF-8298-DC5543338449}"/>
              </a:ext>
            </a:extLst>
          </p:cNvPr>
          <p:cNvSpPr txBox="1"/>
          <p:nvPr/>
        </p:nvSpPr>
        <p:spPr>
          <a:xfrm rot="16200000">
            <a:off x="24831052" y="17587093"/>
            <a:ext cx="2183290" cy="491160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1596" b="1" dirty="0">
                <a:solidFill>
                  <a:schemeClr val="accent4"/>
                </a:solidFill>
                <a:latin typeface="Source Sans Pro" panose="020B0503030403020204" pitchFamily="34" charset="0"/>
              </a:rPr>
              <a:t>% Change in spleen </a:t>
            </a:r>
            <a:br>
              <a:rPr lang="en-US" sz="1596" b="1" dirty="0">
                <a:solidFill>
                  <a:schemeClr val="accent4"/>
                </a:solidFill>
                <a:latin typeface="Source Sans Pro" panose="020B0503030403020204" pitchFamily="34" charset="0"/>
              </a:rPr>
            </a:br>
            <a:r>
              <a:rPr lang="en-US" sz="1596" b="1" dirty="0">
                <a:solidFill>
                  <a:schemeClr val="accent4"/>
                </a:solidFill>
                <a:latin typeface="Source Sans Pro" panose="020B0503030403020204" pitchFamily="34" charset="0"/>
              </a:rPr>
              <a:t>volume (IRC) at week 12</a:t>
            </a:r>
          </a:p>
        </p:txBody>
      </p:sp>
      <p:sp>
        <p:nvSpPr>
          <p:cNvPr id="3985" name="TextBox 3984">
            <a:extLst>
              <a:ext uri="{FF2B5EF4-FFF2-40B4-BE49-F238E27FC236}">
                <a16:creationId xmlns:a16="http://schemas.microsoft.com/office/drawing/2014/main" id="{DDBA6B0F-74E5-1CD6-1CC8-25A8B685A097}"/>
              </a:ext>
            </a:extLst>
          </p:cNvPr>
          <p:cNvSpPr txBox="1"/>
          <p:nvPr/>
        </p:nvSpPr>
        <p:spPr>
          <a:xfrm>
            <a:off x="27440227" y="19037850"/>
            <a:ext cx="2768033" cy="22102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596" b="1" dirty="0">
                <a:solidFill>
                  <a:schemeClr val="accent4"/>
                </a:solidFill>
                <a:latin typeface="Source Sans Pro" panose="020B0503030403020204" pitchFamily="34" charset="0"/>
              </a:rPr>
              <a:t>% Change in TNF-α at week 12</a:t>
            </a:r>
          </a:p>
        </p:txBody>
      </p:sp>
      <p:sp>
        <p:nvSpPr>
          <p:cNvPr id="3986" name="Rectangle 3985">
            <a:extLst>
              <a:ext uri="{FF2B5EF4-FFF2-40B4-BE49-F238E27FC236}">
                <a16:creationId xmlns:a16="http://schemas.microsoft.com/office/drawing/2014/main" id="{EBD2E725-7556-C748-F64F-A57D8CB35D4B}"/>
              </a:ext>
            </a:extLst>
          </p:cNvPr>
          <p:cNvSpPr/>
          <p:nvPr/>
        </p:nvSpPr>
        <p:spPr>
          <a:xfrm>
            <a:off x="27551860" y="16812080"/>
            <a:ext cx="3481068" cy="40550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97" dirty="0">
                <a:solidFill>
                  <a:schemeClr val="accent4"/>
                </a:solidFill>
                <a:latin typeface="Source Sans Pro" panose="020B0503030403020204" pitchFamily="34" charset="0"/>
                <a:cs typeface="Arial" panose="020B0604020202020204" pitchFamily="34" charset="0"/>
              </a:rPr>
              <a:t>Imetelstat (n=43)</a:t>
            </a:r>
          </a:p>
          <a:p>
            <a:r>
              <a:rPr lang="en-US" sz="1197" i="1" dirty="0">
                <a:solidFill>
                  <a:schemeClr val="accent4"/>
                </a:solidFill>
                <a:latin typeface="Source Sans Pro" panose="020B0503030403020204" pitchFamily="34" charset="0"/>
                <a:cs typeface="Arial" panose="020B0604020202020204" pitchFamily="34" charset="0"/>
              </a:rPr>
              <a:t>P </a:t>
            </a:r>
            <a:r>
              <a:rPr lang="en-US" sz="1197" dirty="0">
                <a:solidFill>
                  <a:schemeClr val="accent4"/>
                </a:solidFill>
                <a:latin typeface="Source Sans Pro" panose="020B0503030403020204" pitchFamily="34" charset="0"/>
                <a:cs typeface="Arial" panose="020B0604020202020204" pitchFamily="34" charset="0"/>
              </a:rPr>
              <a:t>value: &lt;.001; Pearson correlation coefficient: 0.636</a:t>
            </a:r>
          </a:p>
        </p:txBody>
      </p:sp>
      <p:grpSp>
        <p:nvGrpSpPr>
          <p:cNvPr id="4087" name="Group 4086">
            <a:extLst>
              <a:ext uri="{FF2B5EF4-FFF2-40B4-BE49-F238E27FC236}">
                <a16:creationId xmlns:a16="http://schemas.microsoft.com/office/drawing/2014/main" id="{77D6B683-E615-304E-6135-DC2311A81304}"/>
              </a:ext>
            </a:extLst>
          </p:cNvPr>
          <p:cNvGrpSpPr>
            <a:grpSpLocks/>
          </p:cNvGrpSpPr>
          <p:nvPr/>
        </p:nvGrpSpPr>
        <p:grpSpPr>
          <a:xfrm>
            <a:off x="26373395" y="16777288"/>
            <a:ext cx="4691418" cy="2237765"/>
            <a:chOff x="754734" y="1049212"/>
            <a:chExt cx="4785167" cy="2349076"/>
          </a:xfrm>
        </p:grpSpPr>
        <p:cxnSp>
          <p:nvCxnSpPr>
            <p:cNvPr id="4088" name="Straight Connector 4087">
              <a:extLst>
                <a:ext uri="{FF2B5EF4-FFF2-40B4-BE49-F238E27FC236}">
                  <a16:creationId xmlns:a16="http://schemas.microsoft.com/office/drawing/2014/main" id="{C81B4C7B-2526-7B0C-FD2A-5CEDA44FFBDB}"/>
                </a:ext>
              </a:extLst>
            </p:cNvPr>
            <p:cNvCxnSpPr>
              <a:cxnSpLocks/>
            </p:cNvCxnSpPr>
            <p:nvPr/>
          </p:nvCxnSpPr>
          <p:spPr>
            <a:xfrm>
              <a:off x="967902" y="1049212"/>
              <a:ext cx="0" cy="214884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9" name="Straight Connector 4088">
              <a:extLst>
                <a:ext uri="{FF2B5EF4-FFF2-40B4-BE49-F238E27FC236}">
                  <a16:creationId xmlns:a16="http://schemas.microsoft.com/office/drawing/2014/main" id="{B216BD11-935C-C6F2-B26E-CF6862C1E8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7901" y="3198052"/>
              <a:ext cx="4572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90" name="Group 4089">
              <a:extLst>
                <a:ext uri="{FF2B5EF4-FFF2-40B4-BE49-F238E27FC236}">
                  <a16:creationId xmlns:a16="http://schemas.microsoft.com/office/drawing/2014/main" id="{801E571A-AE92-7A5E-9A62-F06488630B28}"/>
                </a:ext>
              </a:extLst>
            </p:cNvPr>
            <p:cNvGrpSpPr/>
            <p:nvPr/>
          </p:nvGrpSpPr>
          <p:grpSpPr>
            <a:xfrm>
              <a:off x="918026" y="1164277"/>
              <a:ext cx="49876" cy="1929065"/>
              <a:chOff x="918026" y="1540898"/>
              <a:chExt cx="49876" cy="1929065"/>
            </a:xfrm>
          </p:grpSpPr>
          <p:cxnSp>
            <p:nvCxnSpPr>
              <p:cNvPr id="4168" name="Straight Connector 4167">
                <a:extLst>
                  <a:ext uri="{FF2B5EF4-FFF2-40B4-BE49-F238E27FC236}">
                    <a16:creationId xmlns:a16="http://schemas.microsoft.com/office/drawing/2014/main" id="{B71A875D-6CDE-D7D8-B22D-F47D6FF1A2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3469963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9" name="Straight Connector 4168">
                <a:extLst>
                  <a:ext uri="{FF2B5EF4-FFF2-40B4-BE49-F238E27FC236}">
                    <a16:creationId xmlns:a16="http://schemas.microsoft.com/office/drawing/2014/main" id="{AF78F8EF-9B01-55E3-6773-BE9350F24B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325561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0" name="Straight Connector 4169">
                <a:extLst>
                  <a:ext uri="{FF2B5EF4-FFF2-40B4-BE49-F238E27FC236}">
                    <a16:creationId xmlns:a16="http://schemas.microsoft.com/office/drawing/2014/main" id="{EDDBFB12-7507-54DC-9897-0DF26029F1E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304127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1" name="Straight Connector 4170">
                <a:extLst>
                  <a:ext uri="{FF2B5EF4-FFF2-40B4-BE49-F238E27FC236}">
                    <a16:creationId xmlns:a16="http://schemas.microsoft.com/office/drawing/2014/main" id="{2C9332F8-81F6-52F5-48C5-C1B1F13A06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218391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2" name="Straight Connector 4171">
                <a:extLst>
                  <a:ext uri="{FF2B5EF4-FFF2-40B4-BE49-F238E27FC236}">
                    <a16:creationId xmlns:a16="http://schemas.microsoft.com/office/drawing/2014/main" id="{0861DFB0-05EF-8BAB-DF9D-C6955E9D76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154089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3" name="Straight Connector 4172">
                <a:extLst>
                  <a:ext uri="{FF2B5EF4-FFF2-40B4-BE49-F238E27FC236}">
                    <a16:creationId xmlns:a16="http://schemas.microsoft.com/office/drawing/2014/main" id="{F22475B6-C172-9204-E63E-D424331645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293410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4" name="Straight Connector 4173">
                <a:extLst>
                  <a:ext uri="{FF2B5EF4-FFF2-40B4-BE49-F238E27FC236}">
                    <a16:creationId xmlns:a16="http://schemas.microsoft.com/office/drawing/2014/main" id="{870FF2C6-FF01-3D82-5B9D-C3C09469A36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261259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5" name="Straight Connector 4174">
                <a:extLst>
                  <a:ext uri="{FF2B5EF4-FFF2-40B4-BE49-F238E27FC236}">
                    <a16:creationId xmlns:a16="http://schemas.microsoft.com/office/drawing/2014/main" id="{7D166FAE-BF33-A993-4B4D-EB4E2D7591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250542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6" name="Straight Connector 4175">
                <a:extLst>
                  <a:ext uri="{FF2B5EF4-FFF2-40B4-BE49-F238E27FC236}">
                    <a16:creationId xmlns:a16="http://schemas.microsoft.com/office/drawing/2014/main" id="{8B153EFA-5596-1510-B55C-8FDDADA6DC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164806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7" name="Straight Connector 4176">
                <a:extLst>
                  <a:ext uri="{FF2B5EF4-FFF2-40B4-BE49-F238E27FC236}">
                    <a16:creationId xmlns:a16="http://schemas.microsoft.com/office/drawing/2014/main" id="{FDD4E7D0-B044-F386-D3A9-CE3A8173437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196957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8" name="Straight Connector 4177">
                <a:extLst>
                  <a:ext uri="{FF2B5EF4-FFF2-40B4-BE49-F238E27FC236}">
                    <a16:creationId xmlns:a16="http://schemas.microsoft.com/office/drawing/2014/main" id="{7B071AD1-3776-E62B-5511-57B21E94CD2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175523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9" name="Straight Connector 4178">
                <a:extLst>
                  <a:ext uri="{FF2B5EF4-FFF2-40B4-BE49-F238E27FC236}">
                    <a16:creationId xmlns:a16="http://schemas.microsoft.com/office/drawing/2014/main" id="{55A0C451-B27B-94C8-307F-61CB828164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186240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0" name="Straight Connector 4179">
                <a:extLst>
                  <a:ext uri="{FF2B5EF4-FFF2-40B4-BE49-F238E27FC236}">
                    <a16:creationId xmlns:a16="http://schemas.microsoft.com/office/drawing/2014/main" id="{7BAE369F-0A69-D155-4C61-48580B6B6A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207674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1" name="Straight Connector 4180">
                <a:extLst>
                  <a:ext uri="{FF2B5EF4-FFF2-40B4-BE49-F238E27FC236}">
                    <a16:creationId xmlns:a16="http://schemas.microsoft.com/office/drawing/2014/main" id="{97BFAB33-8ABC-CB05-69DB-801B730DDCA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229108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2" name="Straight Connector 4181">
                <a:extLst>
                  <a:ext uri="{FF2B5EF4-FFF2-40B4-BE49-F238E27FC236}">
                    <a16:creationId xmlns:a16="http://schemas.microsoft.com/office/drawing/2014/main" id="{256E01EC-9802-6840-03A3-1EC639CEE53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239825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3" name="Straight Connector 4182">
                <a:extLst>
                  <a:ext uri="{FF2B5EF4-FFF2-40B4-BE49-F238E27FC236}">
                    <a16:creationId xmlns:a16="http://schemas.microsoft.com/office/drawing/2014/main" id="{B7E44A70-4730-CA9B-91DB-28960B87C1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271976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4" name="Straight Connector 4183">
                <a:extLst>
                  <a:ext uri="{FF2B5EF4-FFF2-40B4-BE49-F238E27FC236}">
                    <a16:creationId xmlns:a16="http://schemas.microsoft.com/office/drawing/2014/main" id="{856F9947-A8C0-2798-EE28-0577A63765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282693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5" name="Straight Connector 4184">
                <a:extLst>
                  <a:ext uri="{FF2B5EF4-FFF2-40B4-BE49-F238E27FC236}">
                    <a16:creationId xmlns:a16="http://schemas.microsoft.com/office/drawing/2014/main" id="{CF45C179-8F59-71B4-D70F-31DF8E02DCA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314844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6" name="Straight Connector 4185">
                <a:extLst>
                  <a:ext uri="{FF2B5EF4-FFF2-40B4-BE49-F238E27FC236}">
                    <a16:creationId xmlns:a16="http://schemas.microsoft.com/office/drawing/2014/main" id="{398D1275-E971-29A6-DDD9-C43593B507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8026" y="336278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091" name="Straight Connector 4090">
              <a:extLst>
                <a:ext uri="{FF2B5EF4-FFF2-40B4-BE49-F238E27FC236}">
                  <a16:creationId xmlns:a16="http://schemas.microsoft.com/office/drawing/2014/main" id="{A8F4E46A-E0C6-5F26-2050-95CBA8E19C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7901" y="1049212"/>
              <a:ext cx="4572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2" name="Straight Connector 4091">
              <a:extLst>
                <a:ext uri="{FF2B5EF4-FFF2-40B4-BE49-F238E27FC236}">
                  <a16:creationId xmlns:a16="http://schemas.microsoft.com/office/drawing/2014/main" id="{1584C619-99A4-EE49-F613-100058A59309}"/>
                </a:ext>
              </a:extLst>
            </p:cNvPr>
            <p:cNvCxnSpPr>
              <a:cxnSpLocks/>
            </p:cNvCxnSpPr>
            <p:nvPr/>
          </p:nvCxnSpPr>
          <p:spPr>
            <a:xfrm>
              <a:off x="5539901" y="1049212"/>
              <a:ext cx="0" cy="214884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93" name="Group 4092">
              <a:extLst>
                <a:ext uri="{FF2B5EF4-FFF2-40B4-BE49-F238E27FC236}">
                  <a16:creationId xmlns:a16="http://schemas.microsoft.com/office/drawing/2014/main" id="{7AC387FE-9156-43E7-0DBB-319725AFD3A7}"/>
                </a:ext>
              </a:extLst>
            </p:cNvPr>
            <p:cNvGrpSpPr/>
            <p:nvPr/>
          </p:nvGrpSpPr>
          <p:grpSpPr>
            <a:xfrm>
              <a:off x="754734" y="1102141"/>
              <a:ext cx="145193" cy="2060724"/>
              <a:chOff x="754734" y="1478762"/>
              <a:chExt cx="145193" cy="2060724"/>
            </a:xfrm>
          </p:grpSpPr>
          <p:sp>
            <p:nvSpPr>
              <p:cNvPr id="4149" name="TextBox 4148">
                <a:extLst>
                  <a:ext uri="{FF2B5EF4-FFF2-40B4-BE49-F238E27FC236}">
                    <a16:creationId xmlns:a16="http://schemas.microsoft.com/office/drawing/2014/main" id="{ABCB31BC-239A-3E32-BE50-2D98B3E9EC6F}"/>
                  </a:ext>
                </a:extLst>
              </p:cNvPr>
              <p:cNvSpPr txBox="1"/>
              <p:nvPr/>
            </p:nvSpPr>
            <p:spPr>
              <a:xfrm>
                <a:off x="803132" y="1478762"/>
                <a:ext cx="96795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77</a:t>
                </a:r>
              </a:p>
            </p:txBody>
          </p:sp>
          <p:sp>
            <p:nvSpPr>
              <p:cNvPr id="4150" name="TextBox 4149">
                <a:extLst>
                  <a:ext uri="{FF2B5EF4-FFF2-40B4-BE49-F238E27FC236}">
                    <a16:creationId xmlns:a16="http://schemas.microsoft.com/office/drawing/2014/main" id="{D7B76182-CC20-8BF2-5409-F0C2884E51CA}"/>
                  </a:ext>
                </a:extLst>
              </p:cNvPr>
              <p:cNvSpPr txBox="1"/>
              <p:nvPr/>
            </p:nvSpPr>
            <p:spPr>
              <a:xfrm>
                <a:off x="803132" y="1586087"/>
                <a:ext cx="96795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70</a:t>
                </a:r>
              </a:p>
            </p:txBody>
          </p:sp>
          <p:sp>
            <p:nvSpPr>
              <p:cNvPr id="4151" name="TextBox 4150">
                <a:extLst>
                  <a:ext uri="{FF2B5EF4-FFF2-40B4-BE49-F238E27FC236}">
                    <a16:creationId xmlns:a16="http://schemas.microsoft.com/office/drawing/2014/main" id="{B54F2A2B-24A3-1C84-26EE-48FE463AF10E}"/>
                  </a:ext>
                </a:extLst>
              </p:cNvPr>
              <p:cNvSpPr txBox="1"/>
              <p:nvPr/>
            </p:nvSpPr>
            <p:spPr>
              <a:xfrm>
                <a:off x="803132" y="2337354"/>
                <a:ext cx="96795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21</a:t>
                </a:r>
              </a:p>
            </p:txBody>
          </p:sp>
          <p:sp>
            <p:nvSpPr>
              <p:cNvPr id="4152" name="TextBox 4151">
                <a:extLst>
                  <a:ext uri="{FF2B5EF4-FFF2-40B4-BE49-F238E27FC236}">
                    <a16:creationId xmlns:a16="http://schemas.microsoft.com/office/drawing/2014/main" id="{AC92C499-1B3B-F5E4-4766-40AFFCC14300}"/>
                  </a:ext>
                </a:extLst>
              </p:cNvPr>
              <p:cNvSpPr txBox="1"/>
              <p:nvPr/>
            </p:nvSpPr>
            <p:spPr>
              <a:xfrm>
                <a:off x="851529" y="2552003"/>
                <a:ext cx="48398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7</a:t>
                </a:r>
              </a:p>
            </p:txBody>
          </p:sp>
          <p:sp>
            <p:nvSpPr>
              <p:cNvPr id="4153" name="TextBox 4152">
                <a:extLst>
                  <a:ext uri="{FF2B5EF4-FFF2-40B4-BE49-F238E27FC236}">
                    <a16:creationId xmlns:a16="http://schemas.microsoft.com/office/drawing/2014/main" id="{EA9DD3CD-27E5-25B2-36C3-12F2AE5AB58F}"/>
                  </a:ext>
                </a:extLst>
              </p:cNvPr>
              <p:cNvSpPr txBox="1"/>
              <p:nvPr/>
            </p:nvSpPr>
            <p:spPr>
              <a:xfrm>
                <a:off x="754734" y="2981299"/>
                <a:ext cx="145193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−21</a:t>
                </a:r>
              </a:p>
            </p:txBody>
          </p:sp>
          <p:sp>
            <p:nvSpPr>
              <p:cNvPr id="4154" name="TextBox 4153">
                <a:extLst>
                  <a:ext uri="{FF2B5EF4-FFF2-40B4-BE49-F238E27FC236}">
                    <a16:creationId xmlns:a16="http://schemas.microsoft.com/office/drawing/2014/main" id="{8D9EC4F3-7E80-CC4F-FE9A-0178C83A6D8D}"/>
                  </a:ext>
                </a:extLst>
              </p:cNvPr>
              <p:cNvSpPr txBox="1"/>
              <p:nvPr/>
            </p:nvSpPr>
            <p:spPr>
              <a:xfrm>
                <a:off x="754734" y="3410587"/>
                <a:ext cx="145193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−49</a:t>
                </a:r>
              </a:p>
            </p:txBody>
          </p:sp>
          <p:sp>
            <p:nvSpPr>
              <p:cNvPr id="4155" name="TextBox 4154">
                <a:extLst>
                  <a:ext uri="{FF2B5EF4-FFF2-40B4-BE49-F238E27FC236}">
                    <a16:creationId xmlns:a16="http://schemas.microsoft.com/office/drawing/2014/main" id="{991C454F-35A7-46BB-7D29-6232CE2DD9D4}"/>
                  </a:ext>
                </a:extLst>
              </p:cNvPr>
              <p:cNvSpPr txBox="1"/>
              <p:nvPr/>
            </p:nvSpPr>
            <p:spPr>
              <a:xfrm>
                <a:off x="803131" y="1800735"/>
                <a:ext cx="96796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56</a:t>
                </a:r>
              </a:p>
            </p:txBody>
          </p:sp>
          <p:sp>
            <p:nvSpPr>
              <p:cNvPr id="4156" name="TextBox 4155">
                <a:extLst>
                  <a:ext uri="{FF2B5EF4-FFF2-40B4-BE49-F238E27FC236}">
                    <a16:creationId xmlns:a16="http://schemas.microsoft.com/office/drawing/2014/main" id="{BA7A8DD6-34CE-A610-0166-B8EA4ACCA18B}"/>
                  </a:ext>
                </a:extLst>
              </p:cNvPr>
              <p:cNvSpPr txBox="1"/>
              <p:nvPr/>
            </p:nvSpPr>
            <p:spPr>
              <a:xfrm>
                <a:off x="803131" y="2122706"/>
                <a:ext cx="96796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35</a:t>
                </a:r>
              </a:p>
            </p:txBody>
          </p:sp>
          <p:sp>
            <p:nvSpPr>
              <p:cNvPr id="4157" name="TextBox 4156">
                <a:extLst>
                  <a:ext uri="{FF2B5EF4-FFF2-40B4-BE49-F238E27FC236}">
                    <a16:creationId xmlns:a16="http://schemas.microsoft.com/office/drawing/2014/main" id="{82756B8E-8196-5935-DDA3-E35785CF3368}"/>
                  </a:ext>
                </a:extLst>
              </p:cNvPr>
              <p:cNvSpPr txBox="1"/>
              <p:nvPr/>
            </p:nvSpPr>
            <p:spPr>
              <a:xfrm>
                <a:off x="803131" y="2766651"/>
                <a:ext cx="96796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−7</a:t>
                </a:r>
              </a:p>
            </p:txBody>
          </p:sp>
          <p:sp>
            <p:nvSpPr>
              <p:cNvPr id="4158" name="TextBox 4157">
                <a:extLst>
                  <a:ext uri="{FF2B5EF4-FFF2-40B4-BE49-F238E27FC236}">
                    <a16:creationId xmlns:a16="http://schemas.microsoft.com/office/drawing/2014/main" id="{CAC9FC52-5AC9-4E19-7EE4-E78BA72F7E17}"/>
                  </a:ext>
                </a:extLst>
              </p:cNvPr>
              <p:cNvSpPr txBox="1"/>
              <p:nvPr/>
            </p:nvSpPr>
            <p:spPr>
              <a:xfrm>
                <a:off x="754734" y="3195946"/>
                <a:ext cx="145193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−35</a:t>
                </a:r>
              </a:p>
            </p:txBody>
          </p:sp>
          <p:sp>
            <p:nvSpPr>
              <p:cNvPr id="4159" name="TextBox 4158">
                <a:extLst>
                  <a:ext uri="{FF2B5EF4-FFF2-40B4-BE49-F238E27FC236}">
                    <a16:creationId xmlns:a16="http://schemas.microsoft.com/office/drawing/2014/main" id="{12494A33-7933-BD08-D8DC-18AA1BA87BEE}"/>
                  </a:ext>
                </a:extLst>
              </p:cNvPr>
              <p:cNvSpPr txBox="1"/>
              <p:nvPr/>
            </p:nvSpPr>
            <p:spPr>
              <a:xfrm>
                <a:off x="803131" y="1693410"/>
                <a:ext cx="96796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63</a:t>
                </a:r>
              </a:p>
            </p:txBody>
          </p:sp>
          <p:sp>
            <p:nvSpPr>
              <p:cNvPr id="4160" name="TextBox 4159">
                <a:extLst>
                  <a:ext uri="{FF2B5EF4-FFF2-40B4-BE49-F238E27FC236}">
                    <a16:creationId xmlns:a16="http://schemas.microsoft.com/office/drawing/2014/main" id="{848705FB-5727-F87B-1FF5-0BA7DFAF4DAD}"/>
                  </a:ext>
                </a:extLst>
              </p:cNvPr>
              <p:cNvSpPr txBox="1"/>
              <p:nvPr/>
            </p:nvSpPr>
            <p:spPr>
              <a:xfrm>
                <a:off x="803131" y="1908059"/>
                <a:ext cx="96796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49</a:t>
                </a:r>
              </a:p>
            </p:txBody>
          </p:sp>
          <p:sp>
            <p:nvSpPr>
              <p:cNvPr id="4161" name="TextBox 4160">
                <a:extLst>
                  <a:ext uri="{FF2B5EF4-FFF2-40B4-BE49-F238E27FC236}">
                    <a16:creationId xmlns:a16="http://schemas.microsoft.com/office/drawing/2014/main" id="{4744C1C7-2650-DAC9-41FB-A0559E2CF58F}"/>
                  </a:ext>
                </a:extLst>
              </p:cNvPr>
              <p:cNvSpPr txBox="1"/>
              <p:nvPr/>
            </p:nvSpPr>
            <p:spPr>
              <a:xfrm>
                <a:off x="803131" y="2015383"/>
                <a:ext cx="96796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42</a:t>
                </a:r>
              </a:p>
            </p:txBody>
          </p:sp>
          <p:sp>
            <p:nvSpPr>
              <p:cNvPr id="4162" name="TextBox 4161">
                <a:extLst>
                  <a:ext uri="{FF2B5EF4-FFF2-40B4-BE49-F238E27FC236}">
                    <a16:creationId xmlns:a16="http://schemas.microsoft.com/office/drawing/2014/main" id="{DEA93FC0-1406-4E59-3C8B-72241E746D9D}"/>
                  </a:ext>
                </a:extLst>
              </p:cNvPr>
              <p:cNvSpPr txBox="1"/>
              <p:nvPr/>
            </p:nvSpPr>
            <p:spPr>
              <a:xfrm>
                <a:off x="803131" y="2230031"/>
                <a:ext cx="96796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28</a:t>
                </a:r>
              </a:p>
            </p:txBody>
          </p:sp>
          <p:sp>
            <p:nvSpPr>
              <p:cNvPr id="4163" name="TextBox 4162">
                <a:extLst>
                  <a:ext uri="{FF2B5EF4-FFF2-40B4-BE49-F238E27FC236}">
                    <a16:creationId xmlns:a16="http://schemas.microsoft.com/office/drawing/2014/main" id="{3A949397-F9C6-84C2-8360-C48E37C07B33}"/>
                  </a:ext>
                </a:extLst>
              </p:cNvPr>
              <p:cNvSpPr txBox="1"/>
              <p:nvPr/>
            </p:nvSpPr>
            <p:spPr>
              <a:xfrm>
                <a:off x="803131" y="2444679"/>
                <a:ext cx="96796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14</a:t>
                </a:r>
              </a:p>
            </p:txBody>
          </p:sp>
          <p:sp>
            <p:nvSpPr>
              <p:cNvPr id="4164" name="TextBox 4163">
                <a:extLst>
                  <a:ext uri="{FF2B5EF4-FFF2-40B4-BE49-F238E27FC236}">
                    <a16:creationId xmlns:a16="http://schemas.microsoft.com/office/drawing/2014/main" id="{A4546235-AA88-9222-3358-6823D2D07C3F}"/>
                  </a:ext>
                </a:extLst>
              </p:cNvPr>
              <p:cNvSpPr txBox="1"/>
              <p:nvPr/>
            </p:nvSpPr>
            <p:spPr>
              <a:xfrm>
                <a:off x="851529" y="2659327"/>
                <a:ext cx="48398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0</a:t>
                </a:r>
              </a:p>
            </p:txBody>
          </p:sp>
          <p:sp>
            <p:nvSpPr>
              <p:cNvPr id="4165" name="TextBox 4164">
                <a:extLst>
                  <a:ext uri="{FF2B5EF4-FFF2-40B4-BE49-F238E27FC236}">
                    <a16:creationId xmlns:a16="http://schemas.microsoft.com/office/drawing/2014/main" id="{1CE52146-589F-1DBB-A703-B7366EA13BDD}"/>
                  </a:ext>
                </a:extLst>
              </p:cNvPr>
              <p:cNvSpPr txBox="1"/>
              <p:nvPr/>
            </p:nvSpPr>
            <p:spPr>
              <a:xfrm>
                <a:off x="754734" y="2873975"/>
                <a:ext cx="145193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−14</a:t>
                </a:r>
              </a:p>
            </p:txBody>
          </p:sp>
          <p:sp>
            <p:nvSpPr>
              <p:cNvPr id="4166" name="TextBox 4165">
                <a:extLst>
                  <a:ext uri="{FF2B5EF4-FFF2-40B4-BE49-F238E27FC236}">
                    <a16:creationId xmlns:a16="http://schemas.microsoft.com/office/drawing/2014/main" id="{1C14C3B4-2E91-995E-9AEB-8A9E9CB993EB}"/>
                  </a:ext>
                </a:extLst>
              </p:cNvPr>
              <p:cNvSpPr txBox="1"/>
              <p:nvPr/>
            </p:nvSpPr>
            <p:spPr>
              <a:xfrm>
                <a:off x="754734" y="3088623"/>
                <a:ext cx="145193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−28</a:t>
                </a:r>
              </a:p>
            </p:txBody>
          </p:sp>
          <p:sp>
            <p:nvSpPr>
              <p:cNvPr id="4167" name="TextBox 4166">
                <a:extLst>
                  <a:ext uri="{FF2B5EF4-FFF2-40B4-BE49-F238E27FC236}">
                    <a16:creationId xmlns:a16="http://schemas.microsoft.com/office/drawing/2014/main" id="{CCE6C15D-692F-5B41-3EA3-D7AF432DA793}"/>
                  </a:ext>
                </a:extLst>
              </p:cNvPr>
              <p:cNvSpPr txBox="1"/>
              <p:nvPr/>
            </p:nvSpPr>
            <p:spPr>
              <a:xfrm>
                <a:off x="754734" y="3303271"/>
                <a:ext cx="145193" cy="1288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−42</a:t>
                </a:r>
              </a:p>
            </p:txBody>
          </p:sp>
        </p:grpSp>
        <p:grpSp>
          <p:nvGrpSpPr>
            <p:cNvPr id="4094" name="Group 4093">
              <a:extLst>
                <a:ext uri="{FF2B5EF4-FFF2-40B4-BE49-F238E27FC236}">
                  <a16:creationId xmlns:a16="http://schemas.microsoft.com/office/drawing/2014/main" id="{3708AE02-4C35-63F6-0D51-18DD524455DB}"/>
                </a:ext>
              </a:extLst>
            </p:cNvPr>
            <p:cNvGrpSpPr/>
            <p:nvPr/>
          </p:nvGrpSpPr>
          <p:grpSpPr>
            <a:xfrm>
              <a:off x="1204177" y="3198052"/>
              <a:ext cx="4052082" cy="55984"/>
              <a:chOff x="1204177" y="3198052"/>
              <a:chExt cx="4052082" cy="55984"/>
            </a:xfrm>
          </p:grpSpPr>
          <p:cxnSp>
            <p:nvCxnSpPr>
              <p:cNvPr id="4123" name="Straight Connector 4122">
                <a:extLst>
                  <a:ext uri="{FF2B5EF4-FFF2-40B4-BE49-F238E27FC236}">
                    <a16:creationId xmlns:a16="http://schemas.microsoft.com/office/drawing/2014/main" id="{197180F7-3D41-4273-A951-7F65506899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04177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4" name="Straight Connector 4123">
                <a:extLst>
                  <a:ext uri="{FF2B5EF4-FFF2-40B4-BE49-F238E27FC236}">
                    <a16:creationId xmlns:a16="http://schemas.microsoft.com/office/drawing/2014/main" id="{7A906C2F-FF42-8759-5CCE-060C4E147D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49173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5" name="Straight Connector 4124">
                <a:extLst>
                  <a:ext uri="{FF2B5EF4-FFF2-40B4-BE49-F238E27FC236}">
                    <a16:creationId xmlns:a16="http://schemas.microsoft.com/office/drawing/2014/main" id="{AC339DD6-103E-B7BD-2A2F-0183927DBF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35422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6" name="Straight Connector 4125">
                <a:extLst>
                  <a:ext uri="{FF2B5EF4-FFF2-40B4-BE49-F238E27FC236}">
                    <a16:creationId xmlns:a16="http://schemas.microsoft.com/office/drawing/2014/main" id="{50DA307C-F8F3-7419-2364-E65883195E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07920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7" name="Straight Connector 4126">
                <a:extLst>
                  <a:ext uri="{FF2B5EF4-FFF2-40B4-BE49-F238E27FC236}">
                    <a16:creationId xmlns:a16="http://schemas.microsoft.com/office/drawing/2014/main" id="{144D8EBE-6A3A-B961-F917-4ACBC3C8B9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90426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8" name="Straight Connector 4127">
                <a:extLst>
                  <a:ext uri="{FF2B5EF4-FFF2-40B4-BE49-F238E27FC236}">
                    <a16:creationId xmlns:a16="http://schemas.microsoft.com/office/drawing/2014/main" id="{0DDA4E37-EBC6-5FFB-5184-BA1F8CE539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14592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9" name="Straight Connector 4128">
                <a:extLst>
                  <a:ext uri="{FF2B5EF4-FFF2-40B4-BE49-F238E27FC236}">
                    <a16:creationId xmlns:a16="http://schemas.microsoft.com/office/drawing/2014/main" id="{3B3EF90A-A2A1-D0DF-49F6-DEA4E914AF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62924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0" name="Straight Connector 4129">
                <a:extLst>
                  <a:ext uri="{FF2B5EF4-FFF2-40B4-BE49-F238E27FC236}">
                    <a16:creationId xmlns:a16="http://schemas.microsoft.com/office/drawing/2014/main" id="{52BA90EE-2103-AB7D-1A53-614A42D9E4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1671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1" name="Straight Connector 4130">
                <a:extLst>
                  <a:ext uri="{FF2B5EF4-FFF2-40B4-BE49-F238E27FC236}">
                    <a16:creationId xmlns:a16="http://schemas.microsoft.com/office/drawing/2014/main" id="{1298E375-C157-2434-673D-43629EAE01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56259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2" name="Straight Connector 4131">
                <a:extLst>
                  <a:ext uri="{FF2B5EF4-FFF2-40B4-BE49-F238E27FC236}">
                    <a16:creationId xmlns:a16="http://schemas.microsoft.com/office/drawing/2014/main" id="{5A9B5695-62EE-F919-7F16-40B4CFFE35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66260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3" name="Straight Connector 4132">
                <a:extLst>
                  <a:ext uri="{FF2B5EF4-FFF2-40B4-BE49-F238E27FC236}">
                    <a16:creationId xmlns:a16="http://schemas.microsoft.com/office/drawing/2014/main" id="{633C4362-D2F1-31CD-FA2F-37BB0F47D3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2509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4" name="Straight Connector 4133">
                <a:extLst>
                  <a:ext uri="{FF2B5EF4-FFF2-40B4-BE49-F238E27FC236}">
                    <a16:creationId xmlns:a16="http://schemas.microsoft.com/office/drawing/2014/main" id="{AADA53A3-0165-3182-FE80-C793BD8BB9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76675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5" name="Straight Connector 4134">
                <a:extLst>
                  <a:ext uri="{FF2B5EF4-FFF2-40B4-BE49-F238E27FC236}">
                    <a16:creationId xmlns:a16="http://schemas.microsoft.com/office/drawing/2014/main" id="{30B8B9AE-3A6A-65D8-EE56-AEED693434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8758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6" name="Straight Connector 4135">
                <a:extLst>
                  <a:ext uri="{FF2B5EF4-FFF2-40B4-BE49-F238E27FC236}">
                    <a16:creationId xmlns:a16="http://schemas.microsoft.com/office/drawing/2014/main" id="{B4401FF7-C1F0-2F3C-9C69-AA8664BCFD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00841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7" name="Straight Connector 4136">
                <a:extLst>
                  <a:ext uri="{FF2B5EF4-FFF2-40B4-BE49-F238E27FC236}">
                    <a16:creationId xmlns:a16="http://schemas.microsoft.com/office/drawing/2014/main" id="{41CC5F31-C545-5D85-AEA9-8926C8E260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8343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8" name="Straight Connector 4137">
                <a:extLst>
                  <a:ext uri="{FF2B5EF4-FFF2-40B4-BE49-F238E27FC236}">
                    <a16:creationId xmlns:a16="http://schemas.microsoft.com/office/drawing/2014/main" id="{B09FBB45-8CE8-1D37-01C0-6B8CF2490F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5007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9" name="Straight Connector 4138">
                <a:extLst>
                  <a:ext uri="{FF2B5EF4-FFF2-40B4-BE49-F238E27FC236}">
                    <a16:creationId xmlns:a16="http://schemas.microsoft.com/office/drawing/2014/main" id="{A9A0F87A-4901-F1A1-E373-AD7A136301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87090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0" name="Straight Connector 4139">
                <a:extLst>
                  <a:ext uri="{FF2B5EF4-FFF2-40B4-BE49-F238E27FC236}">
                    <a16:creationId xmlns:a16="http://schemas.microsoft.com/office/drawing/2014/main" id="{5D252900-50D3-5848-1BF0-F82C53A5A6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1256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1" name="Straight Connector 4140">
                <a:extLst>
                  <a:ext uri="{FF2B5EF4-FFF2-40B4-BE49-F238E27FC236}">
                    <a16:creationId xmlns:a16="http://schemas.microsoft.com/office/drawing/2014/main" id="{BECFA4CF-5CE2-EFD3-D090-44409422BF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73339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2" name="Straight Connector 4141">
                <a:extLst>
                  <a:ext uri="{FF2B5EF4-FFF2-40B4-BE49-F238E27FC236}">
                    <a16:creationId xmlns:a16="http://schemas.microsoft.com/office/drawing/2014/main" id="{B1FB233E-F485-7FEA-FD3F-07C587B8A3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97505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3" name="Straight Connector 4142">
                <a:extLst>
                  <a:ext uri="{FF2B5EF4-FFF2-40B4-BE49-F238E27FC236}">
                    <a16:creationId xmlns:a16="http://schemas.microsoft.com/office/drawing/2014/main" id="{A6FF0912-AD75-00B8-F00B-24FB4CA7C1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9588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4" name="Straight Connector 4143">
                <a:extLst>
                  <a:ext uri="{FF2B5EF4-FFF2-40B4-BE49-F238E27FC236}">
                    <a16:creationId xmlns:a16="http://schemas.microsoft.com/office/drawing/2014/main" id="{A1E386E9-F8E4-672C-F790-3FB7416E1E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83754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5" name="Straight Connector 4144">
                <a:extLst>
                  <a:ext uri="{FF2B5EF4-FFF2-40B4-BE49-F238E27FC236}">
                    <a16:creationId xmlns:a16="http://schemas.microsoft.com/office/drawing/2014/main" id="{C3CB5BCE-C2DA-086D-E2B2-43CAD534BD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45837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6" name="Straight Connector 4145">
                <a:extLst>
                  <a:ext uri="{FF2B5EF4-FFF2-40B4-BE49-F238E27FC236}">
                    <a16:creationId xmlns:a16="http://schemas.microsoft.com/office/drawing/2014/main" id="{60D07A5A-A257-77CC-D4A8-639FBA3FCB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0003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7" name="Straight Connector 4146">
                <a:extLst>
                  <a:ext uri="{FF2B5EF4-FFF2-40B4-BE49-F238E27FC236}">
                    <a16:creationId xmlns:a16="http://schemas.microsoft.com/office/drawing/2014/main" id="{D610A56E-A666-E2D9-AD07-3D7DA0EAF5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32086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8" name="Straight Connector 4147">
                <a:extLst>
                  <a:ext uri="{FF2B5EF4-FFF2-40B4-BE49-F238E27FC236}">
                    <a16:creationId xmlns:a16="http://schemas.microsoft.com/office/drawing/2014/main" id="{E1EBFAFC-35A1-AE43-6E83-3CEEFA4348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94169" y="3198052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95" name="Group 4094">
              <a:extLst>
                <a:ext uri="{FF2B5EF4-FFF2-40B4-BE49-F238E27FC236}">
                  <a16:creationId xmlns:a16="http://schemas.microsoft.com/office/drawing/2014/main" id="{DACDB745-CB31-2C15-E560-1EDE49AF276C}"/>
                </a:ext>
              </a:extLst>
            </p:cNvPr>
            <p:cNvGrpSpPr/>
            <p:nvPr/>
          </p:nvGrpSpPr>
          <p:grpSpPr>
            <a:xfrm>
              <a:off x="1110717" y="3282246"/>
              <a:ext cx="4236458" cy="116042"/>
              <a:chOff x="1110717" y="3282246"/>
              <a:chExt cx="4236458" cy="116042"/>
            </a:xfrm>
          </p:grpSpPr>
          <p:sp>
            <p:nvSpPr>
              <p:cNvPr id="4097" name="TextBox 4096">
                <a:extLst>
                  <a:ext uri="{FF2B5EF4-FFF2-40B4-BE49-F238E27FC236}">
                    <a16:creationId xmlns:a16="http://schemas.microsoft.com/office/drawing/2014/main" id="{93AA281B-1E61-DF24-88ED-B55CF404977D}"/>
                  </a:ext>
                </a:extLst>
              </p:cNvPr>
              <p:cNvSpPr txBox="1"/>
              <p:nvPr/>
            </p:nvSpPr>
            <p:spPr>
              <a:xfrm>
                <a:off x="1110717" y="3282246"/>
                <a:ext cx="182880" cy="11604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−72</a:t>
                </a:r>
              </a:p>
            </p:txBody>
          </p:sp>
          <p:sp>
            <p:nvSpPr>
              <p:cNvPr id="4098" name="TextBox 4097">
                <a:extLst>
                  <a:ext uri="{FF2B5EF4-FFF2-40B4-BE49-F238E27FC236}">
                    <a16:creationId xmlns:a16="http://schemas.microsoft.com/office/drawing/2014/main" id="{028FF3EC-C395-D782-09DF-4DF082D4FF76}"/>
                  </a:ext>
                </a:extLst>
              </p:cNvPr>
              <p:cNvSpPr txBox="1"/>
              <p:nvPr/>
            </p:nvSpPr>
            <p:spPr>
              <a:xfrm>
                <a:off x="1272860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−66</a:t>
                </a:r>
              </a:p>
            </p:txBody>
          </p:sp>
          <p:sp>
            <p:nvSpPr>
              <p:cNvPr id="4099" name="TextBox 4098">
                <a:extLst>
                  <a:ext uri="{FF2B5EF4-FFF2-40B4-BE49-F238E27FC236}">
                    <a16:creationId xmlns:a16="http://schemas.microsoft.com/office/drawing/2014/main" id="{20865D58-1C57-0768-4047-7D923C9C8A55}"/>
                  </a:ext>
                </a:extLst>
              </p:cNvPr>
              <p:cNvSpPr txBox="1"/>
              <p:nvPr/>
            </p:nvSpPr>
            <p:spPr>
              <a:xfrm>
                <a:off x="1435003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−60</a:t>
                </a:r>
              </a:p>
            </p:txBody>
          </p:sp>
          <p:sp>
            <p:nvSpPr>
              <p:cNvPr id="4100" name="TextBox 4099">
                <a:extLst>
                  <a:ext uri="{FF2B5EF4-FFF2-40B4-BE49-F238E27FC236}">
                    <a16:creationId xmlns:a16="http://schemas.microsoft.com/office/drawing/2014/main" id="{76114B93-ECE4-36EF-24EC-257D7F45073A}"/>
                  </a:ext>
                </a:extLst>
              </p:cNvPr>
              <p:cNvSpPr txBox="1"/>
              <p:nvPr/>
            </p:nvSpPr>
            <p:spPr>
              <a:xfrm>
                <a:off x="1597146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−54</a:t>
                </a:r>
              </a:p>
            </p:txBody>
          </p:sp>
          <p:sp>
            <p:nvSpPr>
              <p:cNvPr id="4101" name="TextBox 4100">
                <a:extLst>
                  <a:ext uri="{FF2B5EF4-FFF2-40B4-BE49-F238E27FC236}">
                    <a16:creationId xmlns:a16="http://schemas.microsoft.com/office/drawing/2014/main" id="{E48A4C26-E41A-D03A-7C23-09CE807942A2}"/>
                  </a:ext>
                </a:extLst>
              </p:cNvPr>
              <p:cNvSpPr txBox="1"/>
              <p:nvPr/>
            </p:nvSpPr>
            <p:spPr>
              <a:xfrm>
                <a:off x="1759289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−48</a:t>
                </a:r>
              </a:p>
            </p:txBody>
          </p:sp>
          <p:sp>
            <p:nvSpPr>
              <p:cNvPr id="4102" name="TextBox 4101">
                <a:extLst>
                  <a:ext uri="{FF2B5EF4-FFF2-40B4-BE49-F238E27FC236}">
                    <a16:creationId xmlns:a16="http://schemas.microsoft.com/office/drawing/2014/main" id="{AA2B7D93-D087-BAB5-8ADC-EF988F80512D}"/>
                  </a:ext>
                </a:extLst>
              </p:cNvPr>
              <p:cNvSpPr txBox="1"/>
              <p:nvPr/>
            </p:nvSpPr>
            <p:spPr>
              <a:xfrm>
                <a:off x="1921432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−42</a:t>
                </a:r>
              </a:p>
            </p:txBody>
          </p:sp>
          <p:sp>
            <p:nvSpPr>
              <p:cNvPr id="4103" name="TextBox 4102">
                <a:extLst>
                  <a:ext uri="{FF2B5EF4-FFF2-40B4-BE49-F238E27FC236}">
                    <a16:creationId xmlns:a16="http://schemas.microsoft.com/office/drawing/2014/main" id="{73B75354-A0AD-5EA6-91F7-3E050930079C}"/>
                  </a:ext>
                </a:extLst>
              </p:cNvPr>
              <p:cNvSpPr txBox="1"/>
              <p:nvPr/>
            </p:nvSpPr>
            <p:spPr>
              <a:xfrm>
                <a:off x="2083574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−36</a:t>
                </a:r>
              </a:p>
            </p:txBody>
          </p:sp>
          <p:sp>
            <p:nvSpPr>
              <p:cNvPr id="4104" name="TextBox 4103">
                <a:extLst>
                  <a:ext uri="{FF2B5EF4-FFF2-40B4-BE49-F238E27FC236}">
                    <a16:creationId xmlns:a16="http://schemas.microsoft.com/office/drawing/2014/main" id="{DD5B0846-1530-776A-A0FD-9658F830B53C}"/>
                  </a:ext>
                </a:extLst>
              </p:cNvPr>
              <p:cNvSpPr txBox="1"/>
              <p:nvPr/>
            </p:nvSpPr>
            <p:spPr>
              <a:xfrm>
                <a:off x="2245718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−30</a:t>
                </a:r>
              </a:p>
            </p:txBody>
          </p:sp>
          <p:sp>
            <p:nvSpPr>
              <p:cNvPr id="4105" name="TextBox 4104">
                <a:extLst>
                  <a:ext uri="{FF2B5EF4-FFF2-40B4-BE49-F238E27FC236}">
                    <a16:creationId xmlns:a16="http://schemas.microsoft.com/office/drawing/2014/main" id="{F5316BA0-0E1B-7128-31A5-4076EA99D8D3}"/>
                  </a:ext>
                </a:extLst>
              </p:cNvPr>
              <p:cNvSpPr txBox="1"/>
              <p:nvPr/>
            </p:nvSpPr>
            <p:spPr>
              <a:xfrm>
                <a:off x="2407861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−24</a:t>
                </a:r>
              </a:p>
            </p:txBody>
          </p:sp>
          <p:sp>
            <p:nvSpPr>
              <p:cNvPr id="4106" name="TextBox 4105">
                <a:extLst>
                  <a:ext uri="{FF2B5EF4-FFF2-40B4-BE49-F238E27FC236}">
                    <a16:creationId xmlns:a16="http://schemas.microsoft.com/office/drawing/2014/main" id="{394BA6A8-2C25-7CD2-1CBA-068F4536706C}"/>
                  </a:ext>
                </a:extLst>
              </p:cNvPr>
              <p:cNvSpPr txBox="1"/>
              <p:nvPr/>
            </p:nvSpPr>
            <p:spPr>
              <a:xfrm>
                <a:off x="2570004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−18</a:t>
                </a:r>
              </a:p>
            </p:txBody>
          </p:sp>
          <p:sp>
            <p:nvSpPr>
              <p:cNvPr id="4107" name="TextBox 4106">
                <a:extLst>
                  <a:ext uri="{FF2B5EF4-FFF2-40B4-BE49-F238E27FC236}">
                    <a16:creationId xmlns:a16="http://schemas.microsoft.com/office/drawing/2014/main" id="{345B53A3-91EC-C5A3-284D-72B87DF17A6C}"/>
                  </a:ext>
                </a:extLst>
              </p:cNvPr>
              <p:cNvSpPr txBox="1"/>
              <p:nvPr/>
            </p:nvSpPr>
            <p:spPr>
              <a:xfrm>
                <a:off x="2732147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−12</a:t>
                </a:r>
              </a:p>
            </p:txBody>
          </p:sp>
          <p:sp>
            <p:nvSpPr>
              <p:cNvPr id="4108" name="TextBox 4107">
                <a:extLst>
                  <a:ext uri="{FF2B5EF4-FFF2-40B4-BE49-F238E27FC236}">
                    <a16:creationId xmlns:a16="http://schemas.microsoft.com/office/drawing/2014/main" id="{30A9676E-0C71-A98A-948B-B7C48E133106}"/>
                  </a:ext>
                </a:extLst>
              </p:cNvPr>
              <p:cNvSpPr txBox="1"/>
              <p:nvPr/>
            </p:nvSpPr>
            <p:spPr>
              <a:xfrm>
                <a:off x="2894290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−6</a:t>
                </a:r>
              </a:p>
            </p:txBody>
          </p:sp>
          <p:sp>
            <p:nvSpPr>
              <p:cNvPr id="4109" name="TextBox 4108">
                <a:extLst>
                  <a:ext uri="{FF2B5EF4-FFF2-40B4-BE49-F238E27FC236}">
                    <a16:creationId xmlns:a16="http://schemas.microsoft.com/office/drawing/2014/main" id="{74B8BFC2-493B-B09A-65E6-7D388716ACCF}"/>
                  </a:ext>
                </a:extLst>
              </p:cNvPr>
              <p:cNvSpPr txBox="1"/>
              <p:nvPr/>
            </p:nvSpPr>
            <p:spPr>
              <a:xfrm>
                <a:off x="3056433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0</a:t>
                </a:r>
              </a:p>
            </p:txBody>
          </p:sp>
          <p:sp>
            <p:nvSpPr>
              <p:cNvPr id="4110" name="TextBox 4109">
                <a:extLst>
                  <a:ext uri="{FF2B5EF4-FFF2-40B4-BE49-F238E27FC236}">
                    <a16:creationId xmlns:a16="http://schemas.microsoft.com/office/drawing/2014/main" id="{677A79DB-6037-BDAA-1C4C-FF2840CF2471}"/>
                  </a:ext>
                </a:extLst>
              </p:cNvPr>
              <p:cNvSpPr txBox="1"/>
              <p:nvPr/>
            </p:nvSpPr>
            <p:spPr>
              <a:xfrm>
                <a:off x="3218576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6</a:t>
                </a:r>
              </a:p>
            </p:txBody>
          </p:sp>
          <p:sp>
            <p:nvSpPr>
              <p:cNvPr id="4111" name="TextBox 4110">
                <a:extLst>
                  <a:ext uri="{FF2B5EF4-FFF2-40B4-BE49-F238E27FC236}">
                    <a16:creationId xmlns:a16="http://schemas.microsoft.com/office/drawing/2014/main" id="{1540D1DE-535B-3F6A-24B6-918DD647E85A}"/>
                  </a:ext>
                </a:extLst>
              </p:cNvPr>
              <p:cNvSpPr txBox="1"/>
              <p:nvPr/>
            </p:nvSpPr>
            <p:spPr>
              <a:xfrm>
                <a:off x="3380719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12</a:t>
                </a:r>
              </a:p>
            </p:txBody>
          </p:sp>
          <p:sp>
            <p:nvSpPr>
              <p:cNvPr id="4112" name="TextBox 4111">
                <a:extLst>
                  <a:ext uri="{FF2B5EF4-FFF2-40B4-BE49-F238E27FC236}">
                    <a16:creationId xmlns:a16="http://schemas.microsoft.com/office/drawing/2014/main" id="{AFA42F74-F747-C47D-9D88-0DECF0FF20CC}"/>
                  </a:ext>
                </a:extLst>
              </p:cNvPr>
              <p:cNvSpPr txBox="1"/>
              <p:nvPr/>
            </p:nvSpPr>
            <p:spPr>
              <a:xfrm>
                <a:off x="3542862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18</a:t>
                </a:r>
              </a:p>
            </p:txBody>
          </p:sp>
          <p:sp>
            <p:nvSpPr>
              <p:cNvPr id="4113" name="TextBox 4112">
                <a:extLst>
                  <a:ext uri="{FF2B5EF4-FFF2-40B4-BE49-F238E27FC236}">
                    <a16:creationId xmlns:a16="http://schemas.microsoft.com/office/drawing/2014/main" id="{15189BA5-93D8-40D8-EF44-41984868DBA6}"/>
                  </a:ext>
                </a:extLst>
              </p:cNvPr>
              <p:cNvSpPr txBox="1"/>
              <p:nvPr/>
            </p:nvSpPr>
            <p:spPr>
              <a:xfrm>
                <a:off x="3705005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24</a:t>
                </a:r>
              </a:p>
            </p:txBody>
          </p:sp>
          <p:sp>
            <p:nvSpPr>
              <p:cNvPr id="4114" name="TextBox 4113">
                <a:extLst>
                  <a:ext uri="{FF2B5EF4-FFF2-40B4-BE49-F238E27FC236}">
                    <a16:creationId xmlns:a16="http://schemas.microsoft.com/office/drawing/2014/main" id="{4C9F9C56-000F-0A70-EE67-10D5B6D0D675}"/>
                  </a:ext>
                </a:extLst>
              </p:cNvPr>
              <p:cNvSpPr txBox="1"/>
              <p:nvPr/>
            </p:nvSpPr>
            <p:spPr>
              <a:xfrm>
                <a:off x="3867148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30</a:t>
                </a:r>
              </a:p>
            </p:txBody>
          </p:sp>
          <p:sp>
            <p:nvSpPr>
              <p:cNvPr id="4115" name="TextBox 4114">
                <a:extLst>
                  <a:ext uri="{FF2B5EF4-FFF2-40B4-BE49-F238E27FC236}">
                    <a16:creationId xmlns:a16="http://schemas.microsoft.com/office/drawing/2014/main" id="{72BCEBC7-2DF0-9167-4054-3E00702CEA05}"/>
                  </a:ext>
                </a:extLst>
              </p:cNvPr>
              <p:cNvSpPr txBox="1"/>
              <p:nvPr/>
            </p:nvSpPr>
            <p:spPr>
              <a:xfrm>
                <a:off x="4029290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36</a:t>
                </a:r>
              </a:p>
            </p:txBody>
          </p:sp>
          <p:sp>
            <p:nvSpPr>
              <p:cNvPr id="4116" name="TextBox 4115">
                <a:extLst>
                  <a:ext uri="{FF2B5EF4-FFF2-40B4-BE49-F238E27FC236}">
                    <a16:creationId xmlns:a16="http://schemas.microsoft.com/office/drawing/2014/main" id="{3339D560-7E1F-8DAE-2ECD-31C730152B30}"/>
                  </a:ext>
                </a:extLst>
              </p:cNvPr>
              <p:cNvSpPr txBox="1"/>
              <p:nvPr/>
            </p:nvSpPr>
            <p:spPr>
              <a:xfrm>
                <a:off x="4191434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42</a:t>
                </a:r>
              </a:p>
            </p:txBody>
          </p:sp>
          <p:sp>
            <p:nvSpPr>
              <p:cNvPr id="4117" name="TextBox 4116">
                <a:extLst>
                  <a:ext uri="{FF2B5EF4-FFF2-40B4-BE49-F238E27FC236}">
                    <a16:creationId xmlns:a16="http://schemas.microsoft.com/office/drawing/2014/main" id="{874D2C99-8ECF-50F4-8A6E-C29143B124C4}"/>
                  </a:ext>
                </a:extLst>
              </p:cNvPr>
              <p:cNvSpPr txBox="1"/>
              <p:nvPr/>
            </p:nvSpPr>
            <p:spPr>
              <a:xfrm>
                <a:off x="4353577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48</a:t>
                </a:r>
              </a:p>
            </p:txBody>
          </p:sp>
          <p:sp>
            <p:nvSpPr>
              <p:cNvPr id="4118" name="TextBox 4117">
                <a:extLst>
                  <a:ext uri="{FF2B5EF4-FFF2-40B4-BE49-F238E27FC236}">
                    <a16:creationId xmlns:a16="http://schemas.microsoft.com/office/drawing/2014/main" id="{24D9A3FD-0413-66C1-041B-11C7EEB75A29}"/>
                  </a:ext>
                </a:extLst>
              </p:cNvPr>
              <p:cNvSpPr txBox="1"/>
              <p:nvPr/>
            </p:nvSpPr>
            <p:spPr>
              <a:xfrm>
                <a:off x="4515720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54</a:t>
                </a:r>
              </a:p>
            </p:txBody>
          </p:sp>
          <p:sp>
            <p:nvSpPr>
              <p:cNvPr id="4119" name="TextBox 4118">
                <a:extLst>
                  <a:ext uri="{FF2B5EF4-FFF2-40B4-BE49-F238E27FC236}">
                    <a16:creationId xmlns:a16="http://schemas.microsoft.com/office/drawing/2014/main" id="{8F846B4C-04C9-3E73-96EE-096643DE3BA9}"/>
                  </a:ext>
                </a:extLst>
              </p:cNvPr>
              <p:cNvSpPr txBox="1"/>
              <p:nvPr/>
            </p:nvSpPr>
            <p:spPr>
              <a:xfrm>
                <a:off x="4677863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60</a:t>
                </a:r>
              </a:p>
            </p:txBody>
          </p:sp>
          <p:sp>
            <p:nvSpPr>
              <p:cNvPr id="4120" name="TextBox 4119">
                <a:extLst>
                  <a:ext uri="{FF2B5EF4-FFF2-40B4-BE49-F238E27FC236}">
                    <a16:creationId xmlns:a16="http://schemas.microsoft.com/office/drawing/2014/main" id="{F012A361-1ED5-9D88-7EDB-458F3C382E71}"/>
                  </a:ext>
                </a:extLst>
              </p:cNvPr>
              <p:cNvSpPr txBox="1"/>
              <p:nvPr/>
            </p:nvSpPr>
            <p:spPr>
              <a:xfrm>
                <a:off x="4840007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66</a:t>
                </a:r>
              </a:p>
            </p:txBody>
          </p:sp>
          <p:sp>
            <p:nvSpPr>
              <p:cNvPr id="4121" name="TextBox 4120">
                <a:extLst>
                  <a:ext uri="{FF2B5EF4-FFF2-40B4-BE49-F238E27FC236}">
                    <a16:creationId xmlns:a16="http://schemas.microsoft.com/office/drawing/2014/main" id="{43D96A41-3232-70E9-2F29-6B69F5C2D752}"/>
                  </a:ext>
                </a:extLst>
              </p:cNvPr>
              <p:cNvSpPr txBox="1"/>
              <p:nvPr/>
            </p:nvSpPr>
            <p:spPr>
              <a:xfrm>
                <a:off x="5164295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78</a:t>
                </a:r>
              </a:p>
            </p:txBody>
          </p:sp>
          <p:sp>
            <p:nvSpPr>
              <p:cNvPr id="4122" name="TextBox 4121">
                <a:extLst>
                  <a:ext uri="{FF2B5EF4-FFF2-40B4-BE49-F238E27FC236}">
                    <a16:creationId xmlns:a16="http://schemas.microsoft.com/office/drawing/2014/main" id="{E0AE9061-4678-5C8E-F842-A407F3034FB3}"/>
                  </a:ext>
                </a:extLst>
              </p:cNvPr>
              <p:cNvSpPr txBox="1"/>
              <p:nvPr/>
            </p:nvSpPr>
            <p:spPr>
              <a:xfrm>
                <a:off x="5002149" y="3282246"/>
                <a:ext cx="182880" cy="116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72</a:t>
                </a:r>
              </a:p>
            </p:txBody>
          </p:sp>
        </p:grpSp>
        <p:pic>
          <p:nvPicPr>
            <p:cNvPr id="4096" name="Graphic 4095">
              <a:extLst>
                <a:ext uri="{FF2B5EF4-FFF2-40B4-BE49-F238E27FC236}">
                  <a16:creationId xmlns:a16="http://schemas.microsoft.com/office/drawing/2014/main" id="{207BE0B3-9481-B85F-F74B-7A2E8775956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89515" y="1766959"/>
              <a:ext cx="4087368" cy="1260589"/>
            </a:xfrm>
            <a:prstGeom prst="rect">
              <a:avLst/>
            </a:prstGeom>
          </p:spPr>
        </p:pic>
      </p:grpSp>
      <p:grpSp>
        <p:nvGrpSpPr>
          <p:cNvPr id="4187" name="Group 4186">
            <a:extLst>
              <a:ext uri="{FF2B5EF4-FFF2-40B4-BE49-F238E27FC236}">
                <a16:creationId xmlns:a16="http://schemas.microsoft.com/office/drawing/2014/main" id="{343ED5F8-58B8-0D2C-7382-6C2696CA2780}"/>
              </a:ext>
            </a:extLst>
          </p:cNvPr>
          <p:cNvGrpSpPr>
            <a:grpSpLocks/>
          </p:cNvGrpSpPr>
          <p:nvPr/>
        </p:nvGrpSpPr>
        <p:grpSpPr>
          <a:xfrm>
            <a:off x="26380810" y="19871322"/>
            <a:ext cx="4691421" cy="2237857"/>
            <a:chOff x="753836" y="4113874"/>
            <a:chExt cx="4782470" cy="2349075"/>
          </a:xfrm>
        </p:grpSpPr>
        <p:cxnSp>
          <p:nvCxnSpPr>
            <p:cNvPr id="4188" name="Straight Connector 4187">
              <a:extLst>
                <a:ext uri="{FF2B5EF4-FFF2-40B4-BE49-F238E27FC236}">
                  <a16:creationId xmlns:a16="http://schemas.microsoft.com/office/drawing/2014/main" id="{36FC8ADB-A29C-121B-BF96-1E21647B4010}"/>
                </a:ext>
              </a:extLst>
            </p:cNvPr>
            <p:cNvCxnSpPr>
              <a:cxnSpLocks/>
            </p:cNvCxnSpPr>
            <p:nvPr/>
          </p:nvCxnSpPr>
          <p:spPr>
            <a:xfrm>
              <a:off x="964307" y="4113874"/>
              <a:ext cx="0" cy="214884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9" name="Straight Connector 4188">
              <a:extLst>
                <a:ext uri="{FF2B5EF4-FFF2-40B4-BE49-F238E27FC236}">
                  <a16:creationId xmlns:a16="http://schemas.microsoft.com/office/drawing/2014/main" id="{609E2D5C-499A-263A-3103-1010A8BDAD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4306" y="6262714"/>
              <a:ext cx="4572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90" name="Group 4189">
              <a:extLst>
                <a:ext uri="{FF2B5EF4-FFF2-40B4-BE49-F238E27FC236}">
                  <a16:creationId xmlns:a16="http://schemas.microsoft.com/office/drawing/2014/main" id="{C6571EA6-6E1B-FEBB-5281-C412C7964D82}"/>
                </a:ext>
              </a:extLst>
            </p:cNvPr>
            <p:cNvGrpSpPr/>
            <p:nvPr/>
          </p:nvGrpSpPr>
          <p:grpSpPr>
            <a:xfrm>
              <a:off x="914431" y="4228939"/>
              <a:ext cx="49876" cy="1929065"/>
              <a:chOff x="914431" y="4228940"/>
              <a:chExt cx="49876" cy="1929065"/>
            </a:xfrm>
          </p:grpSpPr>
          <p:cxnSp>
            <p:nvCxnSpPr>
              <p:cNvPr id="4262" name="Straight Connector 4261">
                <a:extLst>
                  <a:ext uri="{FF2B5EF4-FFF2-40B4-BE49-F238E27FC236}">
                    <a16:creationId xmlns:a16="http://schemas.microsoft.com/office/drawing/2014/main" id="{C88BEB31-21EF-4CAF-AC3D-8C22E8E60A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4431" y="6158005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3" name="Straight Connector 4262">
                <a:extLst>
                  <a:ext uri="{FF2B5EF4-FFF2-40B4-BE49-F238E27FC236}">
                    <a16:creationId xmlns:a16="http://schemas.microsoft.com/office/drawing/2014/main" id="{831BD8A2-CEA6-C371-9F53-39DAF8F9E59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4431" y="519347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4" name="Straight Connector 4263">
                <a:extLst>
                  <a:ext uri="{FF2B5EF4-FFF2-40B4-BE49-F238E27FC236}">
                    <a16:creationId xmlns:a16="http://schemas.microsoft.com/office/drawing/2014/main" id="{B3033692-D3DD-C1C4-F3B2-581A94B018B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4431" y="422894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5" name="Straight Connector 4264">
                <a:extLst>
                  <a:ext uri="{FF2B5EF4-FFF2-40B4-BE49-F238E27FC236}">
                    <a16:creationId xmlns:a16="http://schemas.microsoft.com/office/drawing/2014/main" id="{90B8D1C4-6AD9-EA7F-BB5D-7F12EC9F4AA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4431" y="583649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6" name="Straight Connector 4265">
                <a:extLst>
                  <a:ext uri="{FF2B5EF4-FFF2-40B4-BE49-F238E27FC236}">
                    <a16:creationId xmlns:a16="http://schemas.microsoft.com/office/drawing/2014/main" id="{38A6205D-B56C-36F2-D61A-3BFC93D1405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4431" y="5675735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7" name="Straight Connector 4266">
                <a:extLst>
                  <a:ext uri="{FF2B5EF4-FFF2-40B4-BE49-F238E27FC236}">
                    <a16:creationId xmlns:a16="http://schemas.microsoft.com/office/drawing/2014/main" id="{093BAAF0-C439-8CC2-D546-408EAA08C57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4431" y="4389695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8" name="Straight Connector 4267">
                <a:extLst>
                  <a:ext uri="{FF2B5EF4-FFF2-40B4-BE49-F238E27FC236}">
                    <a16:creationId xmlns:a16="http://schemas.microsoft.com/office/drawing/2014/main" id="{3AE133C2-C1BC-E7EB-ABEF-C9370A39D0F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4431" y="487196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9" name="Straight Connector 4268">
                <a:extLst>
                  <a:ext uri="{FF2B5EF4-FFF2-40B4-BE49-F238E27FC236}">
                    <a16:creationId xmlns:a16="http://schemas.microsoft.com/office/drawing/2014/main" id="{86CD0EBD-A73C-957D-03BC-2AFA58AEACC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4431" y="455045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0" name="Straight Connector 4269">
                <a:extLst>
                  <a:ext uri="{FF2B5EF4-FFF2-40B4-BE49-F238E27FC236}">
                    <a16:creationId xmlns:a16="http://schemas.microsoft.com/office/drawing/2014/main" id="{E727C138-7C0D-3C5F-C5E9-A2C28AB22FD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4431" y="4711205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1" name="Straight Connector 4270">
                <a:extLst>
                  <a:ext uri="{FF2B5EF4-FFF2-40B4-BE49-F238E27FC236}">
                    <a16:creationId xmlns:a16="http://schemas.microsoft.com/office/drawing/2014/main" id="{A0FB17A3-F31B-9CC3-F543-94918E8DC8B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4431" y="5032715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2" name="Straight Connector 4271">
                <a:extLst>
                  <a:ext uri="{FF2B5EF4-FFF2-40B4-BE49-F238E27FC236}">
                    <a16:creationId xmlns:a16="http://schemas.microsoft.com/office/drawing/2014/main" id="{184539B0-BF74-1264-C7D0-C6C46D9608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4431" y="5354225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3" name="Straight Connector 4272">
                <a:extLst>
                  <a:ext uri="{FF2B5EF4-FFF2-40B4-BE49-F238E27FC236}">
                    <a16:creationId xmlns:a16="http://schemas.microsoft.com/office/drawing/2014/main" id="{5D0780F6-33F0-00C7-DC2C-82A24774316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4431" y="551498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4" name="Straight Connector 4273">
                <a:extLst>
                  <a:ext uri="{FF2B5EF4-FFF2-40B4-BE49-F238E27FC236}">
                    <a16:creationId xmlns:a16="http://schemas.microsoft.com/office/drawing/2014/main" id="{3CB514C5-6B95-7A3F-E878-757ABECC83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4431" y="5997245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91" name="Straight Connector 4190">
              <a:extLst>
                <a:ext uri="{FF2B5EF4-FFF2-40B4-BE49-F238E27FC236}">
                  <a16:creationId xmlns:a16="http://schemas.microsoft.com/office/drawing/2014/main" id="{3214FA05-2B58-6D15-B13D-98521CF571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64306" y="4113874"/>
              <a:ext cx="4572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2" name="Straight Connector 4191">
              <a:extLst>
                <a:ext uri="{FF2B5EF4-FFF2-40B4-BE49-F238E27FC236}">
                  <a16:creationId xmlns:a16="http://schemas.microsoft.com/office/drawing/2014/main" id="{0B92338D-8EF3-CF90-4BC5-D3C844B8EADB}"/>
                </a:ext>
              </a:extLst>
            </p:cNvPr>
            <p:cNvCxnSpPr>
              <a:cxnSpLocks/>
            </p:cNvCxnSpPr>
            <p:nvPr/>
          </p:nvCxnSpPr>
          <p:spPr>
            <a:xfrm>
              <a:off x="5536306" y="4113875"/>
              <a:ext cx="0" cy="214884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93" name="Group 4192">
              <a:extLst>
                <a:ext uri="{FF2B5EF4-FFF2-40B4-BE49-F238E27FC236}">
                  <a16:creationId xmlns:a16="http://schemas.microsoft.com/office/drawing/2014/main" id="{4F5212B3-F325-32B9-70D7-0DF168E9BC54}"/>
                </a:ext>
              </a:extLst>
            </p:cNvPr>
            <p:cNvGrpSpPr/>
            <p:nvPr/>
          </p:nvGrpSpPr>
          <p:grpSpPr>
            <a:xfrm>
              <a:off x="753836" y="4166809"/>
              <a:ext cx="142496" cy="2060717"/>
              <a:chOff x="753836" y="4166808"/>
              <a:chExt cx="142496" cy="2060717"/>
            </a:xfrm>
          </p:grpSpPr>
          <p:sp>
            <p:nvSpPr>
              <p:cNvPr id="4249" name="TextBox 4248">
                <a:extLst>
                  <a:ext uri="{FF2B5EF4-FFF2-40B4-BE49-F238E27FC236}">
                    <a16:creationId xmlns:a16="http://schemas.microsoft.com/office/drawing/2014/main" id="{AA74E962-561F-C8DE-8A1E-7DFE0F0AEA4B}"/>
                  </a:ext>
                </a:extLst>
              </p:cNvPr>
              <p:cNvSpPr txBox="1"/>
              <p:nvPr/>
            </p:nvSpPr>
            <p:spPr>
              <a:xfrm>
                <a:off x="802207" y="4166808"/>
                <a:ext cx="94125" cy="12889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69</a:t>
                </a:r>
              </a:p>
            </p:txBody>
          </p:sp>
          <p:sp>
            <p:nvSpPr>
              <p:cNvPr id="4250" name="TextBox 4249">
                <a:extLst>
                  <a:ext uri="{FF2B5EF4-FFF2-40B4-BE49-F238E27FC236}">
                    <a16:creationId xmlns:a16="http://schemas.microsoft.com/office/drawing/2014/main" id="{38853B67-50DC-9266-F00B-5F3BEE982B36}"/>
                  </a:ext>
                </a:extLst>
              </p:cNvPr>
              <p:cNvSpPr txBox="1"/>
              <p:nvPr/>
            </p:nvSpPr>
            <p:spPr>
              <a:xfrm>
                <a:off x="802207" y="4327793"/>
                <a:ext cx="94125" cy="12889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59</a:t>
                </a:r>
              </a:p>
            </p:txBody>
          </p:sp>
          <p:sp>
            <p:nvSpPr>
              <p:cNvPr id="4251" name="TextBox 4250">
                <a:extLst>
                  <a:ext uri="{FF2B5EF4-FFF2-40B4-BE49-F238E27FC236}">
                    <a16:creationId xmlns:a16="http://schemas.microsoft.com/office/drawing/2014/main" id="{4F5602A6-40D6-3BE8-C225-CFF3C1C7E441}"/>
                  </a:ext>
                </a:extLst>
              </p:cNvPr>
              <p:cNvSpPr txBox="1"/>
              <p:nvPr/>
            </p:nvSpPr>
            <p:spPr>
              <a:xfrm>
                <a:off x="753836" y="5454688"/>
                <a:ext cx="142496" cy="12889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11</a:t>
                </a:r>
              </a:p>
            </p:txBody>
          </p:sp>
          <p:sp>
            <p:nvSpPr>
              <p:cNvPr id="4252" name="TextBox 4251">
                <a:extLst>
                  <a:ext uri="{FF2B5EF4-FFF2-40B4-BE49-F238E27FC236}">
                    <a16:creationId xmlns:a16="http://schemas.microsoft.com/office/drawing/2014/main" id="{F35B77EC-13E7-6B67-C55B-E8230B0246B1}"/>
                  </a:ext>
                </a:extLst>
              </p:cNvPr>
              <p:cNvSpPr txBox="1"/>
              <p:nvPr/>
            </p:nvSpPr>
            <p:spPr>
              <a:xfrm>
                <a:off x="753836" y="5776658"/>
                <a:ext cx="142496" cy="12889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31</a:t>
                </a:r>
              </a:p>
            </p:txBody>
          </p:sp>
          <p:sp>
            <p:nvSpPr>
              <p:cNvPr id="4253" name="TextBox 4252">
                <a:extLst>
                  <a:ext uri="{FF2B5EF4-FFF2-40B4-BE49-F238E27FC236}">
                    <a16:creationId xmlns:a16="http://schemas.microsoft.com/office/drawing/2014/main" id="{3472B6B5-4801-7D5C-76AE-F534E6177F0E}"/>
                  </a:ext>
                </a:extLst>
              </p:cNvPr>
              <p:cNvSpPr txBox="1"/>
              <p:nvPr/>
            </p:nvSpPr>
            <p:spPr>
              <a:xfrm>
                <a:off x="753836" y="6098632"/>
                <a:ext cx="142496" cy="12889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51</a:t>
                </a:r>
              </a:p>
            </p:txBody>
          </p:sp>
          <p:sp>
            <p:nvSpPr>
              <p:cNvPr id="4254" name="TextBox 4253">
                <a:extLst>
                  <a:ext uri="{FF2B5EF4-FFF2-40B4-BE49-F238E27FC236}">
                    <a16:creationId xmlns:a16="http://schemas.microsoft.com/office/drawing/2014/main" id="{C0C66076-0545-413B-130B-9A48AFD4147D}"/>
                  </a:ext>
                </a:extLst>
              </p:cNvPr>
              <p:cNvSpPr txBox="1"/>
              <p:nvPr/>
            </p:nvSpPr>
            <p:spPr>
              <a:xfrm>
                <a:off x="802207" y="4649762"/>
                <a:ext cx="94125" cy="12889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39</a:t>
                </a:r>
              </a:p>
            </p:txBody>
          </p:sp>
          <p:sp>
            <p:nvSpPr>
              <p:cNvPr id="4255" name="TextBox 4254">
                <a:extLst>
                  <a:ext uri="{FF2B5EF4-FFF2-40B4-BE49-F238E27FC236}">
                    <a16:creationId xmlns:a16="http://schemas.microsoft.com/office/drawing/2014/main" id="{AFE42547-FD8D-A899-9519-5318AA8273FB}"/>
                  </a:ext>
                </a:extLst>
              </p:cNvPr>
              <p:cNvSpPr txBox="1"/>
              <p:nvPr/>
            </p:nvSpPr>
            <p:spPr>
              <a:xfrm>
                <a:off x="849269" y="5132718"/>
                <a:ext cx="47063" cy="12889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9</a:t>
                </a:r>
              </a:p>
            </p:txBody>
          </p:sp>
          <p:sp>
            <p:nvSpPr>
              <p:cNvPr id="4256" name="TextBox 4255">
                <a:extLst>
                  <a:ext uri="{FF2B5EF4-FFF2-40B4-BE49-F238E27FC236}">
                    <a16:creationId xmlns:a16="http://schemas.microsoft.com/office/drawing/2014/main" id="{C24B8BB1-BDF6-416A-2D66-C391D479AE79}"/>
                  </a:ext>
                </a:extLst>
              </p:cNvPr>
              <p:cNvSpPr txBox="1"/>
              <p:nvPr/>
            </p:nvSpPr>
            <p:spPr>
              <a:xfrm>
                <a:off x="802207" y="4488779"/>
                <a:ext cx="94125" cy="12889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49</a:t>
                </a:r>
              </a:p>
            </p:txBody>
          </p:sp>
          <p:sp>
            <p:nvSpPr>
              <p:cNvPr id="4257" name="TextBox 4256">
                <a:extLst>
                  <a:ext uri="{FF2B5EF4-FFF2-40B4-BE49-F238E27FC236}">
                    <a16:creationId xmlns:a16="http://schemas.microsoft.com/office/drawing/2014/main" id="{124C196D-9862-82B6-6051-D73D2AEDB652}"/>
                  </a:ext>
                </a:extLst>
              </p:cNvPr>
              <p:cNvSpPr txBox="1"/>
              <p:nvPr/>
            </p:nvSpPr>
            <p:spPr>
              <a:xfrm>
                <a:off x="802207" y="4810748"/>
                <a:ext cx="94125" cy="12889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29</a:t>
                </a:r>
              </a:p>
            </p:txBody>
          </p:sp>
          <p:sp>
            <p:nvSpPr>
              <p:cNvPr id="4258" name="TextBox 4257">
                <a:extLst>
                  <a:ext uri="{FF2B5EF4-FFF2-40B4-BE49-F238E27FC236}">
                    <a16:creationId xmlns:a16="http://schemas.microsoft.com/office/drawing/2014/main" id="{CD2FB456-6C16-122E-90F6-0E39B5B84418}"/>
                  </a:ext>
                </a:extLst>
              </p:cNvPr>
              <p:cNvSpPr txBox="1"/>
              <p:nvPr/>
            </p:nvSpPr>
            <p:spPr>
              <a:xfrm>
                <a:off x="802207" y="4971733"/>
                <a:ext cx="94125" cy="12889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19</a:t>
                </a:r>
              </a:p>
            </p:txBody>
          </p:sp>
          <p:sp>
            <p:nvSpPr>
              <p:cNvPr id="4259" name="TextBox 4258">
                <a:extLst>
                  <a:ext uri="{FF2B5EF4-FFF2-40B4-BE49-F238E27FC236}">
                    <a16:creationId xmlns:a16="http://schemas.microsoft.com/office/drawing/2014/main" id="{688FA57C-1D71-301A-4418-6539AB0B02F1}"/>
                  </a:ext>
                </a:extLst>
              </p:cNvPr>
              <p:cNvSpPr txBox="1"/>
              <p:nvPr/>
            </p:nvSpPr>
            <p:spPr>
              <a:xfrm>
                <a:off x="800900" y="5293703"/>
                <a:ext cx="95432" cy="12889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</a:t>
                </a:r>
              </a:p>
            </p:txBody>
          </p:sp>
          <p:sp>
            <p:nvSpPr>
              <p:cNvPr id="4260" name="TextBox 4259">
                <a:extLst>
                  <a:ext uri="{FF2B5EF4-FFF2-40B4-BE49-F238E27FC236}">
                    <a16:creationId xmlns:a16="http://schemas.microsoft.com/office/drawing/2014/main" id="{7078B321-1AC4-CD34-A4EE-DAA4578CE70B}"/>
                  </a:ext>
                </a:extLst>
              </p:cNvPr>
              <p:cNvSpPr txBox="1"/>
              <p:nvPr/>
            </p:nvSpPr>
            <p:spPr>
              <a:xfrm>
                <a:off x="753836" y="5615672"/>
                <a:ext cx="142496" cy="12889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21</a:t>
                </a:r>
              </a:p>
            </p:txBody>
          </p:sp>
          <p:sp>
            <p:nvSpPr>
              <p:cNvPr id="4261" name="TextBox 4260">
                <a:extLst>
                  <a:ext uri="{FF2B5EF4-FFF2-40B4-BE49-F238E27FC236}">
                    <a16:creationId xmlns:a16="http://schemas.microsoft.com/office/drawing/2014/main" id="{CCE56EE4-1203-B638-4A8C-9EEE5AB41829}"/>
                  </a:ext>
                </a:extLst>
              </p:cNvPr>
              <p:cNvSpPr txBox="1"/>
              <p:nvPr/>
            </p:nvSpPr>
            <p:spPr>
              <a:xfrm>
                <a:off x="753836" y="5937642"/>
                <a:ext cx="142496" cy="12889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41</a:t>
                </a:r>
              </a:p>
            </p:txBody>
          </p:sp>
        </p:grpSp>
        <p:grpSp>
          <p:nvGrpSpPr>
            <p:cNvPr id="4194" name="Group 4193">
              <a:extLst>
                <a:ext uri="{FF2B5EF4-FFF2-40B4-BE49-F238E27FC236}">
                  <a16:creationId xmlns:a16="http://schemas.microsoft.com/office/drawing/2014/main" id="{4814DD42-0317-185F-4846-89B23C00006E}"/>
                </a:ext>
              </a:extLst>
            </p:cNvPr>
            <p:cNvGrpSpPr/>
            <p:nvPr/>
          </p:nvGrpSpPr>
          <p:grpSpPr>
            <a:xfrm>
              <a:off x="1108710" y="6346912"/>
              <a:ext cx="4236463" cy="116037"/>
              <a:chOff x="1108710" y="6346912"/>
              <a:chExt cx="4236463" cy="116037"/>
            </a:xfrm>
          </p:grpSpPr>
          <p:sp>
            <p:nvSpPr>
              <p:cNvPr id="4223" name="TextBox 4222">
                <a:extLst>
                  <a:ext uri="{FF2B5EF4-FFF2-40B4-BE49-F238E27FC236}">
                    <a16:creationId xmlns:a16="http://schemas.microsoft.com/office/drawing/2014/main" id="{D08A53DF-5CB2-60F7-C2A3-C66E4E34DBC9}"/>
                  </a:ext>
                </a:extLst>
              </p:cNvPr>
              <p:cNvSpPr txBox="1"/>
              <p:nvPr/>
            </p:nvSpPr>
            <p:spPr>
              <a:xfrm>
                <a:off x="1108710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72</a:t>
                </a:r>
              </a:p>
            </p:txBody>
          </p:sp>
          <p:sp>
            <p:nvSpPr>
              <p:cNvPr id="4224" name="TextBox 4223">
                <a:extLst>
                  <a:ext uri="{FF2B5EF4-FFF2-40B4-BE49-F238E27FC236}">
                    <a16:creationId xmlns:a16="http://schemas.microsoft.com/office/drawing/2014/main" id="{AB1EDB11-33FB-8C2A-DB61-C0CC656AF656}"/>
                  </a:ext>
                </a:extLst>
              </p:cNvPr>
              <p:cNvSpPr txBox="1"/>
              <p:nvPr/>
            </p:nvSpPr>
            <p:spPr>
              <a:xfrm>
                <a:off x="1270853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67</a:t>
                </a:r>
              </a:p>
            </p:txBody>
          </p:sp>
          <p:sp>
            <p:nvSpPr>
              <p:cNvPr id="4225" name="TextBox 4224">
                <a:extLst>
                  <a:ext uri="{FF2B5EF4-FFF2-40B4-BE49-F238E27FC236}">
                    <a16:creationId xmlns:a16="http://schemas.microsoft.com/office/drawing/2014/main" id="{B680B343-5D99-25A6-84F5-81FFBF3F329A}"/>
                  </a:ext>
                </a:extLst>
              </p:cNvPr>
              <p:cNvSpPr txBox="1"/>
              <p:nvPr/>
            </p:nvSpPr>
            <p:spPr>
              <a:xfrm>
                <a:off x="1432996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62</a:t>
                </a:r>
              </a:p>
            </p:txBody>
          </p:sp>
          <p:sp>
            <p:nvSpPr>
              <p:cNvPr id="4226" name="TextBox 4225">
                <a:extLst>
                  <a:ext uri="{FF2B5EF4-FFF2-40B4-BE49-F238E27FC236}">
                    <a16:creationId xmlns:a16="http://schemas.microsoft.com/office/drawing/2014/main" id="{EDEF4D32-BAD1-E1E0-1170-16DC76205E9C}"/>
                  </a:ext>
                </a:extLst>
              </p:cNvPr>
              <p:cNvSpPr txBox="1"/>
              <p:nvPr/>
            </p:nvSpPr>
            <p:spPr>
              <a:xfrm>
                <a:off x="1595139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57</a:t>
                </a:r>
              </a:p>
            </p:txBody>
          </p:sp>
          <p:sp>
            <p:nvSpPr>
              <p:cNvPr id="4227" name="TextBox 4226">
                <a:extLst>
                  <a:ext uri="{FF2B5EF4-FFF2-40B4-BE49-F238E27FC236}">
                    <a16:creationId xmlns:a16="http://schemas.microsoft.com/office/drawing/2014/main" id="{B353F421-7BD1-0022-3047-EFB220093C27}"/>
                  </a:ext>
                </a:extLst>
              </p:cNvPr>
              <p:cNvSpPr txBox="1"/>
              <p:nvPr/>
            </p:nvSpPr>
            <p:spPr>
              <a:xfrm>
                <a:off x="1919425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47</a:t>
                </a:r>
              </a:p>
            </p:txBody>
          </p:sp>
          <p:sp>
            <p:nvSpPr>
              <p:cNvPr id="4228" name="TextBox 4227">
                <a:extLst>
                  <a:ext uri="{FF2B5EF4-FFF2-40B4-BE49-F238E27FC236}">
                    <a16:creationId xmlns:a16="http://schemas.microsoft.com/office/drawing/2014/main" id="{AB66FF58-5D28-0150-DF9E-C6A218B66085}"/>
                  </a:ext>
                </a:extLst>
              </p:cNvPr>
              <p:cNvSpPr txBox="1"/>
              <p:nvPr/>
            </p:nvSpPr>
            <p:spPr>
              <a:xfrm>
                <a:off x="2081568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42</a:t>
                </a:r>
              </a:p>
            </p:txBody>
          </p:sp>
          <p:sp>
            <p:nvSpPr>
              <p:cNvPr id="4229" name="TextBox 4228">
                <a:extLst>
                  <a:ext uri="{FF2B5EF4-FFF2-40B4-BE49-F238E27FC236}">
                    <a16:creationId xmlns:a16="http://schemas.microsoft.com/office/drawing/2014/main" id="{2CF893A3-DB92-0B20-BD32-9ABC20009F02}"/>
                  </a:ext>
                </a:extLst>
              </p:cNvPr>
              <p:cNvSpPr txBox="1"/>
              <p:nvPr/>
            </p:nvSpPr>
            <p:spPr>
              <a:xfrm>
                <a:off x="2243711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37</a:t>
                </a:r>
              </a:p>
            </p:txBody>
          </p:sp>
          <p:sp>
            <p:nvSpPr>
              <p:cNvPr id="4230" name="TextBox 4229">
                <a:extLst>
                  <a:ext uri="{FF2B5EF4-FFF2-40B4-BE49-F238E27FC236}">
                    <a16:creationId xmlns:a16="http://schemas.microsoft.com/office/drawing/2014/main" id="{CDFE7FE2-38F0-68C0-0572-0415F70F2740}"/>
                  </a:ext>
                </a:extLst>
              </p:cNvPr>
              <p:cNvSpPr txBox="1"/>
              <p:nvPr/>
            </p:nvSpPr>
            <p:spPr>
              <a:xfrm>
                <a:off x="2405854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32</a:t>
                </a:r>
              </a:p>
            </p:txBody>
          </p:sp>
          <p:sp>
            <p:nvSpPr>
              <p:cNvPr id="4231" name="TextBox 4230">
                <a:extLst>
                  <a:ext uri="{FF2B5EF4-FFF2-40B4-BE49-F238E27FC236}">
                    <a16:creationId xmlns:a16="http://schemas.microsoft.com/office/drawing/2014/main" id="{67D2C8EF-AD66-A347-DCC5-3CB70EA11B39}"/>
                  </a:ext>
                </a:extLst>
              </p:cNvPr>
              <p:cNvSpPr txBox="1"/>
              <p:nvPr/>
            </p:nvSpPr>
            <p:spPr>
              <a:xfrm>
                <a:off x="2567997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27</a:t>
                </a:r>
              </a:p>
            </p:txBody>
          </p:sp>
          <p:sp>
            <p:nvSpPr>
              <p:cNvPr id="4232" name="TextBox 4231">
                <a:extLst>
                  <a:ext uri="{FF2B5EF4-FFF2-40B4-BE49-F238E27FC236}">
                    <a16:creationId xmlns:a16="http://schemas.microsoft.com/office/drawing/2014/main" id="{544947D5-C58B-0E6E-1F83-805C96FFA076}"/>
                  </a:ext>
                </a:extLst>
              </p:cNvPr>
              <p:cNvSpPr txBox="1"/>
              <p:nvPr/>
            </p:nvSpPr>
            <p:spPr>
              <a:xfrm>
                <a:off x="2730140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22</a:t>
                </a:r>
              </a:p>
            </p:txBody>
          </p:sp>
          <p:sp>
            <p:nvSpPr>
              <p:cNvPr id="4233" name="TextBox 4232">
                <a:extLst>
                  <a:ext uri="{FF2B5EF4-FFF2-40B4-BE49-F238E27FC236}">
                    <a16:creationId xmlns:a16="http://schemas.microsoft.com/office/drawing/2014/main" id="{6E717BEA-4170-8615-07A7-CF86A8B60D36}"/>
                  </a:ext>
                </a:extLst>
              </p:cNvPr>
              <p:cNvSpPr txBox="1"/>
              <p:nvPr/>
            </p:nvSpPr>
            <p:spPr>
              <a:xfrm>
                <a:off x="2892283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17</a:t>
                </a:r>
              </a:p>
            </p:txBody>
          </p:sp>
          <p:sp>
            <p:nvSpPr>
              <p:cNvPr id="4234" name="TextBox 4233">
                <a:extLst>
                  <a:ext uri="{FF2B5EF4-FFF2-40B4-BE49-F238E27FC236}">
                    <a16:creationId xmlns:a16="http://schemas.microsoft.com/office/drawing/2014/main" id="{87630FBA-45AE-AD08-3312-FD4639D18F1F}"/>
                  </a:ext>
                </a:extLst>
              </p:cNvPr>
              <p:cNvSpPr txBox="1"/>
              <p:nvPr/>
            </p:nvSpPr>
            <p:spPr>
              <a:xfrm>
                <a:off x="3054426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12</a:t>
                </a:r>
              </a:p>
            </p:txBody>
          </p:sp>
          <p:sp>
            <p:nvSpPr>
              <p:cNvPr id="4235" name="TextBox 4234">
                <a:extLst>
                  <a:ext uri="{FF2B5EF4-FFF2-40B4-BE49-F238E27FC236}">
                    <a16:creationId xmlns:a16="http://schemas.microsoft.com/office/drawing/2014/main" id="{19D632F1-FB41-2046-FBEE-FC28A45233E1}"/>
                  </a:ext>
                </a:extLst>
              </p:cNvPr>
              <p:cNvSpPr txBox="1"/>
              <p:nvPr/>
            </p:nvSpPr>
            <p:spPr>
              <a:xfrm>
                <a:off x="3216569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7</a:t>
                </a:r>
              </a:p>
            </p:txBody>
          </p:sp>
          <p:sp>
            <p:nvSpPr>
              <p:cNvPr id="4236" name="TextBox 4235">
                <a:extLst>
                  <a:ext uri="{FF2B5EF4-FFF2-40B4-BE49-F238E27FC236}">
                    <a16:creationId xmlns:a16="http://schemas.microsoft.com/office/drawing/2014/main" id="{192F5D3F-6B60-439A-EFD2-C77AFC3D40B9}"/>
                  </a:ext>
                </a:extLst>
              </p:cNvPr>
              <p:cNvSpPr txBox="1"/>
              <p:nvPr/>
            </p:nvSpPr>
            <p:spPr>
              <a:xfrm>
                <a:off x="3378712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</a:t>
                </a:r>
              </a:p>
            </p:txBody>
          </p:sp>
          <p:sp>
            <p:nvSpPr>
              <p:cNvPr id="4237" name="TextBox 4236">
                <a:extLst>
                  <a:ext uri="{FF2B5EF4-FFF2-40B4-BE49-F238E27FC236}">
                    <a16:creationId xmlns:a16="http://schemas.microsoft.com/office/drawing/2014/main" id="{0ACC0056-CA12-0C7A-5A89-E0EAEAE47CD3}"/>
                  </a:ext>
                </a:extLst>
              </p:cNvPr>
              <p:cNvSpPr txBox="1"/>
              <p:nvPr/>
            </p:nvSpPr>
            <p:spPr>
              <a:xfrm>
                <a:off x="3540855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</a:t>
                </a:r>
              </a:p>
            </p:txBody>
          </p:sp>
          <p:sp>
            <p:nvSpPr>
              <p:cNvPr id="4238" name="TextBox 4237">
                <a:extLst>
                  <a:ext uri="{FF2B5EF4-FFF2-40B4-BE49-F238E27FC236}">
                    <a16:creationId xmlns:a16="http://schemas.microsoft.com/office/drawing/2014/main" id="{48A617A7-984E-86F1-AD4C-6F89F1404861}"/>
                  </a:ext>
                </a:extLst>
              </p:cNvPr>
              <p:cNvSpPr txBox="1"/>
              <p:nvPr/>
            </p:nvSpPr>
            <p:spPr>
              <a:xfrm>
                <a:off x="3702998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8</a:t>
                </a:r>
              </a:p>
            </p:txBody>
          </p:sp>
          <p:sp>
            <p:nvSpPr>
              <p:cNvPr id="4239" name="TextBox 4238">
                <a:extLst>
                  <a:ext uri="{FF2B5EF4-FFF2-40B4-BE49-F238E27FC236}">
                    <a16:creationId xmlns:a16="http://schemas.microsoft.com/office/drawing/2014/main" id="{1F7DA307-5A77-E025-8B6C-107A182F99BC}"/>
                  </a:ext>
                </a:extLst>
              </p:cNvPr>
              <p:cNvSpPr txBox="1"/>
              <p:nvPr/>
            </p:nvSpPr>
            <p:spPr>
              <a:xfrm>
                <a:off x="3865141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13</a:t>
                </a:r>
              </a:p>
            </p:txBody>
          </p:sp>
          <p:sp>
            <p:nvSpPr>
              <p:cNvPr id="4240" name="TextBox 4239">
                <a:extLst>
                  <a:ext uri="{FF2B5EF4-FFF2-40B4-BE49-F238E27FC236}">
                    <a16:creationId xmlns:a16="http://schemas.microsoft.com/office/drawing/2014/main" id="{4F72736E-08D9-97D3-B463-B762E3642BC5}"/>
                  </a:ext>
                </a:extLst>
              </p:cNvPr>
              <p:cNvSpPr txBox="1"/>
              <p:nvPr/>
            </p:nvSpPr>
            <p:spPr>
              <a:xfrm>
                <a:off x="4027284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18</a:t>
                </a:r>
              </a:p>
            </p:txBody>
          </p:sp>
          <p:sp>
            <p:nvSpPr>
              <p:cNvPr id="4241" name="TextBox 4240">
                <a:extLst>
                  <a:ext uri="{FF2B5EF4-FFF2-40B4-BE49-F238E27FC236}">
                    <a16:creationId xmlns:a16="http://schemas.microsoft.com/office/drawing/2014/main" id="{CF1E1896-B70F-FD01-CFE6-A80EA0E8A938}"/>
                  </a:ext>
                </a:extLst>
              </p:cNvPr>
              <p:cNvSpPr txBox="1"/>
              <p:nvPr/>
            </p:nvSpPr>
            <p:spPr>
              <a:xfrm>
                <a:off x="4189428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23</a:t>
                </a:r>
              </a:p>
            </p:txBody>
          </p:sp>
          <p:sp>
            <p:nvSpPr>
              <p:cNvPr id="4242" name="TextBox 4241">
                <a:extLst>
                  <a:ext uri="{FF2B5EF4-FFF2-40B4-BE49-F238E27FC236}">
                    <a16:creationId xmlns:a16="http://schemas.microsoft.com/office/drawing/2014/main" id="{C246F399-ADD1-5D11-9C33-441304F72954}"/>
                  </a:ext>
                </a:extLst>
              </p:cNvPr>
              <p:cNvSpPr txBox="1"/>
              <p:nvPr/>
            </p:nvSpPr>
            <p:spPr>
              <a:xfrm>
                <a:off x="4351570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28</a:t>
                </a:r>
              </a:p>
            </p:txBody>
          </p:sp>
          <p:sp>
            <p:nvSpPr>
              <p:cNvPr id="4243" name="TextBox 4242">
                <a:extLst>
                  <a:ext uri="{FF2B5EF4-FFF2-40B4-BE49-F238E27FC236}">
                    <a16:creationId xmlns:a16="http://schemas.microsoft.com/office/drawing/2014/main" id="{06826A0F-ED52-1BC0-2056-31CDB8394F5E}"/>
                  </a:ext>
                </a:extLst>
              </p:cNvPr>
              <p:cNvSpPr txBox="1"/>
              <p:nvPr/>
            </p:nvSpPr>
            <p:spPr>
              <a:xfrm>
                <a:off x="4513713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33</a:t>
                </a:r>
              </a:p>
            </p:txBody>
          </p:sp>
          <p:sp>
            <p:nvSpPr>
              <p:cNvPr id="4244" name="TextBox 4243">
                <a:extLst>
                  <a:ext uri="{FF2B5EF4-FFF2-40B4-BE49-F238E27FC236}">
                    <a16:creationId xmlns:a16="http://schemas.microsoft.com/office/drawing/2014/main" id="{EBDDA965-5EF0-2EE8-1D66-7C19025DB958}"/>
                  </a:ext>
                </a:extLst>
              </p:cNvPr>
              <p:cNvSpPr txBox="1"/>
              <p:nvPr/>
            </p:nvSpPr>
            <p:spPr>
              <a:xfrm>
                <a:off x="4675855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38</a:t>
                </a:r>
              </a:p>
            </p:txBody>
          </p:sp>
          <p:sp>
            <p:nvSpPr>
              <p:cNvPr id="4245" name="TextBox 4244">
                <a:extLst>
                  <a:ext uri="{FF2B5EF4-FFF2-40B4-BE49-F238E27FC236}">
                    <a16:creationId xmlns:a16="http://schemas.microsoft.com/office/drawing/2014/main" id="{ED820558-4883-97E0-AE75-75315BFAD8EF}"/>
                  </a:ext>
                </a:extLst>
              </p:cNvPr>
              <p:cNvSpPr txBox="1"/>
              <p:nvPr/>
            </p:nvSpPr>
            <p:spPr>
              <a:xfrm>
                <a:off x="5000143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48</a:t>
                </a:r>
              </a:p>
            </p:txBody>
          </p:sp>
          <p:sp>
            <p:nvSpPr>
              <p:cNvPr id="4246" name="TextBox 4245">
                <a:extLst>
                  <a:ext uri="{FF2B5EF4-FFF2-40B4-BE49-F238E27FC236}">
                    <a16:creationId xmlns:a16="http://schemas.microsoft.com/office/drawing/2014/main" id="{D26697C8-FE2D-42C3-B92A-C32A916570E1}"/>
                  </a:ext>
                </a:extLst>
              </p:cNvPr>
              <p:cNvSpPr txBox="1"/>
              <p:nvPr/>
            </p:nvSpPr>
            <p:spPr>
              <a:xfrm>
                <a:off x="5162293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53</a:t>
                </a:r>
              </a:p>
            </p:txBody>
          </p:sp>
          <p:sp>
            <p:nvSpPr>
              <p:cNvPr id="4247" name="TextBox 4246">
                <a:extLst>
                  <a:ext uri="{FF2B5EF4-FFF2-40B4-BE49-F238E27FC236}">
                    <a16:creationId xmlns:a16="http://schemas.microsoft.com/office/drawing/2014/main" id="{56D955FA-F0D1-9ADB-ADA3-9CDEAE355A1B}"/>
                  </a:ext>
                </a:extLst>
              </p:cNvPr>
              <p:cNvSpPr txBox="1"/>
              <p:nvPr/>
            </p:nvSpPr>
            <p:spPr>
              <a:xfrm>
                <a:off x="1757282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</a:t>
                </a: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52</a:t>
                </a:r>
              </a:p>
            </p:txBody>
          </p:sp>
          <p:sp>
            <p:nvSpPr>
              <p:cNvPr id="4248" name="TextBox 4247">
                <a:extLst>
                  <a:ext uri="{FF2B5EF4-FFF2-40B4-BE49-F238E27FC236}">
                    <a16:creationId xmlns:a16="http://schemas.microsoft.com/office/drawing/2014/main" id="{AC16F0D6-69AF-6D3D-C1B7-79CD1D177654}"/>
                  </a:ext>
                </a:extLst>
              </p:cNvPr>
              <p:cNvSpPr txBox="1"/>
              <p:nvPr/>
            </p:nvSpPr>
            <p:spPr>
              <a:xfrm>
                <a:off x="4837999" y="6346912"/>
                <a:ext cx="182880" cy="116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4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43</a:t>
                </a:r>
              </a:p>
            </p:txBody>
          </p:sp>
        </p:grpSp>
        <p:grpSp>
          <p:nvGrpSpPr>
            <p:cNvPr id="4195" name="Group 4194">
              <a:extLst>
                <a:ext uri="{FF2B5EF4-FFF2-40B4-BE49-F238E27FC236}">
                  <a16:creationId xmlns:a16="http://schemas.microsoft.com/office/drawing/2014/main" id="{35098D11-CAD9-922F-95C0-52DC4D96DDFE}"/>
                </a:ext>
              </a:extLst>
            </p:cNvPr>
            <p:cNvGrpSpPr/>
            <p:nvPr/>
          </p:nvGrpSpPr>
          <p:grpSpPr>
            <a:xfrm>
              <a:off x="1200582" y="6262714"/>
              <a:ext cx="4052082" cy="55984"/>
              <a:chOff x="1200582" y="6262715"/>
              <a:chExt cx="4052082" cy="55984"/>
            </a:xfrm>
          </p:grpSpPr>
          <p:cxnSp>
            <p:nvCxnSpPr>
              <p:cNvPr id="4197" name="Straight Connector 4196">
                <a:extLst>
                  <a:ext uri="{FF2B5EF4-FFF2-40B4-BE49-F238E27FC236}">
                    <a16:creationId xmlns:a16="http://schemas.microsoft.com/office/drawing/2014/main" id="{E7DD3001-8CE7-43DC-52F2-E6439010C0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00582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98" name="Straight Connector 4197">
                <a:extLst>
                  <a:ext uri="{FF2B5EF4-FFF2-40B4-BE49-F238E27FC236}">
                    <a16:creationId xmlns:a16="http://schemas.microsoft.com/office/drawing/2014/main" id="{8ECC0079-C09E-7DE0-C5F8-65C8C9AF41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07661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99" name="Straight Connector 4198">
                <a:extLst>
                  <a:ext uri="{FF2B5EF4-FFF2-40B4-BE49-F238E27FC236}">
                    <a16:creationId xmlns:a16="http://schemas.microsoft.com/office/drawing/2014/main" id="{EF872850-6435-0759-E0E0-01A3E91993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93910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0" name="Straight Connector 4199">
                <a:extLst>
                  <a:ext uri="{FF2B5EF4-FFF2-40B4-BE49-F238E27FC236}">
                    <a16:creationId xmlns:a16="http://schemas.microsoft.com/office/drawing/2014/main" id="{8DC68028-213E-A1FF-96B0-E301C50C61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66408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1" name="Straight Connector 4200">
                <a:extLst>
                  <a:ext uri="{FF2B5EF4-FFF2-40B4-BE49-F238E27FC236}">
                    <a16:creationId xmlns:a16="http://schemas.microsoft.com/office/drawing/2014/main" id="{DA6A667C-44FF-941D-85B4-0CAE8496B3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48914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2" name="Straight Connector 4201">
                <a:extLst>
                  <a:ext uri="{FF2B5EF4-FFF2-40B4-BE49-F238E27FC236}">
                    <a16:creationId xmlns:a16="http://schemas.microsoft.com/office/drawing/2014/main" id="{2B4B15A0-20A4-B2EE-8CA3-A9A5A389F9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73080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3" name="Straight Connector 4202">
                <a:extLst>
                  <a:ext uri="{FF2B5EF4-FFF2-40B4-BE49-F238E27FC236}">
                    <a16:creationId xmlns:a16="http://schemas.microsoft.com/office/drawing/2014/main" id="{7D958DA4-68C0-1FDB-7F64-68CD1B41E3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1412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4" name="Straight Connector 4203">
                <a:extLst>
                  <a:ext uri="{FF2B5EF4-FFF2-40B4-BE49-F238E27FC236}">
                    <a16:creationId xmlns:a16="http://schemas.microsoft.com/office/drawing/2014/main" id="{513C9274-FE3E-D37A-0E71-715B0F4E1B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80159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5" name="Straight Connector 4204">
                <a:extLst>
                  <a:ext uri="{FF2B5EF4-FFF2-40B4-BE49-F238E27FC236}">
                    <a16:creationId xmlns:a16="http://schemas.microsoft.com/office/drawing/2014/main" id="{B540DD58-52BE-8BBD-F73E-4B4D2FF6A7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52664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6" name="Straight Connector 4205">
                <a:extLst>
                  <a:ext uri="{FF2B5EF4-FFF2-40B4-BE49-F238E27FC236}">
                    <a16:creationId xmlns:a16="http://schemas.microsoft.com/office/drawing/2014/main" id="{75FBD5AE-1E7B-7C14-CF58-F6DDD907EC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4748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7" name="Straight Connector 4206">
                <a:extLst>
                  <a:ext uri="{FF2B5EF4-FFF2-40B4-BE49-F238E27FC236}">
                    <a16:creationId xmlns:a16="http://schemas.microsoft.com/office/drawing/2014/main" id="{ADE56A67-945C-04B7-F2B5-E62452C0F3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10997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8" name="Straight Connector 4207">
                <a:extLst>
                  <a:ext uri="{FF2B5EF4-FFF2-40B4-BE49-F238E27FC236}">
                    <a16:creationId xmlns:a16="http://schemas.microsoft.com/office/drawing/2014/main" id="{A0A43D59-D52D-6861-6322-B49FB90AF1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35163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9" name="Straight Connector 4208">
                <a:extLst>
                  <a:ext uri="{FF2B5EF4-FFF2-40B4-BE49-F238E27FC236}">
                    <a16:creationId xmlns:a16="http://schemas.microsoft.com/office/drawing/2014/main" id="{D6B83CBE-64CF-8772-14C6-D918215292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97246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0" name="Straight Connector 4209">
                <a:extLst>
                  <a:ext uri="{FF2B5EF4-FFF2-40B4-BE49-F238E27FC236}">
                    <a16:creationId xmlns:a16="http://schemas.microsoft.com/office/drawing/2014/main" id="{519484F8-13E8-F61E-CB56-E07A55DE14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9329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1" name="Straight Connector 4210">
                <a:extLst>
                  <a:ext uri="{FF2B5EF4-FFF2-40B4-BE49-F238E27FC236}">
                    <a16:creationId xmlns:a16="http://schemas.microsoft.com/office/drawing/2014/main" id="{63A14944-7F46-150E-A89C-23FF6D3DE5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86831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2" name="Straight Connector 4211">
                <a:extLst>
                  <a:ext uri="{FF2B5EF4-FFF2-40B4-BE49-F238E27FC236}">
                    <a16:creationId xmlns:a16="http://schemas.microsoft.com/office/drawing/2014/main" id="{844E4FA0-8F7D-6E30-343C-416CE380B7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83495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3" name="Straight Connector 4212">
                <a:extLst>
                  <a:ext uri="{FF2B5EF4-FFF2-40B4-BE49-F238E27FC236}">
                    <a16:creationId xmlns:a16="http://schemas.microsoft.com/office/drawing/2014/main" id="{2C91BAA2-45DA-FAF2-BDE3-5D08C6DBA5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45578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4" name="Straight Connector 4213">
                <a:extLst>
                  <a:ext uri="{FF2B5EF4-FFF2-40B4-BE49-F238E27FC236}">
                    <a16:creationId xmlns:a16="http://schemas.microsoft.com/office/drawing/2014/main" id="{AD50FCE2-7BDB-B89B-C060-AFB9BB0A35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69744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5" name="Straight Connector 4214">
                <a:extLst>
                  <a:ext uri="{FF2B5EF4-FFF2-40B4-BE49-F238E27FC236}">
                    <a16:creationId xmlns:a16="http://schemas.microsoft.com/office/drawing/2014/main" id="{0D1A82BA-BB52-28AA-E42F-4F2813CD8A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31827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6" name="Straight Connector 4215">
                <a:extLst>
                  <a:ext uri="{FF2B5EF4-FFF2-40B4-BE49-F238E27FC236}">
                    <a16:creationId xmlns:a16="http://schemas.microsoft.com/office/drawing/2014/main" id="{36D1C769-16FA-EED5-2295-16A2B0B01B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5993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7" name="Straight Connector 4216">
                <a:extLst>
                  <a:ext uri="{FF2B5EF4-FFF2-40B4-BE49-F238E27FC236}">
                    <a16:creationId xmlns:a16="http://schemas.microsoft.com/office/drawing/2014/main" id="{449658E6-0EAF-A707-4A55-B41681A1A6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18076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8" name="Straight Connector 4217">
                <a:extLst>
                  <a:ext uri="{FF2B5EF4-FFF2-40B4-BE49-F238E27FC236}">
                    <a16:creationId xmlns:a16="http://schemas.microsoft.com/office/drawing/2014/main" id="{5D9AA681-E2E6-5CA9-6C5C-B3361F0DBE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42242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9" name="Straight Connector 4218">
                <a:extLst>
                  <a:ext uri="{FF2B5EF4-FFF2-40B4-BE49-F238E27FC236}">
                    <a16:creationId xmlns:a16="http://schemas.microsoft.com/office/drawing/2014/main" id="{F9AE14C9-6A12-59DA-3C41-F42DB61D54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04325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0" name="Straight Connector 4219">
                <a:extLst>
                  <a:ext uri="{FF2B5EF4-FFF2-40B4-BE49-F238E27FC236}">
                    <a16:creationId xmlns:a16="http://schemas.microsoft.com/office/drawing/2014/main" id="{FDEC1888-27A0-8F00-B38A-80F9C877AE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28491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1" name="Straight Connector 4220">
                <a:extLst>
                  <a:ext uri="{FF2B5EF4-FFF2-40B4-BE49-F238E27FC236}">
                    <a16:creationId xmlns:a16="http://schemas.microsoft.com/office/drawing/2014/main" id="{AC97F3CD-F20B-060C-72D7-70F14E954E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90574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2" name="Straight Connector 4221">
                <a:extLst>
                  <a:ext uri="{FF2B5EF4-FFF2-40B4-BE49-F238E27FC236}">
                    <a16:creationId xmlns:a16="http://schemas.microsoft.com/office/drawing/2014/main" id="{926E3212-D5B6-4697-B6A0-CC3ECC6BCA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62665" y="6262715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196" name="Graphic 4195">
              <a:extLst>
                <a:ext uri="{FF2B5EF4-FFF2-40B4-BE49-F238E27FC236}">
                  <a16:creationId xmlns:a16="http://schemas.microsoft.com/office/drawing/2014/main" id="{923A743F-AD56-3B47-19ED-BA002EBFAE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84147" y="4927391"/>
              <a:ext cx="4215384" cy="1180813"/>
            </a:xfrm>
            <a:prstGeom prst="rect">
              <a:avLst/>
            </a:prstGeom>
          </p:spPr>
        </p:pic>
      </p:grpSp>
      <p:grpSp>
        <p:nvGrpSpPr>
          <p:cNvPr id="4275" name="Group 4274">
            <a:extLst>
              <a:ext uri="{FF2B5EF4-FFF2-40B4-BE49-F238E27FC236}">
                <a16:creationId xmlns:a16="http://schemas.microsoft.com/office/drawing/2014/main" id="{30689E14-5C2F-F3BC-5C26-9E79689C8EE5}"/>
              </a:ext>
            </a:extLst>
          </p:cNvPr>
          <p:cNvGrpSpPr>
            <a:grpSpLocks/>
          </p:cNvGrpSpPr>
          <p:nvPr/>
        </p:nvGrpSpPr>
        <p:grpSpPr>
          <a:xfrm>
            <a:off x="32176028" y="16781060"/>
            <a:ext cx="4691813" cy="2228873"/>
            <a:chOff x="6770537" y="1049212"/>
            <a:chExt cx="4785154" cy="2349315"/>
          </a:xfrm>
        </p:grpSpPr>
        <p:cxnSp>
          <p:nvCxnSpPr>
            <p:cNvPr id="4276" name="Straight Connector 4275">
              <a:extLst>
                <a:ext uri="{FF2B5EF4-FFF2-40B4-BE49-F238E27FC236}">
                  <a16:creationId xmlns:a16="http://schemas.microsoft.com/office/drawing/2014/main" id="{C3BEB806-EDFE-00AE-E911-28CED28F7C8A}"/>
                </a:ext>
              </a:extLst>
            </p:cNvPr>
            <p:cNvCxnSpPr>
              <a:cxnSpLocks/>
            </p:cNvCxnSpPr>
            <p:nvPr/>
          </p:nvCxnSpPr>
          <p:spPr>
            <a:xfrm>
              <a:off x="6983692" y="1049212"/>
              <a:ext cx="0" cy="214884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7" name="Straight Connector 4276">
              <a:extLst>
                <a:ext uri="{FF2B5EF4-FFF2-40B4-BE49-F238E27FC236}">
                  <a16:creationId xmlns:a16="http://schemas.microsoft.com/office/drawing/2014/main" id="{8D98D827-88A8-6AE9-C6E7-A7D4494CF4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83691" y="3198052"/>
              <a:ext cx="4572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78" name="Group 4277">
              <a:extLst>
                <a:ext uri="{FF2B5EF4-FFF2-40B4-BE49-F238E27FC236}">
                  <a16:creationId xmlns:a16="http://schemas.microsoft.com/office/drawing/2014/main" id="{4AC9F6EE-A112-CC91-0154-71F99CC3A8D9}"/>
                </a:ext>
              </a:extLst>
            </p:cNvPr>
            <p:cNvGrpSpPr/>
            <p:nvPr/>
          </p:nvGrpSpPr>
          <p:grpSpPr>
            <a:xfrm>
              <a:off x="6933816" y="1164277"/>
              <a:ext cx="49876" cy="1929065"/>
              <a:chOff x="6933816" y="1164277"/>
              <a:chExt cx="49876" cy="1929065"/>
            </a:xfrm>
          </p:grpSpPr>
          <p:cxnSp>
            <p:nvCxnSpPr>
              <p:cNvPr id="4355" name="Straight Connector 4354">
                <a:extLst>
                  <a:ext uri="{FF2B5EF4-FFF2-40B4-BE49-F238E27FC236}">
                    <a16:creationId xmlns:a16="http://schemas.microsoft.com/office/drawing/2014/main" id="{5413C3E5-EC4E-6AB2-A687-E328C9C1217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3093342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56" name="Straight Connector 4355">
                <a:extLst>
                  <a:ext uri="{FF2B5EF4-FFF2-40B4-BE49-F238E27FC236}">
                    <a16:creationId xmlns:a16="http://schemas.microsoft.com/office/drawing/2014/main" id="{D054DB6D-4692-EA96-3513-1B3CEBD4105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77182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57" name="Straight Connector 4356">
                <a:extLst>
                  <a:ext uri="{FF2B5EF4-FFF2-40B4-BE49-F238E27FC236}">
                    <a16:creationId xmlns:a16="http://schemas.microsoft.com/office/drawing/2014/main" id="{023B8D3D-7E80-E2DC-E4C1-723EF46C3AB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55748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58" name="Straight Connector 4357">
                <a:extLst>
                  <a:ext uri="{FF2B5EF4-FFF2-40B4-BE49-F238E27FC236}">
                    <a16:creationId xmlns:a16="http://schemas.microsoft.com/office/drawing/2014/main" id="{656ED248-037B-DDE2-92C2-D4E9E543A01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170012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59" name="Straight Connector 4358">
                <a:extLst>
                  <a:ext uri="{FF2B5EF4-FFF2-40B4-BE49-F238E27FC236}">
                    <a16:creationId xmlns:a16="http://schemas.microsoft.com/office/drawing/2014/main" id="{3BE13CAF-AF88-8BF8-0C67-684E70F93B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116427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60" name="Straight Connector 4359">
                <a:extLst>
                  <a:ext uri="{FF2B5EF4-FFF2-40B4-BE49-F238E27FC236}">
                    <a16:creationId xmlns:a16="http://schemas.microsoft.com/office/drawing/2014/main" id="{A8D93CDF-D87B-720A-5706-E6CE0DC03B6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45031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61" name="Straight Connector 4360">
                <a:extLst>
                  <a:ext uri="{FF2B5EF4-FFF2-40B4-BE49-F238E27FC236}">
                    <a16:creationId xmlns:a16="http://schemas.microsoft.com/office/drawing/2014/main" id="{A7537862-F466-A4A2-F855-BD4C8E0519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12880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62" name="Straight Connector 4361">
                <a:extLst>
                  <a:ext uri="{FF2B5EF4-FFF2-40B4-BE49-F238E27FC236}">
                    <a16:creationId xmlns:a16="http://schemas.microsoft.com/office/drawing/2014/main" id="{84FBBC4C-916E-C234-2A41-8790FA79256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02163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63" name="Straight Connector 4362">
                <a:extLst>
                  <a:ext uri="{FF2B5EF4-FFF2-40B4-BE49-F238E27FC236}">
                    <a16:creationId xmlns:a16="http://schemas.microsoft.com/office/drawing/2014/main" id="{0812364F-B66B-625F-0F30-EBC66732923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148578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64" name="Straight Connector 4363">
                <a:extLst>
                  <a:ext uri="{FF2B5EF4-FFF2-40B4-BE49-F238E27FC236}">
                    <a16:creationId xmlns:a16="http://schemas.microsoft.com/office/drawing/2014/main" id="{524B2783-D4D8-3EB0-45DB-19E3689CE0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127144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65" name="Straight Connector 4364">
                <a:extLst>
                  <a:ext uri="{FF2B5EF4-FFF2-40B4-BE49-F238E27FC236}">
                    <a16:creationId xmlns:a16="http://schemas.microsoft.com/office/drawing/2014/main" id="{08C3C44D-4378-2D6C-C89B-525D6D4811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137861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66" name="Straight Connector 4365">
                <a:extLst>
                  <a:ext uri="{FF2B5EF4-FFF2-40B4-BE49-F238E27FC236}">
                    <a16:creationId xmlns:a16="http://schemas.microsoft.com/office/drawing/2014/main" id="{7C251383-9272-8ABF-2F87-348E49ACF34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159295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67" name="Straight Connector 4366">
                <a:extLst>
                  <a:ext uri="{FF2B5EF4-FFF2-40B4-BE49-F238E27FC236}">
                    <a16:creationId xmlns:a16="http://schemas.microsoft.com/office/drawing/2014/main" id="{9D0FFA42-D6DB-76D3-DBF6-2763004AE0B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180729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68" name="Straight Connector 4367">
                <a:extLst>
                  <a:ext uri="{FF2B5EF4-FFF2-40B4-BE49-F238E27FC236}">
                    <a16:creationId xmlns:a16="http://schemas.microsoft.com/office/drawing/2014/main" id="{A04942DC-4293-4334-6748-3179A6DCE0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191446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69" name="Straight Connector 4368">
                <a:extLst>
                  <a:ext uri="{FF2B5EF4-FFF2-40B4-BE49-F238E27FC236}">
                    <a16:creationId xmlns:a16="http://schemas.microsoft.com/office/drawing/2014/main" id="{D40E4F57-71D7-59B1-FEF3-0FBA3B5F5C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23597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70" name="Straight Connector 4369">
                <a:extLst>
                  <a:ext uri="{FF2B5EF4-FFF2-40B4-BE49-F238E27FC236}">
                    <a16:creationId xmlns:a16="http://schemas.microsoft.com/office/drawing/2014/main" id="{0DDB1C1C-26B1-7A2B-41DA-31C5DA0A73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34314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71" name="Straight Connector 4370">
                <a:extLst>
                  <a:ext uri="{FF2B5EF4-FFF2-40B4-BE49-F238E27FC236}">
                    <a16:creationId xmlns:a16="http://schemas.microsoft.com/office/drawing/2014/main" id="{4B29B8EB-83A5-B9C0-326E-E4F48A924A9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66465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72" name="Straight Connector 4371">
                <a:extLst>
                  <a:ext uri="{FF2B5EF4-FFF2-40B4-BE49-F238E27FC236}">
                    <a16:creationId xmlns:a16="http://schemas.microsoft.com/office/drawing/2014/main" id="{6AEDAB6C-6550-5C88-678C-B3ED3220AE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98616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73" name="Straight Connector 4372">
                <a:extLst>
                  <a:ext uri="{FF2B5EF4-FFF2-40B4-BE49-F238E27FC236}">
                    <a16:creationId xmlns:a16="http://schemas.microsoft.com/office/drawing/2014/main" id="{BC59BFDA-91E9-2116-4492-10EE1729B3D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33816" y="2878997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279" name="Straight Connector 4278">
              <a:extLst>
                <a:ext uri="{FF2B5EF4-FFF2-40B4-BE49-F238E27FC236}">
                  <a16:creationId xmlns:a16="http://schemas.microsoft.com/office/drawing/2014/main" id="{3619DA4E-05F2-4FFE-B8BB-17928A121D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83691" y="1049212"/>
              <a:ext cx="457200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0" name="Straight Connector 4279">
              <a:extLst>
                <a:ext uri="{FF2B5EF4-FFF2-40B4-BE49-F238E27FC236}">
                  <a16:creationId xmlns:a16="http://schemas.microsoft.com/office/drawing/2014/main" id="{AC27FF66-94EF-D21B-0C98-A26E5D712D7E}"/>
                </a:ext>
              </a:extLst>
            </p:cNvPr>
            <p:cNvCxnSpPr>
              <a:cxnSpLocks/>
            </p:cNvCxnSpPr>
            <p:nvPr/>
          </p:nvCxnSpPr>
          <p:spPr>
            <a:xfrm>
              <a:off x="11555691" y="1049212"/>
              <a:ext cx="0" cy="214884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81" name="Group 4280">
              <a:extLst>
                <a:ext uri="{FF2B5EF4-FFF2-40B4-BE49-F238E27FC236}">
                  <a16:creationId xmlns:a16="http://schemas.microsoft.com/office/drawing/2014/main" id="{C7234ECE-00C4-B8D5-3531-8234C87CC853}"/>
                </a:ext>
              </a:extLst>
            </p:cNvPr>
            <p:cNvGrpSpPr/>
            <p:nvPr/>
          </p:nvGrpSpPr>
          <p:grpSpPr>
            <a:xfrm>
              <a:off x="6770537" y="1101879"/>
              <a:ext cx="145180" cy="2061250"/>
              <a:chOff x="6770537" y="1101879"/>
              <a:chExt cx="145180" cy="2061250"/>
            </a:xfrm>
          </p:grpSpPr>
          <p:sp>
            <p:nvSpPr>
              <p:cNvPr id="4336" name="TextBox 4335">
                <a:extLst>
                  <a:ext uri="{FF2B5EF4-FFF2-40B4-BE49-F238E27FC236}">
                    <a16:creationId xmlns:a16="http://schemas.microsoft.com/office/drawing/2014/main" id="{E7256BB4-B252-DDC8-9251-038654B30D43}"/>
                  </a:ext>
                </a:extLst>
              </p:cNvPr>
              <p:cNvSpPr txBox="1"/>
              <p:nvPr/>
            </p:nvSpPr>
            <p:spPr>
              <a:xfrm>
                <a:off x="6818930" y="1101879"/>
                <a:ext cx="96787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80</a:t>
                </a:r>
              </a:p>
            </p:txBody>
          </p:sp>
          <p:sp>
            <p:nvSpPr>
              <p:cNvPr id="4337" name="TextBox 4336">
                <a:extLst>
                  <a:ext uri="{FF2B5EF4-FFF2-40B4-BE49-F238E27FC236}">
                    <a16:creationId xmlns:a16="http://schemas.microsoft.com/office/drawing/2014/main" id="{759176D7-168C-511C-6537-CBB76272D824}"/>
                  </a:ext>
                </a:extLst>
              </p:cNvPr>
              <p:cNvSpPr txBox="1"/>
              <p:nvPr/>
            </p:nvSpPr>
            <p:spPr>
              <a:xfrm>
                <a:off x="6818930" y="1853148"/>
                <a:ext cx="96787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24</a:t>
                </a:r>
              </a:p>
            </p:txBody>
          </p:sp>
          <p:sp>
            <p:nvSpPr>
              <p:cNvPr id="4338" name="TextBox 4337">
                <a:extLst>
                  <a:ext uri="{FF2B5EF4-FFF2-40B4-BE49-F238E27FC236}">
                    <a16:creationId xmlns:a16="http://schemas.microsoft.com/office/drawing/2014/main" id="{22768661-2D8C-DE63-E997-40A5343DBA5D}"/>
                  </a:ext>
                </a:extLst>
              </p:cNvPr>
              <p:cNvSpPr txBox="1"/>
              <p:nvPr/>
            </p:nvSpPr>
            <p:spPr>
              <a:xfrm>
                <a:off x="6867323" y="2067794"/>
                <a:ext cx="48394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8</a:t>
                </a:r>
              </a:p>
            </p:txBody>
          </p:sp>
          <p:sp>
            <p:nvSpPr>
              <p:cNvPr id="4339" name="TextBox 4338">
                <a:extLst>
                  <a:ext uri="{FF2B5EF4-FFF2-40B4-BE49-F238E27FC236}">
                    <a16:creationId xmlns:a16="http://schemas.microsoft.com/office/drawing/2014/main" id="{9FD9E3A9-FA02-1C4C-88CD-C79CE32522EC}"/>
                  </a:ext>
                </a:extLst>
              </p:cNvPr>
              <p:cNvSpPr txBox="1"/>
              <p:nvPr/>
            </p:nvSpPr>
            <p:spPr>
              <a:xfrm>
                <a:off x="6770537" y="2497090"/>
                <a:ext cx="145180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−24</a:t>
                </a:r>
              </a:p>
            </p:txBody>
          </p:sp>
          <p:sp>
            <p:nvSpPr>
              <p:cNvPr id="4340" name="TextBox 4339">
                <a:extLst>
                  <a:ext uri="{FF2B5EF4-FFF2-40B4-BE49-F238E27FC236}">
                    <a16:creationId xmlns:a16="http://schemas.microsoft.com/office/drawing/2014/main" id="{964E4B3A-81AE-300F-A235-21D19834E360}"/>
                  </a:ext>
                </a:extLst>
              </p:cNvPr>
              <p:cNvSpPr txBox="1"/>
              <p:nvPr/>
            </p:nvSpPr>
            <p:spPr>
              <a:xfrm>
                <a:off x="6770537" y="3033703"/>
                <a:ext cx="145180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−64</a:t>
                </a:r>
              </a:p>
            </p:txBody>
          </p:sp>
          <p:sp>
            <p:nvSpPr>
              <p:cNvPr id="4341" name="TextBox 4340">
                <a:extLst>
                  <a:ext uri="{FF2B5EF4-FFF2-40B4-BE49-F238E27FC236}">
                    <a16:creationId xmlns:a16="http://schemas.microsoft.com/office/drawing/2014/main" id="{1D8CE9A6-8564-EE28-D444-2B9258F1C115}"/>
                  </a:ext>
                </a:extLst>
              </p:cNvPr>
              <p:cNvSpPr txBox="1"/>
              <p:nvPr/>
            </p:nvSpPr>
            <p:spPr>
              <a:xfrm>
                <a:off x="6818930" y="1316527"/>
                <a:ext cx="96787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64</a:t>
                </a:r>
              </a:p>
            </p:txBody>
          </p:sp>
          <p:sp>
            <p:nvSpPr>
              <p:cNvPr id="4342" name="TextBox 4341">
                <a:extLst>
                  <a:ext uri="{FF2B5EF4-FFF2-40B4-BE49-F238E27FC236}">
                    <a16:creationId xmlns:a16="http://schemas.microsoft.com/office/drawing/2014/main" id="{01187E8E-1EF0-C6D4-6C65-509AEFE5F10F}"/>
                  </a:ext>
                </a:extLst>
              </p:cNvPr>
              <p:cNvSpPr txBox="1"/>
              <p:nvPr/>
            </p:nvSpPr>
            <p:spPr>
              <a:xfrm>
                <a:off x="6818930" y="1638499"/>
                <a:ext cx="96787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40</a:t>
                </a:r>
              </a:p>
            </p:txBody>
          </p:sp>
          <p:sp>
            <p:nvSpPr>
              <p:cNvPr id="4343" name="TextBox 4342">
                <a:extLst>
                  <a:ext uri="{FF2B5EF4-FFF2-40B4-BE49-F238E27FC236}">
                    <a16:creationId xmlns:a16="http://schemas.microsoft.com/office/drawing/2014/main" id="{34D225A0-CC16-6010-906F-07BC6A989304}"/>
                  </a:ext>
                </a:extLst>
              </p:cNvPr>
              <p:cNvSpPr txBox="1"/>
              <p:nvPr/>
            </p:nvSpPr>
            <p:spPr>
              <a:xfrm>
                <a:off x="6818930" y="2282442"/>
                <a:ext cx="96787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−8</a:t>
                </a:r>
              </a:p>
            </p:txBody>
          </p:sp>
          <p:sp>
            <p:nvSpPr>
              <p:cNvPr id="4344" name="TextBox 4343">
                <a:extLst>
                  <a:ext uri="{FF2B5EF4-FFF2-40B4-BE49-F238E27FC236}">
                    <a16:creationId xmlns:a16="http://schemas.microsoft.com/office/drawing/2014/main" id="{1F8A2287-68F2-090B-CAB6-8307C12B6F29}"/>
                  </a:ext>
                </a:extLst>
              </p:cNvPr>
              <p:cNvSpPr txBox="1"/>
              <p:nvPr/>
            </p:nvSpPr>
            <p:spPr>
              <a:xfrm>
                <a:off x="6770537" y="2711738"/>
                <a:ext cx="145180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−40</a:t>
                </a:r>
              </a:p>
            </p:txBody>
          </p:sp>
          <p:sp>
            <p:nvSpPr>
              <p:cNvPr id="4345" name="TextBox 4344">
                <a:extLst>
                  <a:ext uri="{FF2B5EF4-FFF2-40B4-BE49-F238E27FC236}">
                    <a16:creationId xmlns:a16="http://schemas.microsoft.com/office/drawing/2014/main" id="{FD5FB8CE-AB10-3F2F-7737-1050564F84BF}"/>
                  </a:ext>
                </a:extLst>
              </p:cNvPr>
              <p:cNvSpPr txBox="1"/>
              <p:nvPr/>
            </p:nvSpPr>
            <p:spPr>
              <a:xfrm>
                <a:off x="6818930" y="1209203"/>
                <a:ext cx="96787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72</a:t>
                </a:r>
              </a:p>
            </p:txBody>
          </p:sp>
          <p:sp>
            <p:nvSpPr>
              <p:cNvPr id="4346" name="TextBox 4345">
                <a:extLst>
                  <a:ext uri="{FF2B5EF4-FFF2-40B4-BE49-F238E27FC236}">
                    <a16:creationId xmlns:a16="http://schemas.microsoft.com/office/drawing/2014/main" id="{BF7CFBF3-72BA-2402-17D2-053CC9A89C2C}"/>
                  </a:ext>
                </a:extLst>
              </p:cNvPr>
              <p:cNvSpPr txBox="1"/>
              <p:nvPr/>
            </p:nvSpPr>
            <p:spPr>
              <a:xfrm>
                <a:off x="6818930" y="1423849"/>
                <a:ext cx="96787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56</a:t>
                </a:r>
              </a:p>
            </p:txBody>
          </p:sp>
          <p:sp>
            <p:nvSpPr>
              <p:cNvPr id="4347" name="TextBox 4346">
                <a:extLst>
                  <a:ext uri="{FF2B5EF4-FFF2-40B4-BE49-F238E27FC236}">
                    <a16:creationId xmlns:a16="http://schemas.microsoft.com/office/drawing/2014/main" id="{2B7D394A-47F9-3D46-3E79-AB5394E5130E}"/>
                  </a:ext>
                </a:extLst>
              </p:cNvPr>
              <p:cNvSpPr txBox="1"/>
              <p:nvPr/>
            </p:nvSpPr>
            <p:spPr>
              <a:xfrm>
                <a:off x="6818930" y="1531175"/>
                <a:ext cx="96787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48</a:t>
                </a:r>
              </a:p>
            </p:txBody>
          </p:sp>
          <p:sp>
            <p:nvSpPr>
              <p:cNvPr id="4348" name="TextBox 4347">
                <a:extLst>
                  <a:ext uri="{FF2B5EF4-FFF2-40B4-BE49-F238E27FC236}">
                    <a16:creationId xmlns:a16="http://schemas.microsoft.com/office/drawing/2014/main" id="{5640C0D4-E951-2A90-2CE8-F6D53178DB13}"/>
                  </a:ext>
                </a:extLst>
              </p:cNvPr>
              <p:cNvSpPr txBox="1"/>
              <p:nvPr/>
            </p:nvSpPr>
            <p:spPr>
              <a:xfrm>
                <a:off x="6818930" y="1745823"/>
                <a:ext cx="96787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32</a:t>
                </a:r>
              </a:p>
            </p:txBody>
          </p:sp>
          <p:sp>
            <p:nvSpPr>
              <p:cNvPr id="4349" name="TextBox 4348">
                <a:extLst>
                  <a:ext uri="{FF2B5EF4-FFF2-40B4-BE49-F238E27FC236}">
                    <a16:creationId xmlns:a16="http://schemas.microsoft.com/office/drawing/2014/main" id="{AFAA957E-1262-9FC0-1DF2-79710E0835C2}"/>
                  </a:ext>
                </a:extLst>
              </p:cNvPr>
              <p:cNvSpPr txBox="1"/>
              <p:nvPr/>
            </p:nvSpPr>
            <p:spPr>
              <a:xfrm>
                <a:off x="6818930" y="1960470"/>
                <a:ext cx="96787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16</a:t>
                </a:r>
              </a:p>
            </p:txBody>
          </p:sp>
          <p:sp>
            <p:nvSpPr>
              <p:cNvPr id="4350" name="TextBox 4349">
                <a:extLst>
                  <a:ext uri="{FF2B5EF4-FFF2-40B4-BE49-F238E27FC236}">
                    <a16:creationId xmlns:a16="http://schemas.microsoft.com/office/drawing/2014/main" id="{5C937F2F-8D22-7804-7828-B3E6AB4FED0A}"/>
                  </a:ext>
                </a:extLst>
              </p:cNvPr>
              <p:cNvSpPr txBox="1"/>
              <p:nvPr/>
            </p:nvSpPr>
            <p:spPr>
              <a:xfrm>
                <a:off x="6867323" y="2175118"/>
                <a:ext cx="48394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0</a:t>
                </a:r>
              </a:p>
            </p:txBody>
          </p:sp>
          <p:sp>
            <p:nvSpPr>
              <p:cNvPr id="4351" name="TextBox 4350">
                <a:extLst>
                  <a:ext uri="{FF2B5EF4-FFF2-40B4-BE49-F238E27FC236}">
                    <a16:creationId xmlns:a16="http://schemas.microsoft.com/office/drawing/2014/main" id="{E1BEF6F7-C03B-7FB9-D127-A84701848CC5}"/>
                  </a:ext>
                </a:extLst>
              </p:cNvPr>
              <p:cNvSpPr txBox="1"/>
              <p:nvPr/>
            </p:nvSpPr>
            <p:spPr>
              <a:xfrm>
                <a:off x="6770537" y="2389767"/>
                <a:ext cx="145180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−16</a:t>
                </a:r>
              </a:p>
            </p:txBody>
          </p:sp>
          <p:sp>
            <p:nvSpPr>
              <p:cNvPr id="4352" name="TextBox 4351">
                <a:extLst>
                  <a:ext uri="{FF2B5EF4-FFF2-40B4-BE49-F238E27FC236}">
                    <a16:creationId xmlns:a16="http://schemas.microsoft.com/office/drawing/2014/main" id="{84D63BCF-5778-A12D-2982-24347752186D}"/>
                  </a:ext>
                </a:extLst>
              </p:cNvPr>
              <p:cNvSpPr txBox="1"/>
              <p:nvPr/>
            </p:nvSpPr>
            <p:spPr>
              <a:xfrm>
                <a:off x="6770537" y="2604413"/>
                <a:ext cx="145180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−32</a:t>
                </a:r>
              </a:p>
            </p:txBody>
          </p:sp>
          <p:sp>
            <p:nvSpPr>
              <p:cNvPr id="4353" name="TextBox 4352">
                <a:extLst>
                  <a:ext uri="{FF2B5EF4-FFF2-40B4-BE49-F238E27FC236}">
                    <a16:creationId xmlns:a16="http://schemas.microsoft.com/office/drawing/2014/main" id="{2AE85EDB-B058-E2DA-BEAB-027C0F5CFF53}"/>
                  </a:ext>
                </a:extLst>
              </p:cNvPr>
              <p:cNvSpPr txBox="1"/>
              <p:nvPr/>
            </p:nvSpPr>
            <p:spPr>
              <a:xfrm>
                <a:off x="6770537" y="2926387"/>
                <a:ext cx="145180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−56</a:t>
                </a:r>
              </a:p>
            </p:txBody>
          </p:sp>
          <p:sp>
            <p:nvSpPr>
              <p:cNvPr id="4354" name="TextBox 4353">
                <a:extLst>
                  <a:ext uri="{FF2B5EF4-FFF2-40B4-BE49-F238E27FC236}">
                    <a16:creationId xmlns:a16="http://schemas.microsoft.com/office/drawing/2014/main" id="{10D2B9F1-A02E-0270-BF63-3BFF1DB6C99D}"/>
                  </a:ext>
                </a:extLst>
              </p:cNvPr>
              <p:cNvSpPr txBox="1"/>
              <p:nvPr/>
            </p:nvSpPr>
            <p:spPr>
              <a:xfrm>
                <a:off x="6770537" y="2819063"/>
                <a:ext cx="145180" cy="12942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−48</a:t>
                </a:r>
              </a:p>
            </p:txBody>
          </p:sp>
        </p:grpSp>
        <p:cxnSp>
          <p:nvCxnSpPr>
            <p:cNvPr id="4282" name="Straight Connector 4281">
              <a:extLst>
                <a:ext uri="{FF2B5EF4-FFF2-40B4-BE49-F238E27FC236}">
                  <a16:creationId xmlns:a16="http://schemas.microsoft.com/office/drawing/2014/main" id="{F09178BA-84F8-0BA8-1F22-6861FA937382}"/>
                </a:ext>
              </a:extLst>
            </p:cNvPr>
            <p:cNvCxnSpPr>
              <a:cxnSpLocks/>
            </p:cNvCxnSpPr>
            <p:nvPr/>
          </p:nvCxnSpPr>
          <p:spPr>
            <a:xfrm>
              <a:off x="7219967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3" name="Straight Connector 4282">
              <a:extLst>
                <a:ext uri="{FF2B5EF4-FFF2-40B4-BE49-F238E27FC236}">
                  <a16:creationId xmlns:a16="http://schemas.microsoft.com/office/drawing/2014/main" id="{F057F5A3-8332-A061-C9AF-92CEDB5CBE33}"/>
                </a:ext>
              </a:extLst>
            </p:cNvPr>
            <p:cNvCxnSpPr>
              <a:cxnSpLocks/>
            </p:cNvCxnSpPr>
            <p:nvPr/>
          </p:nvCxnSpPr>
          <p:spPr>
            <a:xfrm>
              <a:off x="9327046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4" name="Straight Connector 4283">
              <a:extLst>
                <a:ext uri="{FF2B5EF4-FFF2-40B4-BE49-F238E27FC236}">
                  <a16:creationId xmlns:a16="http://schemas.microsoft.com/office/drawing/2014/main" id="{A1197955-40F1-9188-0485-BDA64B93A5A3}"/>
                </a:ext>
              </a:extLst>
            </p:cNvPr>
            <p:cNvCxnSpPr>
              <a:cxnSpLocks/>
            </p:cNvCxnSpPr>
            <p:nvPr/>
          </p:nvCxnSpPr>
          <p:spPr>
            <a:xfrm>
              <a:off x="9813295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5" name="Straight Connector 4284">
              <a:extLst>
                <a:ext uri="{FF2B5EF4-FFF2-40B4-BE49-F238E27FC236}">
                  <a16:creationId xmlns:a16="http://schemas.microsoft.com/office/drawing/2014/main" id="{76D016F2-9528-0ED2-26B5-3F1D42671B7C}"/>
                </a:ext>
              </a:extLst>
            </p:cNvPr>
            <p:cNvCxnSpPr>
              <a:cxnSpLocks/>
            </p:cNvCxnSpPr>
            <p:nvPr/>
          </p:nvCxnSpPr>
          <p:spPr>
            <a:xfrm>
              <a:off x="10785793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6" name="Straight Connector 4285">
              <a:extLst>
                <a:ext uri="{FF2B5EF4-FFF2-40B4-BE49-F238E27FC236}">
                  <a16:creationId xmlns:a16="http://schemas.microsoft.com/office/drawing/2014/main" id="{B347FFFC-9171-FB3A-1C2B-F2FDB6EA097D}"/>
                </a:ext>
              </a:extLst>
            </p:cNvPr>
            <p:cNvCxnSpPr>
              <a:cxnSpLocks/>
            </p:cNvCxnSpPr>
            <p:nvPr/>
          </p:nvCxnSpPr>
          <p:spPr>
            <a:xfrm>
              <a:off x="7868299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7" name="Straight Connector 4286">
              <a:extLst>
                <a:ext uri="{FF2B5EF4-FFF2-40B4-BE49-F238E27FC236}">
                  <a16:creationId xmlns:a16="http://schemas.microsoft.com/office/drawing/2014/main" id="{25B89409-68EA-8B48-D7E5-B296AEBEA089}"/>
                </a:ext>
              </a:extLst>
            </p:cNvPr>
            <p:cNvCxnSpPr>
              <a:cxnSpLocks/>
            </p:cNvCxnSpPr>
            <p:nvPr/>
          </p:nvCxnSpPr>
          <p:spPr>
            <a:xfrm>
              <a:off x="8192465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8" name="Straight Connector 4287">
              <a:extLst>
                <a:ext uri="{FF2B5EF4-FFF2-40B4-BE49-F238E27FC236}">
                  <a16:creationId xmlns:a16="http://schemas.microsoft.com/office/drawing/2014/main" id="{D06083EE-6CF7-EA70-8811-381CCB40AFE1}"/>
                </a:ext>
              </a:extLst>
            </p:cNvPr>
            <p:cNvCxnSpPr>
              <a:cxnSpLocks/>
            </p:cNvCxnSpPr>
            <p:nvPr/>
          </p:nvCxnSpPr>
          <p:spPr>
            <a:xfrm>
              <a:off x="8840797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9" name="Straight Connector 4288">
              <a:extLst>
                <a:ext uri="{FF2B5EF4-FFF2-40B4-BE49-F238E27FC236}">
                  <a16:creationId xmlns:a16="http://schemas.microsoft.com/office/drawing/2014/main" id="{8022C14A-00E9-DD45-3BB4-A8E7A03C55DC}"/>
                </a:ext>
              </a:extLst>
            </p:cNvPr>
            <p:cNvCxnSpPr>
              <a:cxnSpLocks/>
            </p:cNvCxnSpPr>
            <p:nvPr/>
          </p:nvCxnSpPr>
          <p:spPr>
            <a:xfrm>
              <a:off x="10299544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0" name="Straight Connector 4289">
              <a:extLst>
                <a:ext uri="{FF2B5EF4-FFF2-40B4-BE49-F238E27FC236}">
                  <a16:creationId xmlns:a16="http://schemas.microsoft.com/office/drawing/2014/main" id="{528EB9F2-0707-8DCF-D2CC-0119012A5995}"/>
                </a:ext>
              </a:extLst>
            </p:cNvPr>
            <p:cNvCxnSpPr>
              <a:cxnSpLocks/>
            </p:cNvCxnSpPr>
            <p:nvPr/>
          </p:nvCxnSpPr>
          <p:spPr>
            <a:xfrm>
              <a:off x="11272049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1" name="Straight Connector 4290">
              <a:extLst>
                <a:ext uri="{FF2B5EF4-FFF2-40B4-BE49-F238E27FC236}">
                  <a16:creationId xmlns:a16="http://schemas.microsoft.com/office/drawing/2014/main" id="{1019F2CB-6417-50EC-C8C3-2B1D2821D3C6}"/>
                </a:ext>
              </a:extLst>
            </p:cNvPr>
            <p:cNvCxnSpPr>
              <a:cxnSpLocks/>
            </p:cNvCxnSpPr>
            <p:nvPr/>
          </p:nvCxnSpPr>
          <p:spPr>
            <a:xfrm>
              <a:off x="7544133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2" name="Straight Connector 4291">
              <a:extLst>
                <a:ext uri="{FF2B5EF4-FFF2-40B4-BE49-F238E27FC236}">
                  <a16:creationId xmlns:a16="http://schemas.microsoft.com/office/drawing/2014/main" id="{8101608D-472D-99C5-DEB0-88F6347A389E}"/>
                </a:ext>
              </a:extLst>
            </p:cNvPr>
            <p:cNvCxnSpPr>
              <a:cxnSpLocks/>
            </p:cNvCxnSpPr>
            <p:nvPr/>
          </p:nvCxnSpPr>
          <p:spPr>
            <a:xfrm>
              <a:off x="8030382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3" name="Straight Connector 4292">
              <a:extLst>
                <a:ext uri="{FF2B5EF4-FFF2-40B4-BE49-F238E27FC236}">
                  <a16:creationId xmlns:a16="http://schemas.microsoft.com/office/drawing/2014/main" id="{735A4D68-1B04-06C7-8E7B-AEF5791C552C}"/>
                </a:ext>
              </a:extLst>
            </p:cNvPr>
            <p:cNvCxnSpPr>
              <a:cxnSpLocks/>
            </p:cNvCxnSpPr>
            <p:nvPr/>
          </p:nvCxnSpPr>
          <p:spPr>
            <a:xfrm>
              <a:off x="8354548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4" name="Straight Connector 4293">
              <a:extLst>
                <a:ext uri="{FF2B5EF4-FFF2-40B4-BE49-F238E27FC236}">
                  <a16:creationId xmlns:a16="http://schemas.microsoft.com/office/drawing/2014/main" id="{64B40C6E-5F66-2095-C5FD-174C16BFB933}"/>
                </a:ext>
              </a:extLst>
            </p:cNvPr>
            <p:cNvCxnSpPr>
              <a:cxnSpLocks/>
            </p:cNvCxnSpPr>
            <p:nvPr/>
          </p:nvCxnSpPr>
          <p:spPr>
            <a:xfrm>
              <a:off x="8516631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5" name="Straight Connector 4294">
              <a:extLst>
                <a:ext uri="{FF2B5EF4-FFF2-40B4-BE49-F238E27FC236}">
                  <a16:creationId xmlns:a16="http://schemas.microsoft.com/office/drawing/2014/main" id="{BF4C76EA-DE3A-EDF8-B39A-92315FF6AAF3}"/>
                </a:ext>
              </a:extLst>
            </p:cNvPr>
            <p:cNvCxnSpPr>
              <a:cxnSpLocks/>
            </p:cNvCxnSpPr>
            <p:nvPr/>
          </p:nvCxnSpPr>
          <p:spPr>
            <a:xfrm>
              <a:off x="8678714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6" name="Straight Connector 4295">
              <a:extLst>
                <a:ext uri="{FF2B5EF4-FFF2-40B4-BE49-F238E27FC236}">
                  <a16:creationId xmlns:a16="http://schemas.microsoft.com/office/drawing/2014/main" id="{C489A628-8D07-50C8-1A76-645CDFC04BE5}"/>
                </a:ext>
              </a:extLst>
            </p:cNvPr>
            <p:cNvCxnSpPr>
              <a:cxnSpLocks/>
            </p:cNvCxnSpPr>
            <p:nvPr/>
          </p:nvCxnSpPr>
          <p:spPr>
            <a:xfrm>
              <a:off x="7706216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7" name="Straight Connector 4296">
              <a:extLst>
                <a:ext uri="{FF2B5EF4-FFF2-40B4-BE49-F238E27FC236}">
                  <a16:creationId xmlns:a16="http://schemas.microsoft.com/office/drawing/2014/main" id="{6775B77A-1499-81B3-E89D-53AD6FBC6D4E}"/>
                </a:ext>
              </a:extLst>
            </p:cNvPr>
            <p:cNvCxnSpPr>
              <a:cxnSpLocks/>
            </p:cNvCxnSpPr>
            <p:nvPr/>
          </p:nvCxnSpPr>
          <p:spPr>
            <a:xfrm>
              <a:off x="9002880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8" name="Straight Connector 4297">
              <a:extLst>
                <a:ext uri="{FF2B5EF4-FFF2-40B4-BE49-F238E27FC236}">
                  <a16:creationId xmlns:a16="http://schemas.microsoft.com/office/drawing/2014/main" id="{B6A05E3A-DA7B-D8F0-0D84-F4FF0FD67EC8}"/>
                </a:ext>
              </a:extLst>
            </p:cNvPr>
            <p:cNvCxnSpPr>
              <a:cxnSpLocks/>
            </p:cNvCxnSpPr>
            <p:nvPr/>
          </p:nvCxnSpPr>
          <p:spPr>
            <a:xfrm>
              <a:off x="9164963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9" name="Straight Connector 4298">
              <a:extLst>
                <a:ext uri="{FF2B5EF4-FFF2-40B4-BE49-F238E27FC236}">
                  <a16:creationId xmlns:a16="http://schemas.microsoft.com/office/drawing/2014/main" id="{3421E42F-C7F2-5BCD-CAF6-4F6E4A47E5C8}"/>
                </a:ext>
              </a:extLst>
            </p:cNvPr>
            <p:cNvCxnSpPr>
              <a:cxnSpLocks/>
            </p:cNvCxnSpPr>
            <p:nvPr/>
          </p:nvCxnSpPr>
          <p:spPr>
            <a:xfrm>
              <a:off x="9489129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0" name="Straight Connector 4299">
              <a:extLst>
                <a:ext uri="{FF2B5EF4-FFF2-40B4-BE49-F238E27FC236}">
                  <a16:creationId xmlns:a16="http://schemas.microsoft.com/office/drawing/2014/main" id="{CF12D32E-E40D-F963-D43F-33481FA6F550}"/>
                </a:ext>
              </a:extLst>
            </p:cNvPr>
            <p:cNvCxnSpPr>
              <a:cxnSpLocks/>
            </p:cNvCxnSpPr>
            <p:nvPr/>
          </p:nvCxnSpPr>
          <p:spPr>
            <a:xfrm>
              <a:off x="9651212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1" name="Straight Connector 4300">
              <a:extLst>
                <a:ext uri="{FF2B5EF4-FFF2-40B4-BE49-F238E27FC236}">
                  <a16:creationId xmlns:a16="http://schemas.microsoft.com/office/drawing/2014/main" id="{D9DFAD68-D50E-5F8B-D305-DEEB42EE18B9}"/>
                </a:ext>
              </a:extLst>
            </p:cNvPr>
            <p:cNvCxnSpPr>
              <a:cxnSpLocks/>
            </p:cNvCxnSpPr>
            <p:nvPr/>
          </p:nvCxnSpPr>
          <p:spPr>
            <a:xfrm>
              <a:off x="9975378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2" name="Straight Connector 4301">
              <a:extLst>
                <a:ext uri="{FF2B5EF4-FFF2-40B4-BE49-F238E27FC236}">
                  <a16:creationId xmlns:a16="http://schemas.microsoft.com/office/drawing/2014/main" id="{72B0A528-5D86-8DC8-7E9C-DDEF9FA060DD}"/>
                </a:ext>
              </a:extLst>
            </p:cNvPr>
            <p:cNvCxnSpPr>
              <a:cxnSpLocks/>
            </p:cNvCxnSpPr>
            <p:nvPr/>
          </p:nvCxnSpPr>
          <p:spPr>
            <a:xfrm>
              <a:off x="10137461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3" name="Straight Connector 4302">
              <a:extLst>
                <a:ext uri="{FF2B5EF4-FFF2-40B4-BE49-F238E27FC236}">
                  <a16:creationId xmlns:a16="http://schemas.microsoft.com/office/drawing/2014/main" id="{D9F85A84-77F0-FF4D-540F-8F26E17A12CA}"/>
                </a:ext>
              </a:extLst>
            </p:cNvPr>
            <p:cNvCxnSpPr>
              <a:cxnSpLocks/>
            </p:cNvCxnSpPr>
            <p:nvPr/>
          </p:nvCxnSpPr>
          <p:spPr>
            <a:xfrm>
              <a:off x="10461627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" name="Straight Connector 4303">
              <a:extLst>
                <a:ext uri="{FF2B5EF4-FFF2-40B4-BE49-F238E27FC236}">
                  <a16:creationId xmlns:a16="http://schemas.microsoft.com/office/drawing/2014/main" id="{F74F9473-D4B4-A0A5-F978-4263B468DB6E}"/>
                </a:ext>
              </a:extLst>
            </p:cNvPr>
            <p:cNvCxnSpPr>
              <a:cxnSpLocks/>
            </p:cNvCxnSpPr>
            <p:nvPr/>
          </p:nvCxnSpPr>
          <p:spPr>
            <a:xfrm>
              <a:off x="10623710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5" name="Straight Connector 4304">
              <a:extLst>
                <a:ext uri="{FF2B5EF4-FFF2-40B4-BE49-F238E27FC236}">
                  <a16:creationId xmlns:a16="http://schemas.microsoft.com/office/drawing/2014/main" id="{900386F8-FAA0-A0AB-4C2C-5BF94A405DB4}"/>
                </a:ext>
              </a:extLst>
            </p:cNvPr>
            <p:cNvCxnSpPr>
              <a:cxnSpLocks/>
            </p:cNvCxnSpPr>
            <p:nvPr/>
          </p:nvCxnSpPr>
          <p:spPr>
            <a:xfrm>
              <a:off x="10947876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6" name="Straight Connector 4305">
              <a:extLst>
                <a:ext uri="{FF2B5EF4-FFF2-40B4-BE49-F238E27FC236}">
                  <a16:creationId xmlns:a16="http://schemas.microsoft.com/office/drawing/2014/main" id="{08D35CCC-90DC-0073-6B90-30409E5D253A}"/>
                </a:ext>
              </a:extLst>
            </p:cNvPr>
            <p:cNvCxnSpPr>
              <a:cxnSpLocks/>
            </p:cNvCxnSpPr>
            <p:nvPr/>
          </p:nvCxnSpPr>
          <p:spPr>
            <a:xfrm>
              <a:off x="11109959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7" name="Straight Connector 4306">
              <a:extLst>
                <a:ext uri="{FF2B5EF4-FFF2-40B4-BE49-F238E27FC236}">
                  <a16:creationId xmlns:a16="http://schemas.microsoft.com/office/drawing/2014/main" id="{48F787EB-647F-1D23-3476-F4B94BBFB7F2}"/>
                </a:ext>
              </a:extLst>
            </p:cNvPr>
            <p:cNvCxnSpPr>
              <a:cxnSpLocks/>
            </p:cNvCxnSpPr>
            <p:nvPr/>
          </p:nvCxnSpPr>
          <p:spPr>
            <a:xfrm>
              <a:off x="7382050" y="3198052"/>
              <a:ext cx="0" cy="559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08" name="Group 4307">
              <a:extLst>
                <a:ext uri="{FF2B5EF4-FFF2-40B4-BE49-F238E27FC236}">
                  <a16:creationId xmlns:a16="http://schemas.microsoft.com/office/drawing/2014/main" id="{0B8CA824-F146-ACC8-9795-45434FFBCE87}"/>
                </a:ext>
              </a:extLst>
            </p:cNvPr>
            <p:cNvGrpSpPr/>
            <p:nvPr/>
          </p:nvGrpSpPr>
          <p:grpSpPr>
            <a:xfrm>
              <a:off x="7128095" y="3282010"/>
              <a:ext cx="4236463" cy="116517"/>
              <a:chOff x="7128095" y="3658631"/>
              <a:chExt cx="4236463" cy="116517"/>
            </a:xfrm>
          </p:grpSpPr>
          <p:sp>
            <p:nvSpPr>
              <p:cNvPr id="4310" name="TextBox 4309">
                <a:extLst>
                  <a:ext uri="{FF2B5EF4-FFF2-40B4-BE49-F238E27FC236}">
                    <a16:creationId xmlns:a16="http://schemas.microsoft.com/office/drawing/2014/main" id="{CD69DD6E-E6D1-25D7-5946-55B664B6DB0C}"/>
                  </a:ext>
                </a:extLst>
              </p:cNvPr>
              <p:cNvSpPr txBox="1"/>
              <p:nvPr/>
            </p:nvSpPr>
            <p:spPr>
              <a:xfrm>
                <a:off x="7128095" y="3658631"/>
                <a:ext cx="182880" cy="11651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−72</a:t>
                </a:r>
              </a:p>
            </p:txBody>
          </p:sp>
          <p:sp>
            <p:nvSpPr>
              <p:cNvPr id="4311" name="TextBox 4310">
                <a:extLst>
                  <a:ext uri="{FF2B5EF4-FFF2-40B4-BE49-F238E27FC236}">
                    <a16:creationId xmlns:a16="http://schemas.microsoft.com/office/drawing/2014/main" id="{87A3B00A-9779-F459-5924-E3B50CEB2CAC}"/>
                  </a:ext>
                </a:extLst>
              </p:cNvPr>
              <p:cNvSpPr txBox="1"/>
              <p:nvPr/>
            </p:nvSpPr>
            <p:spPr>
              <a:xfrm>
                <a:off x="7290238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−62</a:t>
                </a:r>
              </a:p>
            </p:txBody>
          </p:sp>
          <p:sp>
            <p:nvSpPr>
              <p:cNvPr id="4312" name="TextBox 4311">
                <a:extLst>
                  <a:ext uri="{FF2B5EF4-FFF2-40B4-BE49-F238E27FC236}">
                    <a16:creationId xmlns:a16="http://schemas.microsoft.com/office/drawing/2014/main" id="{C9B5A3DD-8980-A21A-C220-4F1560E68C35}"/>
                  </a:ext>
                </a:extLst>
              </p:cNvPr>
              <p:cNvSpPr txBox="1"/>
              <p:nvPr/>
            </p:nvSpPr>
            <p:spPr>
              <a:xfrm>
                <a:off x="7452381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−52</a:t>
                </a:r>
              </a:p>
            </p:txBody>
          </p:sp>
          <p:sp>
            <p:nvSpPr>
              <p:cNvPr id="4313" name="TextBox 4312">
                <a:extLst>
                  <a:ext uri="{FF2B5EF4-FFF2-40B4-BE49-F238E27FC236}">
                    <a16:creationId xmlns:a16="http://schemas.microsoft.com/office/drawing/2014/main" id="{508CD393-B11C-50B3-6B29-53025E86A291}"/>
                  </a:ext>
                </a:extLst>
              </p:cNvPr>
              <p:cNvSpPr txBox="1"/>
              <p:nvPr/>
            </p:nvSpPr>
            <p:spPr>
              <a:xfrm>
                <a:off x="7614524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−42</a:t>
                </a:r>
              </a:p>
            </p:txBody>
          </p:sp>
          <p:sp>
            <p:nvSpPr>
              <p:cNvPr id="4314" name="TextBox 4313">
                <a:extLst>
                  <a:ext uri="{FF2B5EF4-FFF2-40B4-BE49-F238E27FC236}">
                    <a16:creationId xmlns:a16="http://schemas.microsoft.com/office/drawing/2014/main" id="{7D29CB32-F55D-BFC5-A556-FFA00DB4C81E}"/>
                  </a:ext>
                </a:extLst>
              </p:cNvPr>
              <p:cNvSpPr txBox="1"/>
              <p:nvPr/>
            </p:nvSpPr>
            <p:spPr>
              <a:xfrm>
                <a:off x="7938810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−22</a:t>
                </a:r>
              </a:p>
            </p:txBody>
          </p:sp>
          <p:sp>
            <p:nvSpPr>
              <p:cNvPr id="4315" name="TextBox 4314">
                <a:extLst>
                  <a:ext uri="{FF2B5EF4-FFF2-40B4-BE49-F238E27FC236}">
                    <a16:creationId xmlns:a16="http://schemas.microsoft.com/office/drawing/2014/main" id="{A1F0850D-E64E-4464-48B0-7CCDC1F63112}"/>
                  </a:ext>
                </a:extLst>
              </p:cNvPr>
              <p:cNvSpPr txBox="1"/>
              <p:nvPr/>
            </p:nvSpPr>
            <p:spPr>
              <a:xfrm>
                <a:off x="8100953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−12</a:t>
                </a:r>
              </a:p>
            </p:txBody>
          </p:sp>
          <p:sp>
            <p:nvSpPr>
              <p:cNvPr id="4316" name="TextBox 4315">
                <a:extLst>
                  <a:ext uri="{FF2B5EF4-FFF2-40B4-BE49-F238E27FC236}">
                    <a16:creationId xmlns:a16="http://schemas.microsoft.com/office/drawing/2014/main" id="{77EC93EE-7003-3564-D1B4-BB43DF60A71B}"/>
                  </a:ext>
                </a:extLst>
              </p:cNvPr>
              <p:cNvSpPr txBox="1"/>
              <p:nvPr/>
            </p:nvSpPr>
            <p:spPr>
              <a:xfrm>
                <a:off x="8263096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−2</a:t>
                </a:r>
              </a:p>
            </p:txBody>
          </p:sp>
          <p:sp>
            <p:nvSpPr>
              <p:cNvPr id="4317" name="TextBox 4316">
                <a:extLst>
                  <a:ext uri="{FF2B5EF4-FFF2-40B4-BE49-F238E27FC236}">
                    <a16:creationId xmlns:a16="http://schemas.microsoft.com/office/drawing/2014/main" id="{59654981-EA51-6262-41FE-60FA81BE3945}"/>
                  </a:ext>
                </a:extLst>
              </p:cNvPr>
              <p:cNvSpPr txBox="1"/>
              <p:nvPr/>
            </p:nvSpPr>
            <p:spPr>
              <a:xfrm>
                <a:off x="8425239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8</a:t>
                </a:r>
              </a:p>
            </p:txBody>
          </p:sp>
          <p:sp>
            <p:nvSpPr>
              <p:cNvPr id="4318" name="TextBox 4317">
                <a:extLst>
                  <a:ext uri="{FF2B5EF4-FFF2-40B4-BE49-F238E27FC236}">
                    <a16:creationId xmlns:a16="http://schemas.microsoft.com/office/drawing/2014/main" id="{0E6F1C8E-12A1-BE46-2607-B11EBE012AF5}"/>
                  </a:ext>
                </a:extLst>
              </p:cNvPr>
              <p:cNvSpPr txBox="1"/>
              <p:nvPr/>
            </p:nvSpPr>
            <p:spPr>
              <a:xfrm>
                <a:off x="8587382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18</a:t>
                </a:r>
              </a:p>
            </p:txBody>
          </p:sp>
          <p:sp>
            <p:nvSpPr>
              <p:cNvPr id="4319" name="TextBox 4318">
                <a:extLst>
                  <a:ext uri="{FF2B5EF4-FFF2-40B4-BE49-F238E27FC236}">
                    <a16:creationId xmlns:a16="http://schemas.microsoft.com/office/drawing/2014/main" id="{F395EA05-3B15-FD6D-3A09-5D794F8004B2}"/>
                  </a:ext>
                </a:extLst>
              </p:cNvPr>
              <p:cNvSpPr txBox="1"/>
              <p:nvPr/>
            </p:nvSpPr>
            <p:spPr>
              <a:xfrm>
                <a:off x="8749525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28</a:t>
                </a:r>
              </a:p>
            </p:txBody>
          </p:sp>
          <p:sp>
            <p:nvSpPr>
              <p:cNvPr id="4320" name="TextBox 4319">
                <a:extLst>
                  <a:ext uri="{FF2B5EF4-FFF2-40B4-BE49-F238E27FC236}">
                    <a16:creationId xmlns:a16="http://schemas.microsoft.com/office/drawing/2014/main" id="{B26AA075-54B6-8C29-092C-2787BA07BA63}"/>
                  </a:ext>
                </a:extLst>
              </p:cNvPr>
              <p:cNvSpPr txBox="1"/>
              <p:nvPr/>
            </p:nvSpPr>
            <p:spPr>
              <a:xfrm>
                <a:off x="8911668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38</a:t>
                </a:r>
              </a:p>
            </p:txBody>
          </p:sp>
          <p:sp>
            <p:nvSpPr>
              <p:cNvPr id="4321" name="TextBox 4320">
                <a:extLst>
                  <a:ext uri="{FF2B5EF4-FFF2-40B4-BE49-F238E27FC236}">
                    <a16:creationId xmlns:a16="http://schemas.microsoft.com/office/drawing/2014/main" id="{9580DEF5-BAAC-2D06-168E-2B049F9D0657}"/>
                  </a:ext>
                </a:extLst>
              </p:cNvPr>
              <p:cNvSpPr txBox="1"/>
              <p:nvPr/>
            </p:nvSpPr>
            <p:spPr>
              <a:xfrm>
                <a:off x="9073811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48</a:t>
                </a:r>
              </a:p>
            </p:txBody>
          </p:sp>
          <p:sp>
            <p:nvSpPr>
              <p:cNvPr id="4322" name="TextBox 4321">
                <a:extLst>
                  <a:ext uri="{FF2B5EF4-FFF2-40B4-BE49-F238E27FC236}">
                    <a16:creationId xmlns:a16="http://schemas.microsoft.com/office/drawing/2014/main" id="{E7B47F0F-0861-03CD-D5F8-39A76384028C}"/>
                  </a:ext>
                </a:extLst>
              </p:cNvPr>
              <p:cNvSpPr txBox="1"/>
              <p:nvPr/>
            </p:nvSpPr>
            <p:spPr>
              <a:xfrm>
                <a:off x="9235954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58</a:t>
                </a:r>
              </a:p>
            </p:txBody>
          </p:sp>
          <p:sp>
            <p:nvSpPr>
              <p:cNvPr id="4323" name="TextBox 4322">
                <a:extLst>
                  <a:ext uri="{FF2B5EF4-FFF2-40B4-BE49-F238E27FC236}">
                    <a16:creationId xmlns:a16="http://schemas.microsoft.com/office/drawing/2014/main" id="{4D761551-F003-D3BE-121E-796981513A0D}"/>
                  </a:ext>
                </a:extLst>
              </p:cNvPr>
              <p:cNvSpPr txBox="1"/>
              <p:nvPr/>
            </p:nvSpPr>
            <p:spPr>
              <a:xfrm>
                <a:off x="9398098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68</a:t>
                </a:r>
              </a:p>
            </p:txBody>
          </p:sp>
          <p:sp>
            <p:nvSpPr>
              <p:cNvPr id="4324" name="TextBox 4323">
                <a:extLst>
                  <a:ext uri="{FF2B5EF4-FFF2-40B4-BE49-F238E27FC236}">
                    <a16:creationId xmlns:a16="http://schemas.microsoft.com/office/drawing/2014/main" id="{4F051396-A077-0A1E-C14F-59F160E21FD1}"/>
                  </a:ext>
                </a:extLst>
              </p:cNvPr>
              <p:cNvSpPr txBox="1"/>
              <p:nvPr/>
            </p:nvSpPr>
            <p:spPr>
              <a:xfrm>
                <a:off x="9560240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78</a:t>
                </a:r>
              </a:p>
            </p:txBody>
          </p:sp>
          <p:sp>
            <p:nvSpPr>
              <p:cNvPr id="4325" name="TextBox 4324">
                <a:extLst>
                  <a:ext uri="{FF2B5EF4-FFF2-40B4-BE49-F238E27FC236}">
                    <a16:creationId xmlns:a16="http://schemas.microsoft.com/office/drawing/2014/main" id="{A1A49C5D-5608-CB56-3F19-175813748435}"/>
                  </a:ext>
                </a:extLst>
              </p:cNvPr>
              <p:cNvSpPr txBox="1"/>
              <p:nvPr/>
            </p:nvSpPr>
            <p:spPr>
              <a:xfrm>
                <a:off x="9722383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88</a:t>
                </a:r>
              </a:p>
            </p:txBody>
          </p:sp>
          <p:sp>
            <p:nvSpPr>
              <p:cNvPr id="4326" name="TextBox 4325">
                <a:extLst>
                  <a:ext uri="{FF2B5EF4-FFF2-40B4-BE49-F238E27FC236}">
                    <a16:creationId xmlns:a16="http://schemas.microsoft.com/office/drawing/2014/main" id="{FEC85140-4332-3BAA-FBEB-F928C9776405}"/>
                  </a:ext>
                </a:extLst>
              </p:cNvPr>
              <p:cNvSpPr txBox="1"/>
              <p:nvPr/>
            </p:nvSpPr>
            <p:spPr>
              <a:xfrm>
                <a:off x="9884526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98</a:t>
                </a:r>
              </a:p>
            </p:txBody>
          </p:sp>
          <p:sp>
            <p:nvSpPr>
              <p:cNvPr id="4327" name="TextBox 4326">
                <a:extLst>
                  <a:ext uri="{FF2B5EF4-FFF2-40B4-BE49-F238E27FC236}">
                    <a16:creationId xmlns:a16="http://schemas.microsoft.com/office/drawing/2014/main" id="{F231B47E-6641-0389-EAD6-5105C5978973}"/>
                  </a:ext>
                </a:extLst>
              </p:cNvPr>
              <p:cNvSpPr txBox="1"/>
              <p:nvPr/>
            </p:nvSpPr>
            <p:spPr>
              <a:xfrm>
                <a:off x="10046669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108</a:t>
                </a:r>
              </a:p>
            </p:txBody>
          </p:sp>
          <p:sp>
            <p:nvSpPr>
              <p:cNvPr id="4328" name="TextBox 4327">
                <a:extLst>
                  <a:ext uri="{FF2B5EF4-FFF2-40B4-BE49-F238E27FC236}">
                    <a16:creationId xmlns:a16="http://schemas.microsoft.com/office/drawing/2014/main" id="{71BDC9CD-634B-4A7F-75EE-2DA5A31D2E9D}"/>
                  </a:ext>
                </a:extLst>
              </p:cNvPr>
              <p:cNvSpPr txBox="1"/>
              <p:nvPr/>
            </p:nvSpPr>
            <p:spPr>
              <a:xfrm>
                <a:off x="10208813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118</a:t>
                </a:r>
              </a:p>
            </p:txBody>
          </p:sp>
          <p:sp>
            <p:nvSpPr>
              <p:cNvPr id="4329" name="TextBox 4328">
                <a:extLst>
                  <a:ext uri="{FF2B5EF4-FFF2-40B4-BE49-F238E27FC236}">
                    <a16:creationId xmlns:a16="http://schemas.microsoft.com/office/drawing/2014/main" id="{EEF6A76D-C6C0-E28B-C5AC-6DED144D0B3A}"/>
                  </a:ext>
                </a:extLst>
              </p:cNvPr>
              <p:cNvSpPr txBox="1"/>
              <p:nvPr/>
            </p:nvSpPr>
            <p:spPr>
              <a:xfrm>
                <a:off x="10370955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128</a:t>
                </a:r>
              </a:p>
            </p:txBody>
          </p:sp>
          <p:sp>
            <p:nvSpPr>
              <p:cNvPr id="4330" name="TextBox 4329">
                <a:extLst>
                  <a:ext uri="{FF2B5EF4-FFF2-40B4-BE49-F238E27FC236}">
                    <a16:creationId xmlns:a16="http://schemas.microsoft.com/office/drawing/2014/main" id="{A410E346-9E3C-A79C-9C88-EED6AF69F1E8}"/>
                  </a:ext>
                </a:extLst>
              </p:cNvPr>
              <p:cNvSpPr txBox="1"/>
              <p:nvPr/>
            </p:nvSpPr>
            <p:spPr>
              <a:xfrm>
                <a:off x="10533098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138</a:t>
                </a:r>
              </a:p>
            </p:txBody>
          </p:sp>
          <p:sp>
            <p:nvSpPr>
              <p:cNvPr id="4331" name="TextBox 4330">
                <a:extLst>
                  <a:ext uri="{FF2B5EF4-FFF2-40B4-BE49-F238E27FC236}">
                    <a16:creationId xmlns:a16="http://schemas.microsoft.com/office/drawing/2014/main" id="{F43CB556-C10A-16CB-8F39-57318F0D65A6}"/>
                  </a:ext>
                </a:extLst>
              </p:cNvPr>
              <p:cNvSpPr txBox="1"/>
              <p:nvPr/>
            </p:nvSpPr>
            <p:spPr>
              <a:xfrm>
                <a:off x="10695241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148</a:t>
                </a:r>
              </a:p>
            </p:txBody>
          </p:sp>
          <p:sp>
            <p:nvSpPr>
              <p:cNvPr id="4332" name="TextBox 4331">
                <a:extLst>
                  <a:ext uri="{FF2B5EF4-FFF2-40B4-BE49-F238E27FC236}">
                    <a16:creationId xmlns:a16="http://schemas.microsoft.com/office/drawing/2014/main" id="{3A78430D-2E15-25A9-11BE-645CBFB4D408}"/>
                  </a:ext>
                </a:extLst>
              </p:cNvPr>
              <p:cNvSpPr txBox="1"/>
              <p:nvPr/>
            </p:nvSpPr>
            <p:spPr>
              <a:xfrm>
                <a:off x="10857384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158</a:t>
                </a:r>
              </a:p>
            </p:txBody>
          </p:sp>
          <p:sp>
            <p:nvSpPr>
              <p:cNvPr id="4333" name="TextBox 4332">
                <a:extLst>
                  <a:ext uri="{FF2B5EF4-FFF2-40B4-BE49-F238E27FC236}">
                    <a16:creationId xmlns:a16="http://schemas.microsoft.com/office/drawing/2014/main" id="{0095C7FF-1081-C77E-6B0A-E9435F9A98FF}"/>
                  </a:ext>
                </a:extLst>
              </p:cNvPr>
              <p:cNvSpPr txBox="1"/>
              <p:nvPr/>
            </p:nvSpPr>
            <p:spPr>
              <a:xfrm>
                <a:off x="11019528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168</a:t>
                </a:r>
              </a:p>
            </p:txBody>
          </p:sp>
          <p:sp>
            <p:nvSpPr>
              <p:cNvPr id="4334" name="TextBox 4333">
                <a:extLst>
                  <a:ext uri="{FF2B5EF4-FFF2-40B4-BE49-F238E27FC236}">
                    <a16:creationId xmlns:a16="http://schemas.microsoft.com/office/drawing/2014/main" id="{2B8E7030-2112-E8D7-B5BC-7BD5F68F310F}"/>
                  </a:ext>
                </a:extLst>
              </p:cNvPr>
              <p:cNvSpPr txBox="1"/>
              <p:nvPr/>
            </p:nvSpPr>
            <p:spPr>
              <a:xfrm>
                <a:off x="11181678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178</a:t>
                </a:r>
              </a:p>
            </p:txBody>
          </p:sp>
          <p:sp>
            <p:nvSpPr>
              <p:cNvPr id="4335" name="TextBox 4334">
                <a:extLst>
                  <a:ext uri="{FF2B5EF4-FFF2-40B4-BE49-F238E27FC236}">
                    <a16:creationId xmlns:a16="http://schemas.microsoft.com/office/drawing/2014/main" id="{82E20DB6-311A-5EAD-2652-E5C00E9A6978}"/>
                  </a:ext>
                </a:extLst>
              </p:cNvPr>
              <p:cNvSpPr txBox="1"/>
              <p:nvPr/>
            </p:nvSpPr>
            <p:spPr>
              <a:xfrm>
                <a:off x="7776667" y="3658631"/>
                <a:ext cx="182880" cy="116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798" spc="-3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−32</a:t>
                </a:r>
              </a:p>
            </p:txBody>
          </p:sp>
        </p:grpSp>
        <p:pic>
          <p:nvPicPr>
            <p:cNvPr id="4309" name="Graphic 4308">
              <a:extLst>
                <a:ext uri="{FF2B5EF4-FFF2-40B4-BE49-F238E27FC236}">
                  <a16:creationId xmlns:a16="http://schemas.microsoft.com/office/drawing/2014/main" id="{DCC6806D-1A1D-7CEB-000A-60C11D5D912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210583" y="1476342"/>
              <a:ext cx="4105656" cy="1499896"/>
            </a:xfrm>
            <a:prstGeom prst="rect">
              <a:avLst/>
            </a:prstGeom>
          </p:spPr>
        </p:pic>
      </p:grpSp>
      <p:sp>
        <p:nvSpPr>
          <p:cNvPr id="1171" name="Rectangle 1170">
            <a:extLst>
              <a:ext uri="{FF2B5EF4-FFF2-40B4-BE49-F238E27FC236}">
                <a16:creationId xmlns:a16="http://schemas.microsoft.com/office/drawing/2014/main" id="{6E2B7D0E-5F99-37C2-7E01-1D925E8AEEF3}"/>
              </a:ext>
            </a:extLst>
          </p:cNvPr>
          <p:cNvSpPr/>
          <p:nvPr/>
        </p:nvSpPr>
        <p:spPr>
          <a:xfrm>
            <a:off x="33352639" y="16820661"/>
            <a:ext cx="3479848" cy="4496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97" dirty="0">
                <a:solidFill>
                  <a:schemeClr val="accent4"/>
                </a:solidFill>
                <a:latin typeface="Source Sans Pro" panose="020B0503030403020204" pitchFamily="34" charset="0"/>
                <a:cs typeface="Arial" panose="020B0604020202020204" pitchFamily="34" charset="0"/>
              </a:rPr>
              <a:t>Imetelstat (n=39)</a:t>
            </a:r>
          </a:p>
          <a:p>
            <a:r>
              <a:rPr lang="en-US" sz="1197" i="1" dirty="0">
                <a:solidFill>
                  <a:schemeClr val="accent4"/>
                </a:solidFill>
                <a:latin typeface="Source Sans Pro" panose="020B0503030403020204" pitchFamily="34" charset="0"/>
                <a:cs typeface="Arial" panose="020B0604020202020204" pitchFamily="34" charset="0"/>
              </a:rPr>
              <a:t>P </a:t>
            </a:r>
            <a:r>
              <a:rPr lang="en-US" sz="1197" dirty="0">
                <a:solidFill>
                  <a:schemeClr val="accent4"/>
                </a:solidFill>
                <a:latin typeface="Source Sans Pro" panose="020B0503030403020204" pitchFamily="34" charset="0"/>
                <a:cs typeface="Arial" panose="020B0604020202020204" pitchFamily="34" charset="0"/>
              </a:rPr>
              <a:t>value: .003; Pearson correlation coefficient: 0.457</a:t>
            </a:r>
          </a:p>
        </p:txBody>
      </p:sp>
      <p:grpSp>
        <p:nvGrpSpPr>
          <p:cNvPr id="4579" name="Group 4578">
            <a:extLst>
              <a:ext uri="{FF2B5EF4-FFF2-40B4-BE49-F238E27FC236}">
                <a16:creationId xmlns:a16="http://schemas.microsoft.com/office/drawing/2014/main" id="{3F0FB717-D88C-9CAC-8F66-7B51542F4E97}"/>
              </a:ext>
            </a:extLst>
          </p:cNvPr>
          <p:cNvGrpSpPr/>
          <p:nvPr/>
        </p:nvGrpSpPr>
        <p:grpSpPr>
          <a:xfrm>
            <a:off x="31478208" y="19836058"/>
            <a:ext cx="5385304" cy="2518662"/>
            <a:chOff x="31478208" y="19836058"/>
            <a:chExt cx="5385304" cy="2518662"/>
          </a:xfrm>
        </p:grpSpPr>
        <p:sp>
          <p:nvSpPr>
            <p:cNvPr id="2254" name="TextBox 2253">
              <a:extLst>
                <a:ext uri="{FF2B5EF4-FFF2-40B4-BE49-F238E27FC236}">
                  <a16:creationId xmlns:a16="http://schemas.microsoft.com/office/drawing/2014/main" id="{117E003F-041C-EE96-9136-A9489E50C2B9}"/>
                </a:ext>
              </a:extLst>
            </p:cNvPr>
            <p:cNvSpPr txBox="1"/>
            <p:nvPr/>
          </p:nvSpPr>
          <p:spPr>
            <a:xfrm rot="16200000">
              <a:off x="30607584" y="20706682"/>
              <a:ext cx="2183291" cy="4420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% Change in spleen </a:t>
              </a:r>
              <a:b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</a:br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volume (IRC) at week 48</a:t>
              </a:r>
            </a:p>
          </p:txBody>
        </p:sp>
        <p:sp>
          <p:nvSpPr>
            <p:cNvPr id="2255" name="TextBox 2254">
              <a:extLst>
                <a:ext uri="{FF2B5EF4-FFF2-40B4-BE49-F238E27FC236}">
                  <a16:creationId xmlns:a16="http://schemas.microsoft.com/office/drawing/2014/main" id="{F6E40BC8-D288-0D6C-9935-2E79CEF13221}"/>
                </a:ext>
              </a:extLst>
            </p:cNvPr>
            <p:cNvSpPr txBox="1"/>
            <p:nvPr/>
          </p:nvSpPr>
          <p:spPr>
            <a:xfrm>
              <a:off x="33256967" y="22133697"/>
              <a:ext cx="2762130" cy="22102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596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% Change in TNF-α at week 48</a:t>
              </a:r>
            </a:p>
          </p:txBody>
        </p:sp>
        <p:sp>
          <p:nvSpPr>
            <p:cNvPr id="2256" name="Rectangle 2255">
              <a:extLst>
                <a:ext uri="{FF2B5EF4-FFF2-40B4-BE49-F238E27FC236}">
                  <a16:creationId xmlns:a16="http://schemas.microsoft.com/office/drawing/2014/main" id="{D36F7401-CF1A-23C9-E47D-8737C16972DD}"/>
                </a:ext>
              </a:extLst>
            </p:cNvPr>
            <p:cNvSpPr/>
            <p:nvPr/>
          </p:nvSpPr>
          <p:spPr>
            <a:xfrm>
              <a:off x="33323467" y="19919361"/>
              <a:ext cx="3509019" cy="431978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Imetelstat (n=27)</a:t>
              </a:r>
            </a:p>
            <a:p>
              <a:r>
                <a:rPr lang="en-US" sz="1197" i="1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P </a:t>
              </a: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  <a:cs typeface="Arial" panose="020B0604020202020204" pitchFamily="34" charset="0"/>
                </a:rPr>
                <a:t>value: .012; Pearson correlation coefficient: 0.475</a:t>
              </a:r>
            </a:p>
          </p:txBody>
        </p:sp>
        <p:grpSp>
          <p:nvGrpSpPr>
            <p:cNvPr id="4473" name="Group 4472">
              <a:extLst>
                <a:ext uri="{FF2B5EF4-FFF2-40B4-BE49-F238E27FC236}">
                  <a16:creationId xmlns:a16="http://schemas.microsoft.com/office/drawing/2014/main" id="{7B2F875E-8EAB-63D3-F4F5-9BA0E9CC3F3B}"/>
                </a:ext>
              </a:extLst>
            </p:cNvPr>
            <p:cNvGrpSpPr>
              <a:grpSpLocks/>
            </p:cNvGrpSpPr>
            <p:nvPr/>
          </p:nvGrpSpPr>
          <p:grpSpPr>
            <a:xfrm>
              <a:off x="32180969" y="19870842"/>
              <a:ext cx="4682543" cy="2228914"/>
              <a:chOff x="6770241" y="4113875"/>
              <a:chExt cx="4785450" cy="2349453"/>
            </a:xfrm>
          </p:grpSpPr>
          <p:cxnSp>
            <p:nvCxnSpPr>
              <p:cNvPr id="4474" name="Straight Connector 4473">
                <a:extLst>
                  <a:ext uri="{FF2B5EF4-FFF2-40B4-BE49-F238E27FC236}">
                    <a16:creationId xmlns:a16="http://schemas.microsoft.com/office/drawing/2014/main" id="{309C5D91-A433-2B6F-18CD-298A621BA2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83692" y="4113875"/>
                <a:ext cx="0" cy="214884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75" name="Straight Connector 4474">
                <a:extLst>
                  <a:ext uri="{FF2B5EF4-FFF2-40B4-BE49-F238E27FC236}">
                    <a16:creationId xmlns:a16="http://schemas.microsoft.com/office/drawing/2014/main" id="{50FE5753-F13A-2ECC-CE00-6BB0E68809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83691" y="6262715"/>
                <a:ext cx="4572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76" name="Group 4475">
                <a:extLst>
                  <a:ext uri="{FF2B5EF4-FFF2-40B4-BE49-F238E27FC236}">
                    <a16:creationId xmlns:a16="http://schemas.microsoft.com/office/drawing/2014/main" id="{29644B78-4C71-624D-A3D3-2D8030FC8EA0}"/>
                  </a:ext>
                </a:extLst>
              </p:cNvPr>
              <p:cNvGrpSpPr/>
              <p:nvPr/>
            </p:nvGrpSpPr>
            <p:grpSpPr>
              <a:xfrm>
                <a:off x="6933816" y="4228940"/>
                <a:ext cx="49876" cy="1929065"/>
                <a:chOff x="6933816" y="4228940"/>
                <a:chExt cx="49876" cy="1929065"/>
              </a:xfrm>
            </p:grpSpPr>
            <p:cxnSp>
              <p:nvCxnSpPr>
                <p:cNvPr id="4560" name="Straight Connector 4559">
                  <a:extLst>
                    <a:ext uri="{FF2B5EF4-FFF2-40B4-BE49-F238E27FC236}">
                      <a16:creationId xmlns:a16="http://schemas.microsoft.com/office/drawing/2014/main" id="{FC1DECB3-F56E-1ED0-3A9A-0B61DB1043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6158005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1" name="Straight Connector 4560">
                  <a:extLst>
                    <a:ext uri="{FF2B5EF4-FFF2-40B4-BE49-F238E27FC236}">
                      <a16:creationId xmlns:a16="http://schemas.microsoft.com/office/drawing/2014/main" id="{01397EB9-037E-E906-F0FD-2AE7ABDDFB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83649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2" name="Straight Connector 4561">
                  <a:extLst>
                    <a:ext uri="{FF2B5EF4-FFF2-40B4-BE49-F238E27FC236}">
                      <a16:creationId xmlns:a16="http://schemas.microsoft.com/office/drawing/2014/main" id="{21647E8A-11C2-DF3F-35A6-FBA4817B9B9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62215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3" name="Straight Connector 4562">
                  <a:extLst>
                    <a:ext uri="{FF2B5EF4-FFF2-40B4-BE49-F238E27FC236}">
                      <a16:creationId xmlns:a16="http://schemas.microsoft.com/office/drawing/2014/main" id="{5876E5D8-F08D-2A42-D96A-44090D8DA2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76479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4" name="Straight Connector 4563">
                  <a:extLst>
                    <a:ext uri="{FF2B5EF4-FFF2-40B4-BE49-F238E27FC236}">
                      <a16:creationId xmlns:a16="http://schemas.microsoft.com/office/drawing/2014/main" id="{39C4AD15-9924-14AD-3CA6-5CF3F89219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22894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5" name="Straight Connector 4564">
                  <a:extLst>
                    <a:ext uri="{FF2B5EF4-FFF2-40B4-BE49-F238E27FC236}">
                      <a16:creationId xmlns:a16="http://schemas.microsoft.com/office/drawing/2014/main" id="{60C246E6-7911-8FCC-B14E-3EAF6FA9FE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51498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6" name="Straight Connector 4565">
                  <a:extLst>
                    <a:ext uri="{FF2B5EF4-FFF2-40B4-BE49-F238E27FC236}">
                      <a16:creationId xmlns:a16="http://schemas.microsoft.com/office/drawing/2014/main" id="{534A8F38-A4CF-F182-A0D7-3157476A2C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19347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7" name="Straight Connector 4566">
                  <a:extLst>
                    <a:ext uri="{FF2B5EF4-FFF2-40B4-BE49-F238E27FC236}">
                      <a16:creationId xmlns:a16="http://schemas.microsoft.com/office/drawing/2014/main" id="{34EA4862-8BCC-4AFF-915B-C75EBE55B9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08630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8" name="Straight Connector 4567">
                  <a:extLst>
                    <a:ext uri="{FF2B5EF4-FFF2-40B4-BE49-F238E27FC236}">
                      <a16:creationId xmlns:a16="http://schemas.microsoft.com/office/drawing/2014/main" id="{5EB35418-F8C8-67BA-E5A1-AE864CD4EB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55045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9" name="Straight Connector 4568">
                  <a:extLst>
                    <a:ext uri="{FF2B5EF4-FFF2-40B4-BE49-F238E27FC236}">
                      <a16:creationId xmlns:a16="http://schemas.microsoft.com/office/drawing/2014/main" id="{52486EFC-D20F-A0C1-5365-051419DF0F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33611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0" name="Straight Connector 4569">
                  <a:extLst>
                    <a:ext uri="{FF2B5EF4-FFF2-40B4-BE49-F238E27FC236}">
                      <a16:creationId xmlns:a16="http://schemas.microsoft.com/office/drawing/2014/main" id="{86A11BD3-7155-9AB9-A610-0BC8F1AF44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44328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1" name="Straight Connector 4570">
                  <a:extLst>
                    <a:ext uri="{FF2B5EF4-FFF2-40B4-BE49-F238E27FC236}">
                      <a16:creationId xmlns:a16="http://schemas.microsoft.com/office/drawing/2014/main" id="{6AB2D40F-74D9-C6C9-C612-2DA437FBEE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65762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2" name="Straight Connector 4571">
                  <a:extLst>
                    <a:ext uri="{FF2B5EF4-FFF2-40B4-BE49-F238E27FC236}">
                      <a16:creationId xmlns:a16="http://schemas.microsoft.com/office/drawing/2014/main" id="{58A4B5D7-3E26-C6D3-2322-C6544186DB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87196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3" name="Straight Connector 4572">
                  <a:extLst>
                    <a:ext uri="{FF2B5EF4-FFF2-40B4-BE49-F238E27FC236}">
                      <a16:creationId xmlns:a16="http://schemas.microsoft.com/office/drawing/2014/main" id="{84B00546-611F-EEA5-DD9D-1643C00439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497913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4" name="Straight Connector 4573">
                  <a:extLst>
                    <a:ext uri="{FF2B5EF4-FFF2-40B4-BE49-F238E27FC236}">
                      <a16:creationId xmlns:a16="http://schemas.microsoft.com/office/drawing/2014/main" id="{2BC956B5-70D2-CFD2-17C4-9C81EFAF0A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30064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5" name="Straight Connector 4574">
                  <a:extLst>
                    <a:ext uri="{FF2B5EF4-FFF2-40B4-BE49-F238E27FC236}">
                      <a16:creationId xmlns:a16="http://schemas.microsoft.com/office/drawing/2014/main" id="{92F402F0-48D8-C97E-E25C-47EAF61E3A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40781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6" name="Straight Connector 4575">
                  <a:extLst>
                    <a:ext uri="{FF2B5EF4-FFF2-40B4-BE49-F238E27FC236}">
                      <a16:creationId xmlns:a16="http://schemas.microsoft.com/office/drawing/2014/main" id="{A74C2E6A-ECD6-E8E4-AB52-977C67F7A1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72932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7" name="Straight Connector 4576">
                  <a:extLst>
                    <a:ext uri="{FF2B5EF4-FFF2-40B4-BE49-F238E27FC236}">
                      <a16:creationId xmlns:a16="http://schemas.microsoft.com/office/drawing/2014/main" id="{1989E7EC-4259-CBBF-529C-60A13D6F2F6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605083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8" name="Straight Connector 4577">
                  <a:extLst>
                    <a:ext uri="{FF2B5EF4-FFF2-40B4-BE49-F238E27FC236}">
                      <a16:creationId xmlns:a16="http://schemas.microsoft.com/office/drawing/2014/main" id="{FE2634D3-AD13-AB5A-EBFE-60A43E7EBC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933816" y="594366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77" name="Straight Connector 4476">
                <a:extLst>
                  <a:ext uri="{FF2B5EF4-FFF2-40B4-BE49-F238E27FC236}">
                    <a16:creationId xmlns:a16="http://schemas.microsoft.com/office/drawing/2014/main" id="{794AC2DB-87A4-CE37-0D09-0C5816FA273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83691" y="4113875"/>
                <a:ext cx="45720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78" name="Straight Connector 4477">
                <a:extLst>
                  <a:ext uri="{FF2B5EF4-FFF2-40B4-BE49-F238E27FC236}">
                    <a16:creationId xmlns:a16="http://schemas.microsoft.com/office/drawing/2014/main" id="{A486FAF1-4F7A-3502-AE5D-BA23781A19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555691" y="4113875"/>
                <a:ext cx="0" cy="214884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79" name="Group 4478">
                <a:extLst>
                  <a:ext uri="{FF2B5EF4-FFF2-40B4-BE49-F238E27FC236}">
                    <a16:creationId xmlns:a16="http://schemas.microsoft.com/office/drawing/2014/main" id="{4D6E2961-BC4C-68ED-DE56-854B4E8A9E42}"/>
                  </a:ext>
                </a:extLst>
              </p:cNvPr>
              <p:cNvGrpSpPr/>
              <p:nvPr/>
            </p:nvGrpSpPr>
            <p:grpSpPr>
              <a:xfrm>
                <a:off x="6770241" y="4166368"/>
                <a:ext cx="145476" cy="2061594"/>
                <a:chOff x="6770241" y="4166368"/>
                <a:chExt cx="145476" cy="2061594"/>
              </a:xfrm>
            </p:grpSpPr>
            <p:sp>
              <p:nvSpPr>
                <p:cNvPr id="4541" name="TextBox 4540">
                  <a:extLst>
                    <a:ext uri="{FF2B5EF4-FFF2-40B4-BE49-F238E27FC236}">
                      <a16:creationId xmlns:a16="http://schemas.microsoft.com/office/drawing/2014/main" id="{F5169B25-5E41-ABD1-E58D-474762253863}"/>
                    </a:ext>
                  </a:extLst>
                </p:cNvPr>
                <p:cNvSpPr txBox="1"/>
                <p:nvPr/>
              </p:nvSpPr>
              <p:spPr>
                <a:xfrm>
                  <a:off x="6818733" y="4166368"/>
                  <a:ext cx="96984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75</a:t>
                  </a:r>
                </a:p>
              </p:txBody>
            </p:sp>
            <p:sp>
              <p:nvSpPr>
                <p:cNvPr id="4542" name="TextBox 4541">
                  <a:extLst>
                    <a:ext uri="{FF2B5EF4-FFF2-40B4-BE49-F238E27FC236}">
                      <a16:creationId xmlns:a16="http://schemas.microsoft.com/office/drawing/2014/main" id="{77588BB6-CC67-45D0-8F07-DF52D7BC46EB}"/>
                    </a:ext>
                  </a:extLst>
                </p:cNvPr>
                <p:cNvSpPr txBox="1"/>
                <p:nvPr/>
              </p:nvSpPr>
              <p:spPr>
                <a:xfrm>
                  <a:off x="6818733" y="4917636"/>
                  <a:ext cx="96984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26</a:t>
                  </a:r>
                </a:p>
              </p:txBody>
            </p:sp>
            <p:sp>
              <p:nvSpPr>
                <p:cNvPr id="4543" name="TextBox 4542">
                  <a:extLst>
                    <a:ext uri="{FF2B5EF4-FFF2-40B4-BE49-F238E27FC236}">
                      <a16:creationId xmlns:a16="http://schemas.microsoft.com/office/drawing/2014/main" id="{08178128-576C-2D4F-8960-94FEE1944834}"/>
                    </a:ext>
                  </a:extLst>
                </p:cNvPr>
                <p:cNvSpPr txBox="1"/>
                <p:nvPr/>
              </p:nvSpPr>
              <p:spPr>
                <a:xfrm>
                  <a:off x="6818733" y="5132284"/>
                  <a:ext cx="96984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12</a:t>
                  </a:r>
                </a:p>
              </p:txBody>
            </p:sp>
            <p:sp>
              <p:nvSpPr>
                <p:cNvPr id="4544" name="TextBox 4543">
                  <a:extLst>
                    <a:ext uri="{FF2B5EF4-FFF2-40B4-BE49-F238E27FC236}">
                      <a16:creationId xmlns:a16="http://schemas.microsoft.com/office/drawing/2014/main" id="{3DF0A432-18ED-4267-FEBA-B5D5E93A22D4}"/>
                    </a:ext>
                  </a:extLst>
                </p:cNvPr>
                <p:cNvSpPr txBox="1"/>
                <p:nvPr/>
              </p:nvSpPr>
              <p:spPr>
                <a:xfrm>
                  <a:off x="6770241" y="5561580"/>
                  <a:ext cx="145476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−16</a:t>
                  </a:r>
                </a:p>
              </p:txBody>
            </p:sp>
            <p:sp>
              <p:nvSpPr>
                <p:cNvPr id="4545" name="TextBox 4544">
                  <a:extLst>
                    <a:ext uri="{FF2B5EF4-FFF2-40B4-BE49-F238E27FC236}">
                      <a16:creationId xmlns:a16="http://schemas.microsoft.com/office/drawing/2014/main" id="{33B95D85-ACA4-B206-4916-CD25E98AC8EA}"/>
                    </a:ext>
                  </a:extLst>
                </p:cNvPr>
                <p:cNvSpPr txBox="1"/>
                <p:nvPr/>
              </p:nvSpPr>
              <p:spPr>
                <a:xfrm>
                  <a:off x="6770241" y="6098193"/>
                  <a:ext cx="145476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−51</a:t>
                  </a:r>
                </a:p>
              </p:txBody>
            </p:sp>
            <p:sp>
              <p:nvSpPr>
                <p:cNvPr id="4546" name="TextBox 4545">
                  <a:extLst>
                    <a:ext uri="{FF2B5EF4-FFF2-40B4-BE49-F238E27FC236}">
                      <a16:creationId xmlns:a16="http://schemas.microsoft.com/office/drawing/2014/main" id="{AF1779CA-DC66-96D6-9402-0827ACDCA7F4}"/>
                    </a:ext>
                  </a:extLst>
                </p:cNvPr>
                <p:cNvSpPr txBox="1"/>
                <p:nvPr/>
              </p:nvSpPr>
              <p:spPr>
                <a:xfrm>
                  <a:off x="6818733" y="4381017"/>
                  <a:ext cx="96984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61</a:t>
                  </a:r>
                </a:p>
              </p:txBody>
            </p:sp>
            <p:sp>
              <p:nvSpPr>
                <p:cNvPr id="4547" name="TextBox 4546">
                  <a:extLst>
                    <a:ext uri="{FF2B5EF4-FFF2-40B4-BE49-F238E27FC236}">
                      <a16:creationId xmlns:a16="http://schemas.microsoft.com/office/drawing/2014/main" id="{E0F4B036-9500-1EE9-6CBC-CE1466E83F93}"/>
                    </a:ext>
                  </a:extLst>
                </p:cNvPr>
                <p:cNvSpPr txBox="1"/>
                <p:nvPr/>
              </p:nvSpPr>
              <p:spPr>
                <a:xfrm>
                  <a:off x="6818733" y="4702989"/>
                  <a:ext cx="96984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40</a:t>
                  </a:r>
                </a:p>
              </p:txBody>
            </p:sp>
            <p:sp>
              <p:nvSpPr>
                <p:cNvPr id="4548" name="TextBox 4547">
                  <a:extLst>
                    <a:ext uri="{FF2B5EF4-FFF2-40B4-BE49-F238E27FC236}">
                      <a16:creationId xmlns:a16="http://schemas.microsoft.com/office/drawing/2014/main" id="{7A0EEF6B-5E4C-D73A-ED78-80BAF6EABB8D}"/>
                    </a:ext>
                  </a:extLst>
                </p:cNvPr>
                <p:cNvSpPr txBox="1"/>
                <p:nvPr/>
              </p:nvSpPr>
              <p:spPr>
                <a:xfrm>
                  <a:off x="6818733" y="5346933"/>
                  <a:ext cx="96984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−2</a:t>
                  </a:r>
                </a:p>
              </p:txBody>
            </p:sp>
            <p:sp>
              <p:nvSpPr>
                <p:cNvPr id="4549" name="TextBox 4548">
                  <a:extLst>
                    <a:ext uri="{FF2B5EF4-FFF2-40B4-BE49-F238E27FC236}">
                      <a16:creationId xmlns:a16="http://schemas.microsoft.com/office/drawing/2014/main" id="{634A74FA-DC0C-F89D-719B-F09BC26CD4BE}"/>
                    </a:ext>
                  </a:extLst>
                </p:cNvPr>
                <p:cNvSpPr txBox="1"/>
                <p:nvPr/>
              </p:nvSpPr>
              <p:spPr>
                <a:xfrm>
                  <a:off x="6770241" y="5776230"/>
                  <a:ext cx="145476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−30</a:t>
                  </a:r>
                </a:p>
              </p:txBody>
            </p:sp>
            <p:sp>
              <p:nvSpPr>
                <p:cNvPr id="4550" name="TextBox 4549">
                  <a:extLst>
                    <a:ext uri="{FF2B5EF4-FFF2-40B4-BE49-F238E27FC236}">
                      <a16:creationId xmlns:a16="http://schemas.microsoft.com/office/drawing/2014/main" id="{8E0A9A72-2117-4631-C414-D29838F45807}"/>
                    </a:ext>
                  </a:extLst>
                </p:cNvPr>
                <p:cNvSpPr txBox="1"/>
                <p:nvPr/>
              </p:nvSpPr>
              <p:spPr>
                <a:xfrm>
                  <a:off x="6818733" y="4273692"/>
                  <a:ext cx="96984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68</a:t>
                  </a:r>
                </a:p>
              </p:txBody>
            </p:sp>
            <p:sp>
              <p:nvSpPr>
                <p:cNvPr id="4551" name="TextBox 4550">
                  <a:extLst>
                    <a:ext uri="{FF2B5EF4-FFF2-40B4-BE49-F238E27FC236}">
                      <a16:creationId xmlns:a16="http://schemas.microsoft.com/office/drawing/2014/main" id="{14752798-18D8-CA56-3737-838E40C6D30D}"/>
                    </a:ext>
                  </a:extLst>
                </p:cNvPr>
                <p:cNvSpPr txBox="1"/>
                <p:nvPr/>
              </p:nvSpPr>
              <p:spPr>
                <a:xfrm>
                  <a:off x="6818733" y="4488340"/>
                  <a:ext cx="96984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54</a:t>
                  </a:r>
                </a:p>
              </p:txBody>
            </p:sp>
            <p:sp>
              <p:nvSpPr>
                <p:cNvPr id="4552" name="TextBox 4551">
                  <a:extLst>
                    <a:ext uri="{FF2B5EF4-FFF2-40B4-BE49-F238E27FC236}">
                      <a16:creationId xmlns:a16="http://schemas.microsoft.com/office/drawing/2014/main" id="{E96C8109-74B8-9565-1247-CFF32774490E}"/>
                    </a:ext>
                  </a:extLst>
                </p:cNvPr>
                <p:cNvSpPr txBox="1"/>
                <p:nvPr/>
              </p:nvSpPr>
              <p:spPr>
                <a:xfrm>
                  <a:off x="6818733" y="4595664"/>
                  <a:ext cx="96984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47</a:t>
                  </a:r>
                </a:p>
              </p:txBody>
            </p:sp>
            <p:sp>
              <p:nvSpPr>
                <p:cNvPr id="4553" name="TextBox 4552">
                  <a:extLst>
                    <a:ext uri="{FF2B5EF4-FFF2-40B4-BE49-F238E27FC236}">
                      <a16:creationId xmlns:a16="http://schemas.microsoft.com/office/drawing/2014/main" id="{44DE91F3-CDDC-FB83-3A78-8944E474E331}"/>
                    </a:ext>
                  </a:extLst>
                </p:cNvPr>
                <p:cNvSpPr txBox="1"/>
                <p:nvPr/>
              </p:nvSpPr>
              <p:spPr>
                <a:xfrm>
                  <a:off x="6818733" y="4810312"/>
                  <a:ext cx="96984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33</a:t>
                  </a:r>
                </a:p>
              </p:txBody>
            </p:sp>
            <p:sp>
              <p:nvSpPr>
                <p:cNvPr id="4554" name="TextBox 4553">
                  <a:extLst>
                    <a:ext uri="{FF2B5EF4-FFF2-40B4-BE49-F238E27FC236}">
                      <a16:creationId xmlns:a16="http://schemas.microsoft.com/office/drawing/2014/main" id="{03A563F3-2D01-A7CD-D63D-76BF2FAB10A9}"/>
                    </a:ext>
                  </a:extLst>
                </p:cNvPr>
                <p:cNvSpPr txBox="1"/>
                <p:nvPr/>
              </p:nvSpPr>
              <p:spPr>
                <a:xfrm>
                  <a:off x="6818733" y="5024960"/>
                  <a:ext cx="96984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19</a:t>
                  </a:r>
                </a:p>
              </p:txBody>
            </p:sp>
            <p:sp>
              <p:nvSpPr>
                <p:cNvPr id="4555" name="TextBox 4554">
                  <a:extLst>
                    <a:ext uri="{FF2B5EF4-FFF2-40B4-BE49-F238E27FC236}">
                      <a16:creationId xmlns:a16="http://schemas.microsoft.com/office/drawing/2014/main" id="{EED8F86D-F5F8-7D4B-1175-CFF3AB60FE67}"/>
                    </a:ext>
                  </a:extLst>
                </p:cNvPr>
                <p:cNvSpPr txBox="1"/>
                <p:nvPr/>
              </p:nvSpPr>
              <p:spPr>
                <a:xfrm>
                  <a:off x="6867224" y="5239608"/>
                  <a:ext cx="48493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</a:t>
                  </a:r>
                </a:p>
              </p:txBody>
            </p:sp>
            <p:sp>
              <p:nvSpPr>
                <p:cNvPr id="4556" name="TextBox 4555">
                  <a:extLst>
                    <a:ext uri="{FF2B5EF4-FFF2-40B4-BE49-F238E27FC236}">
                      <a16:creationId xmlns:a16="http://schemas.microsoft.com/office/drawing/2014/main" id="{F5337397-31E6-3678-B300-999D7F8BDA79}"/>
                    </a:ext>
                  </a:extLst>
                </p:cNvPr>
                <p:cNvSpPr txBox="1"/>
                <p:nvPr/>
              </p:nvSpPr>
              <p:spPr>
                <a:xfrm>
                  <a:off x="6818733" y="5454257"/>
                  <a:ext cx="96984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−9</a:t>
                  </a:r>
                </a:p>
              </p:txBody>
            </p:sp>
            <p:sp>
              <p:nvSpPr>
                <p:cNvPr id="4557" name="TextBox 4556">
                  <a:extLst>
                    <a:ext uri="{FF2B5EF4-FFF2-40B4-BE49-F238E27FC236}">
                      <a16:creationId xmlns:a16="http://schemas.microsoft.com/office/drawing/2014/main" id="{65D53B8F-C439-777D-4861-5ED2B6F2401A}"/>
                    </a:ext>
                  </a:extLst>
                </p:cNvPr>
                <p:cNvSpPr txBox="1"/>
                <p:nvPr/>
              </p:nvSpPr>
              <p:spPr>
                <a:xfrm>
                  <a:off x="6770241" y="5668905"/>
                  <a:ext cx="145476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−23</a:t>
                  </a:r>
                </a:p>
              </p:txBody>
            </p:sp>
            <p:sp>
              <p:nvSpPr>
                <p:cNvPr id="4558" name="TextBox 4557">
                  <a:extLst>
                    <a:ext uri="{FF2B5EF4-FFF2-40B4-BE49-F238E27FC236}">
                      <a16:creationId xmlns:a16="http://schemas.microsoft.com/office/drawing/2014/main" id="{607E9CFA-FC03-1615-954A-4B97D103940E}"/>
                    </a:ext>
                  </a:extLst>
                </p:cNvPr>
                <p:cNvSpPr txBox="1"/>
                <p:nvPr/>
              </p:nvSpPr>
              <p:spPr>
                <a:xfrm>
                  <a:off x="6770241" y="5990876"/>
                  <a:ext cx="145476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−44</a:t>
                  </a:r>
                </a:p>
              </p:txBody>
            </p:sp>
            <p:sp>
              <p:nvSpPr>
                <p:cNvPr id="4559" name="TextBox 4558">
                  <a:extLst>
                    <a:ext uri="{FF2B5EF4-FFF2-40B4-BE49-F238E27FC236}">
                      <a16:creationId xmlns:a16="http://schemas.microsoft.com/office/drawing/2014/main" id="{CD327F10-C186-CAAF-8DC5-80BB978A33B6}"/>
                    </a:ext>
                  </a:extLst>
                </p:cNvPr>
                <p:cNvSpPr txBox="1"/>
                <p:nvPr/>
              </p:nvSpPr>
              <p:spPr>
                <a:xfrm>
                  <a:off x="6770241" y="5883552"/>
                  <a:ext cx="145476" cy="1297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 algn="r"/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−37</a:t>
                  </a:r>
                </a:p>
              </p:txBody>
            </p:sp>
          </p:grpSp>
          <p:grpSp>
            <p:nvGrpSpPr>
              <p:cNvPr id="4480" name="Group 4479">
                <a:extLst>
                  <a:ext uri="{FF2B5EF4-FFF2-40B4-BE49-F238E27FC236}">
                    <a16:creationId xmlns:a16="http://schemas.microsoft.com/office/drawing/2014/main" id="{188001BC-1B70-310B-5003-B33B500A4BB8}"/>
                  </a:ext>
                </a:extLst>
              </p:cNvPr>
              <p:cNvGrpSpPr/>
              <p:nvPr/>
            </p:nvGrpSpPr>
            <p:grpSpPr>
              <a:xfrm>
                <a:off x="7219967" y="6262715"/>
                <a:ext cx="4052082" cy="55984"/>
                <a:chOff x="7219967" y="6262715"/>
                <a:chExt cx="4052082" cy="55984"/>
              </a:xfrm>
            </p:grpSpPr>
            <p:cxnSp>
              <p:nvCxnSpPr>
                <p:cNvPr id="4512" name="Straight Connector 4511">
                  <a:extLst>
                    <a:ext uri="{FF2B5EF4-FFF2-40B4-BE49-F238E27FC236}">
                      <a16:creationId xmlns:a16="http://schemas.microsoft.com/office/drawing/2014/main" id="{9A41DC16-D2F1-E218-8A79-80AA9AD945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19967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3" name="Straight Connector 4512">
                  <a:extLst>
                    <a:ext uri="{FF2B5EF4-FFF2-40B4-BE49-F238E27FC236}">
                      <a16:creationId xmlns:a16="http://schemas.microsoft.com/office/drawing/2014/main" id="{A8AF4525-B35E-17CF-E4EA-59DB884B95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56571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4" name="Straight Connector 4513">
                  <a:extLst>
                    <a:ext uri="{FF2B5EF4-FFF2-40B4-BE49-F238E27FC236}">
                      <a16:creationId xmlns:a16="http://schemas.microsoft.com/office/drawing/2014/main" id="{EDEDFD60-F1EF-6B51-72B3-D60632DD297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90722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5" name="Straight Connector 4514">
                  <a:extLst>
                    <a:ext uri="{FF2B5EF4-FFF2-40B4-BE49-F238E27FC236}">
                      <a16:creationId xmlns:a16="http://schemas.microsoft.com/office/drawing/2014/main" id="{62D3B661-3CFA-606A-338E-626BB1B798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48458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6" name="Straight Connector 4515">
                  <a:extLst>
                    <a:ext uri="{FF2B5EF4-FFF2-40B4-BE49-F238E27FC236}">
                      <a16:creationId xmlns:a16="http://schemas.microsoft.com/office/drawing/2014/main" id="{7981F0B0-5006-9F51-9A0A-5AF445500C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54118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7" name="Straight Connector 4516">
                  <a:extLst>
                    <a:ext uri="{FF2B5EF4-FFF2-40B4-BE49-F238E27FC236}">
                      <a16:creationId xmlns:a16="http://schemas.microsoft.com/office/drawing/2014/main" id="{04F47286-9F41-F87A-555F-551D5B088B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43552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8" name="Straight Connector 4517">
                  <a:extLst>
                    <a:ext uri="{FF2B5EF4-FFF2-40B4-BE49-F238E27FC236}">
                      <a16:creationId xmlns:a16="http://schemas.microsoft.com/office/drawing/2014/main" id="{A2E4E06D-9CB4-2089-84A0-E75ACA0181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22420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9" name="Straight Connector 4518">
                  <a:extLst>
                    <a:ext uri="{FF2B5EF4-FFF2-40B4-BE49-F238E27FC236}">
                      <a16:creationId xmlns:a16="http://schemas.microsoft.com/office/drawing/2014/main" id="{615CBBE9-E241-D1C0-2511-5B23811175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24873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0" name="Straight Connector 4519">
                  <a:extLst>
                    <a:ext uri="{FF2B5EF4-FFF2-40B4-BE49-F238E27FC236}">
                      <a16:creationId xmlns:a16="http://schemas.microsoft.com/office/drawing/2014/main" id="{E0DEBF24-3525-D384-3633-85FA26E6E9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272049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1" name="Straight Connector 4520">
                  <a:extLst>
                    <a:ext uri="{FF2B5EF4-FFF2-40B4-BE49-F238E27FC236}">
                      <a16:creationId xmlns:a16="http://schemas.microsoft.com/office/drawing/2014/main" id="{6B472BFE-EA3E-4EF5-F2A3-7A4D552D19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98835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2" name="Straight Connector 4521">
                  <a:extLst>
                    <a:ext uri="{FF2B5EF4-FFF2-40B4-BE49-F238E27FC236}">
                      <a16:creationId xmlns:a16="http://schemas.microsoft.com/office/drawing/2014/main" id="{0E941B82-1FD0-AF71-ECC8-5847601078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88269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3" name="Straight Connector 4522">
                  <a:extLst>
                    <a:ext uri="{FF2B5EF4-FFF2-40B4-BE49-F238E27FC236}">
                      <a16:creationId xmlns:a16="http://schemas.microsoft.com/office/drawing/2014/main" id="{3E45A97C-9851-79E5-A402-8C546F1F3B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32986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4" name="Straight Connector 4523">
                  <a:extLst>
                    <a:ext uri="{FF2B5EF4-FFF2-40B4-BE49-F238E27FC236}">
                      <a16:creationId xmlns:a16="http://schemas.microsoft.com/office/drawing/2014/main" id="{9D50B482-AEA6-9311-5927-A9DF7165C6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377703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5" name="Straight Connector 4524">
                  <a:extLst>
                    <a:ext uri="{FF2B5EF4-FFF2-40B4-BE49-F238E27FC236}">
                      <a16:creationId xmlns:a16="http://schemas.microsoft.com/office/drawing/2014/main" id="{EA850875-9D97-C2C1-6EB3-FBEF2C94EB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09401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6" name="Straight Connector 4525">
                  <a:extLst>
                    <a:ext uri="{FF2B5EF4-FFF2-40B4-BE49-F238E27FC236}">
                      <a16:creationId xmlns:a16="http://schemas.microsoft.com/office/drawing/2014/main" id="{18F99009-4166-498B-5E32-D3BD342665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667137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7" name="Straight Connector 4526">
                  <a:extLst>
                    <a:ext uri="{FF2B5EF4-FFF2-40B4-BE49-F238E27FC236}">
                      <a16:creationId xmlns:a16="http://schemas.microsoft.com/office/drawing/2014/main" id="{6E1773BA-A74F-D553-871E-010D07F113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11854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8" name="Straight Connector 4527">
                  <a:extLst>
                    <a:ext uri="{FF2B5EF4-FFF2-40B4-BE49-F238E27FC236}">
                      <a16:creationId xmlns:a16="http://schemas.microsoft.com/office/drawing/2014/main" id="{ECA1C44F-3A21-B74E-17EA-90CF58A606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01288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9" name="Straight Connector 4528">
                  <a:extLst>
                    <a:ext uri="{FF2B5EF4-FFF2-40B4-BE49-F238E27FC236}">
                      <a16:creationId xmlns:a16="http://schemas.microsoft.com/office/drawing/2014/main" id="{47B350EA-F418-772F-AA8B-866C05850E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46005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0" name="Straight Connector 4529">
                  <a:extLst>
                    <a:ext uri="{FF2B5EF4-FFF2-40B4-BE49-F238E27FC236}">
                      <a16:creationId xmlns:a16="http://schemas.microsoft.com/office/drawing/2014/main" id="{AC0AD1CE-EDCA-D146-610F-BCE39A7487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35439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1" name="Straight Connector 4530">
                  <a:extLst>
                    <a:ext uri="{FF2B5EF4-FFF2-40B4-BE49-F238E27FC236}">
                      <a16:creationId xmlns:a16="http://schemas.microsoft.com/office/drawing/2014/main" id="{1EE18AA1-11D2-757B-E895-87D4BA1C5B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80156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2" name="Straight Connector 4531">
                  <a:extLst>
                    <a:ext uri="{FF2B5EF4-FFF2-40B4-BE49-F238E27FC236}">
                      <a16:creationId xmlns:a16="http://schemas.microsoft.com/office/drawing/2014/main" id="{0607FAE2-98B5-C4FE-33C2-9575F00863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69590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3" name="Straight Connector 4532">
                  <a:extLst>
                    <a:ext uri="{FF2B5EF4-FFF2-40B4-BE49-F238E27FC236}">
                      <a16:creationId xmlns:a16="http://schemas.microsoft.com/office/drawing/2014/main" id="{3F8045BE-F22F-C7A7-1C7D-9866944706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259024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4" name="Straight Connector 4533">
                  <a:extLst>
                    <a:ext uri="{FF2B5EF4-FFF2-40B4-BE49-F238E27FC236}">
                      <a16:creationId xmlns:a16="http://schemas.microsoft.com/office/drawing/2014/main" id="{D70CCCC3-767A-C0DE-8A3D-8884267650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837892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5" name="Straight Connector 4534">
                  <a:extLst>
                    <a:ext uri="{FF2B5EF4-FFF2-40B4-BE49-F238E27FC236}">
                      <a16:creationId xmlns:a16="http://schemas.microsoft.com/office/drawing/2014/main" id="{9200D50A-0159-2270-A4F3-10CA217D8D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27326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6" name="Straight Connector 4535">
                  <a:extLst>
                    <a:ext uri="{FF2B5EF4-FFF2-40B4-BE49-F238E27FC236}">
                      <a16:creationId xmlns:a16="http://schemas.microsoft.com/office/drawing/2014/main" id="{7AA93921-70A9-1544-D39B-DEE291A6BC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364684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7" name="Straight Connector 4536">
                  <a:extLst>
                    <a:ext uri="{FF2B5EF4-FFF2-40B4-BE49-F238E27FC236}">
                      <a16:creationId xmlns:a16="http://schemas.microsoft.com/office/drawing/2014/main" id="{DFE15276-21CE-4ED8-190D-1FD4E69D29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982609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8" name="Straight Connector 4537">
                  <a:extLst>
                    <a:ext uri="{FF2B5EF4-FFF2-40B4-BE49-F238E27FC236}">
                      <a16:creationId xmlns:a16="http://schemas.microsoft.com/office/drawing/2014/main" id="{1D390025-254A-DDFF-3C31-5FEE3EFB2D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693175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9" name="Straight Connector 4538">
                  <a:extLst>
                    <a:ext uri="{FF2B5EF4-FFF2-40B4-BE49-F238E27FC236}">
                      <a16:creationId xmlns:a16="http://schemas.microsoft.com/office/drawing/2014/main" id="{0F536EE4-BC7D-0A34-8B89-016A6777CA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403741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40" name="Straight Connector 4539">
                  <a:extLst>
                    <a:ext uri="{FF2B5EF4-FFF2-40B4-BE49-F238E27FC236}">
                      <a16:creationId xmlns:a16="http://schemas.microsoft.com/office/drawing/2014/main" id="{80EF00DC-749C-4AF3-DB87-49D4FD3E54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114307" y="6262715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81" name="Group 4480">
                <a:extLst>
                  <a:ext uri="{FF2B5EF4-FFF2-40B4-BE49-F238E27FC236}">
                    <a16:creationId xmlns:a16="http://schemas.microsoft.com/office/drawing/2014/main" id="{9A59A62E-47BB-8FF7-F663-4C7691933285}"/>
                  </a:ext>
                </a:extLst>
              </p:cNvPr>
              <p:cNvGrpSpPr/>
              <p:nvPr/>
            </p:nvGrpSpPr>
            <p:grpSpPr>
              <a:xfrm>
                <a:off x="7128095" y="6346535"/>
                <a:ext cx="4236463" cy="116793"/>
                <a:chOff x="7128095" y="6346535"/>
                <a:chExt cx="4236463" cy="116793"/>
              </a:xfrm>
            </p:grpSpPr>
            <p:sp>
              <p:nvSpPr>
                <p:cNvPr id="4483" name="TextBox 4482">
                  <a:extLst>
                    <a:ext uri="{FF2B5EF4-FFF2-40B4-BE49-F238E27FC236}">
                      <a16:creationId xmlns:a16="http://schemas.microsoft.com/office/drawing/2014/main" id="{7BA4E8C4-12B4-403E-57A9-74747E938F82}"/>
                    </a:ext>
                  </a:extLst>
                </p:cNvPr>
                <p:cNvSpPr txBox="1"/>
                <p:nvPr/>
              </p:nvSpPr>
              <p:spPr>
                <a:xfrm>
                  <a:off x="7128095" y="6346535"/>
                  <a:ext cx="182880" cy="11679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−66</a:t>
                  </a:r>
                </a:p>
              </p:txBody>
            </p:sp>
            <p:sp>
              <p:nvSpPr>
                <p:cNvPr id="4484" name="TextBox 4483">
                  <a:extLst>
                    <a:ext uri="{FF2B5EF4-FFF2-40B4-BE49-F238E27FC236}">
                      <a16:creationId xmlns:a16="http://schemas.microsoft.com/office/drawing/2014/main" id="{84FE4713-EC8E-C068-C2D9-EB6E7A82F272}"/>
                    </a:ext>
                  </a:extLst>
                </p:cNvPr>
                <p:cNvSpPr txBox="1"/>
                <p:nvPr/>
              </p:nvSpPr>
              <p:spPr>
                <a:xfrm>
                  <a:off x="7272866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−60</a:t>
                  </a:r>
                </a:p>
              </p:txBody>
            </p:sp>
            <p:sp>
              <p:nvSpPr>
                <p:cNvPr id="4485" name="TextBox 4484">
                  <a:extLst>
                    <a:ext uri="{FF2B5EF4-FFF2-40B4-BE49-F238E27FC236}">
                      <a16:creationId xmlns:a16="http://schemas.microsoft.com/office/drawing/2014/main" id="{054F3C88-7022-63FB-3710-F35722FB198E}"/>
                    </a:ext>
                  </a:extLst>
                </p:cNvPr>
                <p:cNvSpPr txBox="1"/>
                <p:nvPr/>
              </p:nvSpPr>
              <p:spPr>
                <a:xfrm>
                  <a:off x="7417637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−54</a:t>
                  </a:r>
                </a:p>
              </p:txBody>
            </p:sp>
            <p:sp>
              <p:nvSpPr>
                <p:cNvPr id="4486" name="TextBox 4485">
                  <a:extLst>
                    <a:ext uri="{FF2B5EF4-FFF2-40B4-BE49-F238E27FC236}">
                      <a16:creationId xmlns:a16="http://schemas.microsoft.com/office/drawing/2014/main" id="{FDFD9407-91B6-9A7C-95F0-844D3D9227A1}"/>
                    </a:ext>
                  </a:extLst>
                </p:cNvPr>
                <p:cNvSpPr txBox="1"/>
                <p:nvPr/>
              </p:nvSpPr>
              <p:spPr>
                <a:xfrm>
                  <a:off x="7707179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−42</a:t>
                  </a:r>
                </a:p>
              </p:txBody>
            </p:sp>
            <p:sp>
              <p:nvSpPr>
                <p:cNvPr id="4487" name="TextBox 4486">
                  <a:extLst>
                    <a:ext uri="{FF2B5EF4-FFF2-40B4-BE49-F238E27FC236}">
                      <a16:creationId xmlns:a16="http://schemas.microsoft.com/office/drawing/2014/main" id="{5776073B-A73A-84EB-2E1D-F6FBC72C37A1}"/>
                    </a:ext>
                  </a:extLst>
                </p:cNvPr>
                <p:cNvSpPr txBox="1"/>
                <p:nvPr/>
              </p:nvSpPr>
              <p:spPr>
                <a:xfrm>
                  <a:off x="7851950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−36</a:t>
                  </a:r>
                </a:p>
              </p:txBody>
            </p:sp>
            <p:sp>
              <p:nvSpPr>
                <p:cNvPr id="4488" name="TextBox 4487">
                  <a:extLst>
                    <a:ext uri="{FF2B5EF4-FFF2-40B4-BE49-F238E27FC236}">
                      <a16:creationId xmlns:a16="http://schemas.microsoft.com/office/drawing/2014/main" id="{EF63C668-DD1B-5CDE-B90E-1CED2C0C306F}"/>
                    </a:ext>
                  </a:extLst>
                </p:cNvPr>
                <p:cNvSpPr txBox="1"/>
                <p:nvPr/>
              </p:nvSpPr>
              <p:spPr>
                <a:xfrm>
                  <a:off x="7996722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−30</a:t>
                  </a:r>
                </a:p>
              </p:txBody>
            </p:sp>
            <p:sp>
              <p:nvSpPr>
                <p:cNvPr id="4489" name="TextBox 4488">
                  <a:extLst>
                    <a:ext uri="{FF2B5EF4-FFF2-40B4-BE49-F238E27FC236}">
                      <a16:creationId xmlns:a16="http://schemas.microsoft.com/office/drawing/2014/main" id="{5CB7EBA2-5B84-27B1-DC85-91FB1C73BEC6}"/>
                    </a:ext>
                  </a:extLst>
                </p:cNvPr>
                <p:cNvSpPr txBox="1"/>
                <p:nvPr/>
              </p:nvSpPr>
              <p:spPr>
                <a:xfrm>
                  <a:off x="8141492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−24</a:t>
                  </a:r>
                </a:p>
              </p:txBody>
            </p:sp>
            <p:sp>
              <p:nvSpPr>
                <p:cNvPr id="4490" name="TextBox 4489">
                  <a:extLst>
                    <a:ext uri="{FF2B5EF4-FFF2-40B4-BE49-F238E27FC236}">
                      <a16:creationId xmlns:a16="http://schemas.microsoft.com/office/drawing/2014/main" id="{09C628B7-5E3E-5C3F-7A8C-58E929CA0527}"/>
                    </a:ext>
                  </a:extLst>
                </p:cNvPr>
                <p:cNvSpPr txBox="1"/>
                <p:nvPr/>
              </p:nvSpPr>
              <p:spPr>
                <a:xfrm>
                  <a:off x="8286263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−18</a:t>
                  </a:r>
                </a:p>
              </p:txBody>
            </p:sp>
            <p:sp>
              <p:nvSpPr>
                <p:cNvPr id="4491" name="TextBox 4490">
                  <a:extLst>
                    <a:ext uri="{FF2B5EF4-FFF2-40B4-BE49-F238E27FC236}">
                      <a16:creationId xmlns:a16="http://schemas.microsoft.com/office/drawing/2014/main" id="{C47F4C27-AA9F-8135-6530-0DB53AA4EB3B}"/>
                    </a:ext>
                  </a:extLst>
                </p:cNvPr>
                <p:cNvSpPr txBox="1"/>
                <p:nvPr/>
              </p:nvSpPr>
              <p:spPr>
                <a:xfrm>
                  <a:off x="8431034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−12</a:t>
                  </a:r>
                </a:p>
              </p:txBody>
            </p:sp>
            <p:sp>
              <p:nvSpPr>
                <p:cNvPr id="4492" name="TextBox 4491">
                  <a:extLst>
                    <a:ext uri="{FF2B5EF4-FFF2-40B4-BE49-F238E27FC236}">
                      <a16:creationId xmlns:a16="http://schemas.microsoft.com/office/drawing/2014/main" id="{2E68C1D7-35B0-FB79-1AB3-8F3623322829}"/>
                    </a:ext>
                  </a:extLst>
                </p:cNvPr>
                <p:cNvSpPr txBox="1"/>
                <p:nvPr/>
              </p:nvSpPr>
              <p:spPr>
                <a:xfrm>
                  <a:off x="8575805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−6</a:t>
                  </a:r>
                </a:p>
              </p:txBody>
            </p:sp>
            <p:sp>
              <p:nvSpPr>
                <p:cNvPr id="4493" name="TextBox 4492">
                  <a:extLst>
                    <a:ext uri="{FF2B5EF4-FFF2-40B4-BE49-F238E27FC236}">
                      <a16:creationId xmlns:a16="http://schemas.microsoft.com/office/drawing/2014/main" id="{4106BA0F-6D23-E5BB-C5DD-DD3D2F3E10BC}"/>
                    </a:ext>
                  </a:extLst>
                </p:cNvPr>
                <p:cNvSpPr txBox="1"/>
                <p:nvPr/>
              </p:nvSpPr>
              <p:spPr>
                <a:xfrm>
                  <a:off x="8720575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0</a:t>
                  </a:r>
                </a:p>
              </p:txBody>
            </p:sp>
            <p:sp>
              <p:nvSpPr>
                <p:cNvPr id="4494" name="TextBox 4493">
                  <a:extLst>
                    <a:ext uri="{FF2B5EF4-FFF2-40B4-BE49-F238E27FC236}">
                      <a16:creationId xmlns:a16="http://schemas.microsoft.com/office/drawing/2014/main" id="{0D8C5DB9-75DA-47F1-7FD6-C5DB3EBA7EBC}"/>
                    </a:ext>
                  </a:extLst>
                </p:cNvPr>
                <p:cNvSpPr txBox="1"/>
                <p:nvPr/>
              </p:nvSpPr>
              <p:spPr>
                <a:xfrm>
                  <a:off x="8865347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6</a:t>
                  </a:r>
                </a:p>
              </p:txBody>
            </p:sp>
            <p:sp>
              <p:nvSpPr>
                <p:cNvPr id="4495" name="TextBox 4494">
                  <a:extLst>
                    <a:ext uri="{FF2B5EF4-FFF2-40B4-BE49-F238E27FC236}">
                      <a16:creationId xmlns:a16="http://schemas.microsoft.com/office/drawing/2014/main" id="{B2D42679-3E4B-B286-2D67-77D2ACB39B07}"/>
                    </a:ext>
                  </a:extLst>
                </p:cNvPr>
                <p:cNvSpPr txBox="1"/>
                <p:nvPr/>
              </p:nvSpPr>
              <p:spPr>
                <a:xfrm>
                  <a:off x="9010118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12</a:t>
                  </a:r>
                </a:p>
              </p:txBody>
            </p:sp>
            <p:sp>
              <p:nvSpPr>
                <p:cNvPr id="4496" name="TextBox 4495">
                  <a:extLst>
                    <a:ext uri="{FF2B5EF4-FFF2-40B4-BE49-F238E27FC236}">
                      <a16:creationId xmlns:a16="http://schemas.microsoft.com/office/drawing/2014/main" id="{F5B3A0D1-68B9-A545-9677-436364CE986C}"/>
                    </a:ext>
                  </a:extLst>
                </p:cNvPr>
                <p:cNvSpPr txBox="1"/>
                <p:nvPr/>
              </p:nvSpPr>
              <p:spPr>
                <a:xfrm>
                  <a:off x="9154889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18</a:t>
                  </a:r>
                </a:p>
              </p:txBody>
            </p:sp>
            <p:sp>
              <p:nvSpPr>
                <p:cNvPr id="4497" name="TextBox 4496">
                  <a:extLst>
                    <a:ext uri="{FF2B5EF4-FFF2-40B4-BE49-F238E27FC236}">
                      <a16:creationId xmlns:a16="http://schemas.microsoft.com/office/drawing/2014/main" id="{8E0094F1-AE83-DAEC-FEC7-38AEF1BF4AE4}"/>
                    </a:ext>
                  </a:extLst>
                </p:cNvPr>
                <p:cNvSpPr txBox="1"/>
                <p:nvPr/>
              </p:nvSpPr>
              <p:spPr>
                <a:xfrm>
                  <a:off x="9299660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24</a:t>
                  </a:r>
                </a:p>
              </p:txBody>
            </p:sp>
            <p:sp>
              <p:nvSpPr>
                <p:cNvPr id="4498" name="TextBox 4497">
                  <a:extLst>
                    <a:ext uri="{FF2B5EF4-FFF2-40B4-BE49-F238E27FC236}">
                      <a16:creationId xmlns:a16="http://schemas.microsoft.com/office/drawing/2014/main" id="{BBB8804C-F528-F94D-82A4-407BF582618E}"/>
                    </a:ext>
                  </a:extLst>
                </p:cNvPr>
                <p:cNvSpPr txBox="1"/>
                <p:nvPr/>
              </p:nvSpPr>
              <p:spPr>
                <a:xfrm>
                  <a:off x="9589202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36</a:t>
                  </a:r>
                </a:p>
              </p:txBody>
            </p:sp>
            <p:sp>
              <p:nvSpPr>
                <p:cNvPr id="4499" name="TextBox 4498">
                  <a:extLst>
                    <a:ext uri="{FF2B5EF4-FFF2-40B4-BE49-F238E27FC236}">
                      <a16:creationId xmlns:a16="http://schemas.microsoft.com/office/drawing/2014/main" id="{088FC0D0-0FFD-34AB-521D-CDEE10D1054B}"/>
                    </a:ext>
                  </a:extLst>
                </p:cNvPr>
                <p:cNvSpPr txBox="1"/>
                <p:nvPr/>
              </p:nvSpPr>
              <p:spPr>
                <a:xfrm>
                  <a:off x="9878744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48</a:t>
                  </a:r>
                </a:p>
              </p:txBody>
            </p:sp>
            <p:sp>
              <p:nvSpPr>
                <p:cNvPr id="4500" name="TextBox 4499">
                  <a:extLst>
                    <a:ext uri="{FF2B5EF4-FFF2-40B4-BE49-F238E27FC236}">
                      <a16:creationId xmlns:a16="http://schemas.microsoft.com/office/drawing/2014/main" id="{387D0967-8C6C-FFBD-A6F1-639A925B9E36}"/>
                    </a:ext>
                  </a:extLst>
                </p:cNvPr>
                <p:cNvSpPr txBox="1"/>
                <p:nvPr/>
              </p:nvSpPr>
              <p:spPr>
                <a:xfrm>
                  <a:off x="10168286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60</a:t>
                  </a:r>
                </a:p>
              </p:txBody>
            </p:sp>
            <p:sp>
              <p:nvSpPr>
                <p:cNvPr id="4501" name="TextBox 4500">
                  <a:extLst>
                    <a:ext uri="{FF2B5EF4-FFF2-40B4-BE49-F238E27FC236}">
                      <a16:creationId xmlns:a16="http://schemas.microsoft.com/office/drawing/2014/main" id="{7A0D01E0-6BDC-B101-312C-5A7CF01758D7}"/>
                    </a:ext>
                  </a:extLst>
                </p:cNvPr>
                <p:cNvSpPr txBox="1"/>
                <p:nvPr/>
              </p:nvSpPr>
              <p:spPr>
                <a:xfrm>
                  <a:off x="10457829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72</a:t>
                  </a:r>
                </a:p>
              </p:txBody>
            </p:sp>
            <p:sp>
              <p:nvSpPr>
                <p:cNvPr id="4502" name="TextBox 4501">
                  <a:extLst>
                    <a:ext uri="{FF2B5EF4-FFF2-40B4-BE49-F238E27FC236}">
                      <a16:creationId xmlns:a16="http://schemas.microsoft.com/office/drawing/2014/main" id="{0DF09075-4DE7-E24F-CD2D-56254C0725E6}"/>
                    </a:ext>
                  </a:extLst>
                </p:cNvPr>
                <p:cNvSpPr txBox="1"/>
                <p:nvPr/>
              </p:nvSpPr>
              <p:spPr>
                <a:xfrm>
                  <a:off x="10602599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78</a:t>
                  </a:r>
                </a:p>
              </p:txBody>
            </p:sp>
            <p:sp>
              <p:nvSpPr>
                <p:cNvPr id="4503" name="TextBox 4502">
                  <a:extLst>
                    <a:ext uri="{FF2B5EF4-FFF2-40B4-BE49-F238E27FC236}">
                      <a16:creationId xmlns:a16="http://schemas.microsoft.com/office/drawing/2014/main" id="{F38F6096-9799-67BC-675D-471A8509B352}"/>
                    </a:ext>
                  </a:extLst>
                </p:cNvPr>
                <p:cNvSpPr txBox="1"/>
                <p:nvPr/>
              </p:nvSpPr>
              <p:spPr>
                <a:xfrm>
                  <a:off x="10747370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84</a:t>
                  </a:r>
                </a:p>
              </p:txBody>
            </p:sp>
            <p:sp>
              <p:nvSpPr>
                <p:cNvPr id="4504" name="TextBox 4503">
                  <a:extLst>
                    <a:ext uri="{FF2B5EF4-FFF2-40B4-BE49-F238E27FC236}">
                      <a16:creationId xmlns:a16="http://schemas.microsoft.com/office/drawing/2014/main" id="{22EEC2AC-4A2F-6B4E-7634-E3F3DAA6BEFA}"/>
                    </a:ext>
                  </a:extLst>
                </p:cNvPr>
                <p:cNvSpPr txBox="1"/>
                <p:nvPr/>
              </p:nvSpPr>
              <p:spPr>
                <a:xfrm>
                  <a:off x="10892141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90</a:t>
                  </a:r>
                </a:p>
              </p:txBody>
            </p:sp>
            <p:sp>
              <p:nvSpPr>
                <p:cNvPr id="4505" name="TextBox 4504">
                  <a:extLst>
                    <a:ext uri="{FF2B5EF4-FFF2-40B4-BE49-F238E27FC236}">
                      <a16:creationId xmlns:a16="http://schemas.microsoft.com/office/drawing/2014/main" id="{212EDBDD-B514-E42A-789B-22645ADB0AAF}"/>
                    </a:ext>
                  </a:extLst>
                </p:cNvPr>
                <p:cNvSpPr txBox="1"/>
                <p:nvPr/>
              </p:nvSpPr>
              <p:spPr>
                <a:xfrm>
                  <a:off x="11036912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96</a:t>
                  </a:r>
                </a:p>
              </p:txBody>
            </p:sp>
            <p:sp>
              <p:nvSpPr>
                <p:cNvPr id="4506" name="TextBox 4505">
                  <a:extLst>
                    <a:ext uri="{FF2B5EF4-FFF2-40B4-BE49-F238E27FC236}">
                      <a16:creationId xmlns:a16="http://schemas.microsoft.com/office/drawing/2014/main" id="{7068F1C9-BFAD-239F-4BC7-E5D9AF449A45}"/>
                    </a:ext>
                  </a:extLst>
                </p:cNvPr>
                <p:cNvSpPr txBox="1"/>
                <p:nvPr/>
              </p:nvSpPr>
              <p:spPr>
                <a:xfrm>
                  <a:off x="11181678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102</a:t>
                  </a:r>
                </a:p>
              </p:txBody>
            </p:sp>
            <p:sp>
              <p:nvSpPr>
                <p:cNvPr id="4507" name="TextBox 4506">
                  <a:extLst>
                    <a:ext uri="{FF2B5EF4-FFF2-40B4-BE49-F238E27FC236}">
                      <a16:creationId xmlns:a16="http://schemas.microsoft.com/office/drawing/2014/main" id="{62CC65FE-7E9D-480D-9224-8907C895841A}"/>
                    </a:ext>
                  </a:extLst>
                </p:cNvPr>
                <p:cNvSpPr txBox="1"/>
                <p:nvPr/>
              </p:nvSpPr>
              <p:spPr>
                <a:xfrm>
                  <a:off x="7562408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−48</a:t>
                  </a:r>
                </a:p>
              </p:txBody>
            </p:sp>
            <p:sp>
              <p:nvSpPr>
                <p:cNvPr id="4508" name="TextBox 4507">
                  <a:extLst>
                    <a:ext uri="{FF2B5EF4-FFF2-40B4-BE49-F238E27FC236}">
                      <a16:creationId xmlns:a16="http://schemas.microsoft.com/office/drawing/2014/main" id="{C7B8D1D1-8946-5F5A-F58C-BAFBADCAA8E1}"/>
                    </a:ext>
                  </a:extLst>
                </p:cNvPr>
                <p:cNvSpPr txBox="1"/>
                <p:nvPr/>
              </p:nvSpPr>
              <p:spPr>
                <a:xfrm>
                  <a:off x="10313057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66</a:t>
                  </a:r>
                </a:p>
              </p:txBody>
            </p:sp>
            <p:sp>
              <p:nvSpPr>
                <p:cNvPr id="4509" name="TextBox 4508">
                  <a:extLst>
                    <a:ext uri="{FF2B5EF4-FFF2-40B4-BE49-F238E27FC236}">
                      <a16:creationId xmlns:a16="http://schemas.microsoft.com/office/drawing/2014/main" id="{D68A0366-7570-5119-3FCB-B3354FBD9E2D}"/>
                    </a:ext>
                  </a:extLst>
                </p:cNvPr>
                <p:cNvSpPr txBox="1"/>
                <p:nvPr/>
              </p:nvSpPr>
              <p:spPr>
                <a:xfrm>
                  <a:off x="10023515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54</a:t>
                  </a:r>
                </a:p>
              </p:txBody>
            </p:sp>
            <p:sp>
              <p:nvSpPr>
                <p:cNvPr id="4510" name="TextBox 4509">
                  <a:extLst>
                    <a:ext uri="{FF2B5EF4-FFF2-40B4-BE49-F238E27FC236}">
                      <a16:creationId xmlns:a16="http://schemas.microsoft.com/office/drawing/2014/main" id="{BC3845BA-2FF8-98C1-6A35-560EEBC0FEF1}"/>
                    </a:ext>
                  </a:extLst>
                </p:cNvPr>
                <p:cNvSpPr txBox="1"/>
                <p:nvPr/>
              </p:nvSpPr>
              <p:spPr>
                <a:xfrm>
                  <a:off x="9733973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42</a:t>
                  </a:r>
                </a:p>
              </p:txBody>
            </p:sp>
            <p:sp>
              <p:nvSpPr>
                <p:cNvPr id="4511" name="TextBox 4510">
                  <a:extLst>
                    <a:ext uri="{FF2B5EF4-FFF2-40B4-BE49-F238E27FC236}">
                      <a16:creationId xmlns:a16="http://schemas.microsoft.com/office/drawing/2014/main" id="{62BF3D59-9D46-D599-574D-CDE7510A5652}"/>
                    </a:ext>
                  </a:extLst>
                </p:cNvPr>
                <p:cNvSpPr txBox="1"/>
                <p:nvPr/>
              </p:nvSpPr>
              <p:spPr>
                <a:xfrm>
                  <a:off x="9444431" y="6346535"/>
                  <a:ext cx="182880" cy="11679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US" sz="800" spc="-3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30</a:t>
                  </a:r>
                </a:p>
              </p:txBody>
            </p:sp>
          </p:grpSp>
          <p:pic>
            <p:nvPicPr>
              <p:cNvPr id="4482" name="Graphic 4481">
                <a:extLst>
                  <a:ext uri="{FF2B5EF4-FFF2-40B4-BE49-F238E27FC236}">
                    <a16:creationId xmlns:a16="http://schemas.microsoft.com/office/drawing/2014/main" id="{867306ED-48D8-A7F6-0D14-298FF3A442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201263" y="4737590"/>
                <a:ext cx="4133088" cy="1369244"/>
              </a:xfrm>
              <a:prstGeom prst="rect">
                <a:avLst/>
              </a:prstGeom>
            </p:spPr>
          </p:pic>
        </p:grpSp>
      </p:grpSp>
      <p:sp>
        <p:nvSpPr>
          <p:cNvPr id="4589" name="Content Placeholder 171">
            <a:extLst>
              <a:ext uri="{FF2B5EF4-FFF2-40B4-BE49-F238E27FC236}">
                <a16:creationId xmlns:a16="http://schemas.microsoft.com/office/drawing/2014/main" id="{F39EC9F4-BBA3-4DE0-8940-5B5F89C95C5C}"/>
              </a:ext>
            </a:extLst>
          </p:cNvPr>
          <p:cNvSpPr txBox="1">
            <a:spLocks/>
          </p:cNvSpPr>
          <p:nvPr/>
        </p:nvSpPr>
        <p:spPr>
          <a:xfrm>
            <a:off x="38286066" y="14686258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</a:t>
            </a:r>
          </a:p>
        </p:txBody>
      </p:sp>
      <p:sp>
        <p:nvSpPr>
          <p:cNvPr id="4590" name="Content Placeholder 171">
            <a:extLst>
              <a:ext uri="{FF2B5EF4-FFF2-40B4-BE49-F238E27FC236}">
                <a16:creationId xmlns:a16="http://schemas.microsoft.com/office/drawing/2014/main" id="{7800B680-1698-B3FF-02C9-6B7FBC97605E}"/>
              </a:ext>
            </a:extLst>
          </p:cNvPr>
          <p:cNvSpPr txBox="1">
            <a:spLocks/>
          </p:cNvSpPr>
          <p:nvPr/>
        </p:nvSpPr>
        <p:spPr>
          <a:xfrm>
            <a:off x="43783226" y="14686258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</a:t>
            </a:r>
          </a:p>
        </p:txBody>
      </p:sp>
      <p:sp>
        <p:nvSpPr>
          <p:cNvPr id="4591" name="Content Placeholder 171">
            <a:extLst>
              <a:ext uri="{FF2B5EF4-FFF2-40B4-BE49-F238E27FC236}">
                <a16:creationId xmlns:a16="http://schemas.microsoft.com/office/drawing/2014/main" id="{04B6CD1B-749B-CC37-3B4B-99B0F4D72403}"/>
              </a:ext>
            </a:extLst>
          </p:cNvPr>
          <p:cNvSpPr txBox="1">
            <a:spLocks/>
          </p:cNvSpPr>
          <p:nvPr/>
        </p:nvSpPr>
        <p:spPr>
          <a:xfrm>
            <a:off x="38286066" y="18049812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</a:t>
            </a:r>
          </a:p>
        </p:txBody>
      </p:sp>
      <p:sp>
        <p:nvSpPr>
          <p:cNvPr id="4592" name="Content Placeholder 171">
            <a:extLst>
              <a:ext uri="{FF2B5EF4-FFF2-40B4-BE49-F238E27FC236}">
                <a16:creationId xmlns:a16="http://schemas.microsoft.com/office/drawing/2014/main" id="{4AA71D79-BEA8-A9FE-F43A-640BB9228DAA}"/>
              </a:ext>
            </a:extLst>
          </p:cNvPr>
          <p:cNvSpPr txBox="1">
            <a:spLocks/>
          </p:cNvSpPr>
          <p:nvPr/>
        </p:nvSpPr>
        <p:spPr>
          <a:xfrm>
            <a:off x="43783226" y="18049812"/>
            <a:ext cx="5486400" cy="677108"/>
          </a:xfrm>
          <a:prstGeom prst="rect">
            <a:avLst/>
          </a:prstGeom>
        </p:spPr>
        <p:txBody>
          <a:bodyPr vert="horz" wrap="square" lIns="91440" tIns="91440" rIns="91440" bIns="91440" rtlCol="0">
            <a:spAutoFit/>
          </a:bodyPr>
          <a:lstStyle>
            <a:lvl1pPr marL="225425" indent="-225425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699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217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14425" indent="-222250" algn="l" defTabSz="250317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88371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13530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86888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638473" indent="-625793" algn="l" defTabSz="2503170" rtl="0" eaLnBrk="1" latinLnBrk="0" hangingPunct="1">
              <a:lnSpc>
                <a:spcPct val="90000"/>
              </a:lnSpc>
              <a:spcBef>
                <a:spcPts val="1369"/>
              </a:spcBef>
              <a:buFont typeface="Arial" panose="020B0604020202020204" pitchFamily="34" charset="0"/>
              <a:buChar char="•"/>
              <a:defRPr sz="49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chemeClr val="accent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</a:t>
            </a:r>
          </a:p>
        </p:txBody>
      </p:sp>
      <p:grpSp>
        <p:nvGrpSpPr>
          <p:cNvPr id="4587" name="Group 4586">
            <a:extLst>
              <a:ext uri="{FF2B5EF4-FFF2-40B4-BE49-F238E27FC236}">
                <a16:creationId xmlns:a16="http://schemas.microsoft.com/office/drawing/2014/main" id="{BC2D32E9-93C3-A081-B3FF-65D529979407}"/>
              </a:ext>
            </a:extLst>
          </p:cNvPr>
          <p:cNvGrpSpPr>
            <a:grpSpLocks noChangeAspect="1"/>
          </p:cNvGrpSpPr>
          <p:nvPr/>
        </p:nvGrpSpPr>
        <p:grpSpPr>
          <a:xfrm>
            <a:off x="38375715" y="15359800"/>
            <a:ext cx="4626242" cy="2674344"/>
            <a:chOff x="52074217" y="12864060"/>
            <a:chExt cx="5364456" cy="3101091"/>
          </a:xfrm>
        </p:grpSpPr>
        <p:grpSp>
          <p:nvGrpSpPr>
            <p:cNvPr id="3791" name="Group 3790">
              <a:extLst>
                <a:ext uri="{FF2B5EF4-FFF2-40B4-BE49-F238E27FC236}">
                  <a16:creationId xmlns:a16="http://schemas.microsoft.com/office/drawing/2014/main" id="{3D566BAA-7EDD-629A-D8E7-DC8DD09C2395}"/>
                </a:ext>
              </a:extLst>
            </p:cNvPr>
            <p:cNvGrpSpPr/>
            <p:nvPr/>
          </p:nvGrpSpPr>
          <p:grpSpPr>
            <a:xfrm>
              <a:off x="52074217" y="12864062"/>
              <a:ext cx="5364456" cy="3101089"/>
              <a:chOff x="37887890" y="14185794"/>
              <a:chExt cx="5376139" cy="3107843"/>
            </a:xfrm>
          </p:grpSpPr>
          <p:cxnSp>
            <p:nvCxnSpPr>
              <p:cNvPr id="1099" name="Straight Connector 1098">
                <a:extLst>
                  <a:ext uri="{FF2B5EF4-FFF2-40B4-BE49-F238E27FC236}">
                    <a16:creationId xmlns:a16="http://schemas.microsoft.com/office/drawing/2014/main" id="{73532A21-91C9-718B-4806-EA9BD4DCCD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656423" y="14185794"/>
                <a:ext cx="0" cy="1942142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0" name="Straight Connector 1099">
                <a:extLst>
                  <a:ext uri="{FF2B5EF4-FFF2-40B4-BE49-F238E27FC236}">
                    <a16:creationId xmlns:a16="http://schemas.microsoft.com/office/drawing/2014/main" id="{9B38ACA7-11F9-56D6-EFE7-F603001CD29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9656423" y="16127936"/>
                <a:ext cx="3532642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01" name="Group 1100">
                <a:extLst>
                  <a:ext uri="{FF2B5EF4-FFF2-40B4-BE49-F238E27FC236}">
                    <a16:creationId xmlns:a16="http://schemas.microsoft.com/office/drawing/2014/main" id="{B9473E1E-5D11-C10C-09F7-BA513D1E03CC}"/>
                  </a:ext>
                </a:extLst>
              </p:cNvPr>
              <p:cNvGrpSpPr/>
              <p:nvPr/>
            </p:nvGrpSpPr>
            <p:grpSpPr>
              <a:xfrm>
                <a:off x="39702128" y="16127936"/>
                <a:ext cx="3452126" cy="40462"/>
                <a:chOff x="1589533" y="5083706"/>
                <a:chExt cx="4776481" cy="55984"/>
              </a:xfrm>
            </p:grpSpPr>
            <p:cxnSp>
              <p:nvCxnSpPr>
                <p:cNvPr id="1201" name="Straight Connector 1200">
                  <a:extLst>
                    <a:ext uri="{FF2B5EF4-FFF2-40B4-BE49-F238E27FC236}">
                      <a16:creationId xmlns:a16="http://schemas.microsoft.com/office/drawing/2014/main" id="{7B2A6C37-EE6F-A123-668E-91E512C190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89533" y="5083706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2" name="Straight Connector 1201">
                  <a:extLst>
                    <a:ext uri="{FF2B5EF4-FFF2-40B4-BE49-F238E27FC236}">
                      <a16:creationId xmlns:a16="http://schemas.microsoft.com/office/drawing/2014/main" id="{4F29CF86-2850-FD5B-FF96-D03773692C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712413" y="5083706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3" name="Straight Connector 1202">
                  <a:extLst>
                    <a:ext uri="{FF2B5EF4-FFF2-40B4-BE49-F238E27FC236}">
                      <a16:creationId xmlns:a16="http://schemas.microsoft.com/office/drawing/2014/main" id="{8315DAAF-6202-EEE7-B498-06324A15FD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3133" y="5083706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4" name="Straight Connector 1203">
                  <a:extLst>
                    <a:ext uri="{FF2B5EF4-FFF2-40B4-BE49-F238E27FC236}">
                      <a16:creationId xmlns:a16="http://schemas.microsoft.com/office/drawing/2014/main" id="{AE452B50-0DEB-C6CB-B50E-BB46D17213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04573" y="5083706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5" name="Straight Connector 1204">
                  <a:extLst>
                    <a:ext uri="{FF2B5EF4-FFF2-40B4-BE49-F238E27FC236}">
                      <a16:creationId xmlns:a16="http://schemas.microsoft.com/office/drawing/2014/main" id="{4BEB35D4-0C48-8405-547F-A521BB0E44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66014" y="5083706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6" name="Straight Connector 1205">
                  <a:extLst>
                    <a:ext uri="{FF2B5EF4-FFF2-40B4-BE49-F238E27FC236}">
                      <a16:creationId xmlns:a16="http://schemas.microsoft.com/office/drawing/2014/main" id="{C3A1BF66-D6EC-F3B0-597C-A280110B9E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20253" y="5083706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7" name="Straight Connector 1206">
                  <a:extLst>
                    <a:ext uri="{FF2B5EF4-FFF2-40B4-BE49-F238E27FC236}">
                      <a16:creationId xmlns:a16="http://schemas.microsoft.com/office/drawing/2014/main" id="{0B3CC893-0833-D6AF-41C6-3AD7B5C595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50973" y="5083706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8" name="Straight Connector 1207">
                  <a:extLst>
                    <a:ext uri="{FF2B5EF4-FFF2-40B4-BE49-F238E27FC236}">
                      <a16:creationId xmlns:a16="http://schemas.microsoft.com/office/drawing/2014/main" id="{00AAF266-4E51-F903-E692-FD32C2F256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181693" y="5083706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9" name="Straight Connector 1208">
                  <a:extLst>
                    <a:ext uri="{FF2B5EF4-FFF2-40B4-BE49-F238E27FC236}">
                      <a16:creationId xmlns:a16="http://schemas.microsoft.com/office/drawing/2014/main" id="{4EF13C6D-91B3-FBB9-D01D-F84F63E372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73853" y="5083706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0" name="Straight Connector 1209">
                  <a:extLst>
                    <a:ext uri="{FF2B5EF4-FFF2-40B4-BE49-F238E27FC236}">
                      <a16:creationId xmlns:a16="http://schemas.microsoft.com/office/drawing/2014/main" id="{C7091967-BC9E-4B22-74A8-9B70AA6562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35293" y="5083706"/>
                  <a:ext cx="0" cy="55984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10" name="Group 1109">
                <a:extLst>
                  <a:ext uri="{FF2B5EF4-FFF2-40B4-BE49-F238E27FC236}">
                    <a16:creationId xmlns:a16="http://schemas.microsoft.com/office/drawing/2014/main" id="{BE5AA445-9D83-0A05-682B-596BE1137816}"/>
                  </a:ext>
                </a:extLst>
              </p:cNvPr>
              <p:cNvGrpSpPr/>
              <p:nvPr/>
            </p:nvGrpSpPr>
            <p:grpSpPr>
              <a:xfrm>
                <a:off x="39620376" y="14315996"/>
                <a:ext cx="36047" cy="1559311"/>
                <a:chOff x="1476419" y="2576642"/>
                <a:chExt cx="49876" cy="2157518"/>
              </a:xfrm>
            </p:grpSpPr>
            <p:cxnSp>
              <p:nvCxnSpPr>
                <p:cNvPr id="1190" name="Straight Connector 1189">
                  <a:extLst>
                    <a:ext uri="{FF2B5EF4-FFF2-40B4-BE49-F238E27FC236}">
                      <a16:creationId xmlns:a16="http://schemas.microsoft.com/office/drawing/2014/main" id="{DAB5B7E0-ACE3-6369-0AEB-8BB689C269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19" y="473416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1" name="Straight Connector 1190">
                  <a:extLst>
                    <a:ext uri="{FF2B5EF4-FFF2-40B4-BE49-F238E27FC236}">
                      <a16:creationId xmlns:a16="http://schemas.microsoft.com/office/drawing/2014/main" id="{DCD5CD2F-C4F4-7CBB-FD89-EF4DF74B30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19" y="451841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2" name="Straight Connector 1191">
                  <a:extLst>
                    <a:ext uri="{FF2B5EF4-FFF2-40B4-BE49-F238E27FC236}">
                      <a16:creationId xmlns:a16="http://schemas.microsoft.com/office/drawing/2014/main" id="{231B0D16-C087-CD3F-2DBC-61A2619242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19" y="430265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3" name="Straight Connector 1192">
                  <a:extLst>
                    <a:ext uri="{FF2B5EF4-FFF2-40B4-BE49-F238E27FC236}">
                      <a16:creationId xmlns:a16="http://schemas.microsoft.com/office/drawing/2014/main" id="{00E36D4E-0CB1-1699-16D3-3BBD5FE149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19" y="4086906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4" name="Straight Connector 1193">
                  <a:extLst>
                    <a:ext uri="{FF2B5EF4-FFF2-40B4-BE49-F238E27FC236}">
                      <a16:creationId xmlns:a16="http://schemas.microsoft.com/office/drawing/2014/main" id="{004870D6-FDFC-6883-5C68-0DD0C93773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19" y="3223898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5" name="Straight Connector 1194">
                  <a:extLst>
                    <a:ext uri="{FF2B5EF4-FFF2-40B4-BE49-F238E27FC236}">
                      <a16:creationId xmlns:a16="http://schemas.microsoft.com/office/drawing/2014/main" id="{3C432BED-D424-7DC2-F17A-B0BA16A32E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19" y="2576642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6" name="Straight Connector 1195">
                  <a:extLst>
                    <a:ext uri="{FF2B5EF4-FFF2-40B4-BE49-F238E27FC236}">
                      <a16:creationId xmlns:a16="http://schemas.microsoft.com/office/drawing/2014/main" id="{98C1625D-3F20-712A-CFBD-F29B30B3A1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19" y="3871154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7" name="Straight Connector 1196">
                  <a:extLst>
                    <a:ext uri="{FF2B5EF4-FFF2-40B4-BE49-F238E27FC236}">
                      <a16:creationId xmlns:a16="http://schemas.microsoft.com/office/drawing/2014/main" id="{8B3C7751-530D-9412-6D0B-69CB55705D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19" y="3655402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8" name="Straight Connector 1197">
                  <a:extLst>
                    <a:ext uri="{FF2B5EF4-FFF2-40B4-BE49-F238E27FC236}">
                      <a16:creationId xmlns:a16="http://schemas.microsoft.com/office/drawing/2014/main" id="{A8907C40-C708-9B1D-E6F0-909F232F22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19" y="3439650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9" name="Straight Connector 1198">
                  <a:extLst>
                    <a:ext uri="{FF2B5EF4-FFF2-40B4-BE49-F238E27FC236}">
                      <a16:creationId xmlns:a16="http://schemas.microsoft.com/office/drawing/2014/main" id="{8F7EB3B7-6D2B-EEDA-B40E-CAF5D65B9C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19" y="2792394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0" name="Straight Connector 1199">
                  <a:extLst>
                    <a:ext uri="{FF2B5EF4-FFF2-40B4-BE49-F238E27FC236}">
                      <a16:creationId xmlns:a16="http://schemas.microsoft.com/office/drawing/2014/main" id="{25F06B13-C93C-0E56-7984-7E5FB1C67F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76419" y="3008146"/>
                  <a:ext cx="49876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11" name="TextBox 1110">
                <a:extLst>
                  <a:ext uri="{FF2B5EF4-FFF2-40B4-BE49-F238E27FC236}">
                    <a16:creationId xmlns:a16="http://schemas.microsoft.com/office/drawing/2014/main" id="{56A8C1C9-5847-509C-35D1-3675A17D21B4}"/>
                  </a:ext>
                </a:extLst>
              </p:cNvPr>
              <p:cNvSpPr txBox="1"/>
              <p:nvPr/>
            </p:nvSpPr>
            <p:spPr>
              <a:xfrm>
                <a:off x="39339045" y="14208957"/>
                <a:ext cx="268250" cy="2140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100</a:t>
                </a:r>
              </a:p>
            </p:txBody>
          </p:sp>
          <p:sp>
            <p:nvSpPr>
              <p:cNvPr id="1112" name="TextBox 1111">
                <a:extLst>
                  <a:ext uri="{FF2B5EF4-FFF2-40B4-BE49-F238E27FC236}">
                    <a16:creationId xmlns:a16="http://schemas.microsoft.com/office/drawing/2014/main" id="{E5A903A2-2AC9-09E3-C442-49DD382A4E66}"/>
                  </a:ext>
                </a:extLst>
              </p:cNvPr>
              <p:cNvSpPr txBox="1"/>
              <p:nvPr/>
            </p:nvSpPr>
            <p:spPr>
              <a:xfrm>
                <a:off x="39428461" y="14364858"/>
                <a:ext cx="178834" cy="2140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90</a:t>
                </a:r>
              </a:p>
            </p:txBody>
          </p:sp>
          <p:sp>
            <p:nvSpPr>
              <p:cNvPr id="1113" name="TextBox 1112">
                <a:extLst>
                  <a:ext uri="{FF2B5EF4-FFF2-40B4-BE49-F238E27FC236}">
                    <a16:creationId xmlns:a16="http://schemas.microsoft.com/office/drawing/2014/main" id="{55A5A5A3-60F3-3F32-AB76-84350C163F52}"/>
                  </a:ext>
                </a:extLst>
              </p:cNvPr>
              <p:cNvSpPr txBox="1"/>
              <p:nvPr/>
            </p:nvSpPr>
            <p:spPr>
              <a:xfrm>
                <a:off x="39428461" y="14832569"/>
                <a:ext cx="178834" cy="2140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60</a:t>
                </a:r>
              </a:p>
            </p:txBody>
          </p:sp>
          <p:sp>
            <p:nvSpPr>
              <p:cNvPr id="1114" name="TextBox 1113">
                <a:extLst>
                  <a:ext uri="{FF2B5EF4-FFF2-40B4-BE49-F238E27FC236}">
                    <a16:creationId xmlns:a16="http://schemas.microsoft.com/office/drawing/2014/main" id="{7EC61BEE-4CBC-C0A2-B448-A8A5410DD77B}"/>
                  </a:ext>
                </a:extLst>
              </p:cNvPr>
              <p:cNvSpPr txBox="1"/>
              <p:nvPr/>
            </p:nvSpPr>
            <p:spPr>
              <a:xfrm>
                <a:off x="39428461" y="14988471"/>
                <a:ext cx="178834" cy="2140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50</a:t>
                </a:r>
              </a:p>
            </p:txBody>
          </p:sp>
          <p:sp>
            <p:nvSpPr>
              <p:cNvPr id="1115" name="TextBox 1114">
                <a:extLst>
                  <a:ext uri="{FF2B5EF4-FFF2-40B4-BE49-F238E27FC236}">
                    <a16:creationId xmlns:a16="http://schemas.microsoft.com/office/drawing/2014/main" id="{16F401F1-2888-A48F-24C8-2C3716D3F7D3}"/>
                  </a:ext>
                </a:extLst>
              </p:cNvPr>
              <p:cNvSpPr txBox="1"/>
              <p:nvPr/>
            </p:nvSpPr>
            <p:spPr>
              <a:xfrm>
                <a:off x="39428461" y="15300279"/>
                <a:ext cx="178834" cy="2140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30</a:t>
                </a:r>
              </a:p>
            </p:txBody>
          </p:sp>
          <p:sp>
            <p:nvSpPr>
              <p:cNvPr id="1116" name="TextBox 1115">
                <a:extLst>
                  <a:ext uri="{FF2B5EF4-FFF2-40B4-BE49-F238E27FC236}">
                    <a16:creationId xmlns:a16="http://schemas.microsoft.com/office/drawing/2014/main" id="{1A9A842D-953A-8DEB-3E51-B715C3C191AE}"/>
                  </a:ext>
                </a:extLst>
              </p:cNvPr>
              <p:cNvSpPr txBox="1"/>
              <p:nvPr/>
            </p:nvSpPr>
            <p:spPr>
              <a:xfrm>
                <a:off x="39428461" y="15612086"/>
                <a:ext cx="178834" cy="2140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10</a:t>
                </a:r>
              </a:p>
            </p:txBody>
          </p:sp>
          <p:sp>
            <p:nvSpPr>
              <p:cNvPr id="1117" name="TextBox 1116">
                <a:extLst>
                  <a:ext uri="{FF2B5EF4-FFF2-40B4-BE49-F238E27FC236}">
                    <a16:creationId xmlns:a16="http://schemas.microsoft.com/office/drawing/2014/main" id="{01B08C01-16F1-3E94-2D35-7109C803067D}"/>
                  </a:ext>
                </a:extLst>
              </p:cNvPr>
              <p:cNvSpPr txBox="1"/>
              <p:nvPr/>
            </p:nvSpPr>
            <p:spPr>
              <a:xfrm rot="16200000">
                <a:off x="38417070" y="15029667"/>
                <a:ext cx="1484687" cy="2140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en-US" sz="1197" b="1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Overall survival, %</a:t>
                </a:r>
              </a:p>
            </p:txBody>
          </p:sp>
          <p:sp>
            <p:nvSpPr>
              <p:cNvPr id="1118" name="TextBox 1117">
                <a:extLst>
                  <a:ext uri="{FF2B5EF4-FFF2-40B4-BE49-F238E27FC236}">
                    <a16:creationId xmlns:a16="http://schemas.microsoft.com/office/drawing/2014/main" id="{C4BD2CC7-B72C-8DAE-A0FA-73F07EB310EA}"/>
                  </a:ext>
                </a:extLst>
              </p:cNvPr>
              <p:cNvSpPr txBox="1"/>
              <p:nvPr/>
            </p:nvSpPr>
            <p:spPr>
              <a:xfrm>
                <a:off x="39636871" y="16163368"/>
                <a:ext cx="132173" cy="192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0</a:t>
                </a:r>
              </a:p>
            </p:txBody>
          </p:sp>
          <p:sp>
            <p:nvSpPr>
              <p:cNvPr id="1119" name="TextBox 1118">
                <a:extLst>
                  <a:ext uri="{FF2B5EF4-FFF2-40B4-BE49-F238E27FC236}">
                    <a16:creationId xmlns:a16="http://schemas.microsoft.com/office/drawing/2014/main" id="{194B6181-8AAB-FAA9-2A75-F2CE5B06B9F8}"/>
                  </a:ext>
                </a:extLst>
              </p:cNvPr>
              <p:cNvSpPr txBox="1"/>
              <p:nvPr/>
            </p:nvSpPr>
            <p:spPr>
              <a:xfrm>
                <a:off x="37887890" y="16526079"/>
                <a:ext cx="1719410" cy="76755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>
                  <a:lnSpc>
                    <a:spcPct val="90000"/>
                  </a:lnSpc>
                </a:pPr>
                <a:endParaRPr lang="en-US" sz="1197" b="1" dirty="0">
                  <a:latin typeface="Source Sans Pro" panose="020B0503030403020204" pitchFamily="34" charset="0"/>
                </a:endParaRPr>
              </a:p>
              <a:p>
                <a:pPr algn="r">
                  <a:lnSpc>
                    <a:spcPct val="90000"/>
                  </a:lnSpc>
                </a:pPr>
                <a:r>
                  <a:rPr lang="en-US" sz="1197" b="1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No. of patients at risk</a:t>
                </a:r>
              </a:p>
              <a:p>
                <a:pPr algn="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Imetelstat ≤ median </a:t>
                </a:r>
              </a:p>
              <a:p>
                <a:pPr algn="r">
                  <a:lnSpc>
                    <a:spcPct val="90000"/>
                  </a:lnSpc>
                </a:pPr>
                <a:r>
                  <a:rPr lang="en-US" sz="1197" dirty="0">
                    <a:solidFill>
                      <a:srgbClr val="FF0000"/>
                    </a:solidFill>
                    <a:latin typeface="Source Sans Pro" panose="020B0503030403020204" pitchFamily="34" charset="0"/>
                  </a:rPr>
                  <a:t>Imetelstat &gt; median</a:t>
                </a:r>
              </a:p>
            </p:txBody>
          </p:sp>
          <p:sp>
            <p:nvSpPr>
              <p:cNvPr id="1120" name="TextBox 1119">
                <a:extLst>
                  <a:ext uri="{FF2B5EF4-FFF2-40B4-BE49-F238E27FC236}">
                    <a16:creationId xmlns:a16="http://schemas.microsoft.com/office/drawing/2014/main" id="{81F163B2-14AD-4E11-4103-68810E8E190B}"/>
                  </a:ext>
                </a:extLst>
              </p:cNvPr>
              <p:cNvSpPr txBox="1"/>
              <p:nvPr/>
            </p:nvSpPr>
            <p:spPr>
              <a:xfrm>
                <a:off x="39428461" y="14520762"/>
                <a:ext cx="178834" cy="2140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80</a:t>
                </a:r>
              </a:p>
            </p:txBody>
          </p:sp>
          <p:sp>
            <p:nvSpPr>
              <p:cNvPr id="1121" name="TextBox 1120">
                <a:extLst>
                  <a:ext uri="{FF2B5EF4-FFF2-40B4-BE49-F238E27FC236}">
                    <a16:creationId xmlns:a16="http://schemas.microsoft.com/office/drawing/2014/main" id="{ADF4722E-0CE7-C573-D840-C9999CE2A8AA}"/>
                  </a:ext>
                </a:extLst>
              </p:cNvPr>
              <p:cNvSpPr txBox="1"/>
              <p:nvPr/>
            </p:nvSpPr>
            <p:spPr>
              <a:xfrm>
                <a:off x="39428461" y="14676666"/>
                <a:ext cx="178834" cy="2140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70</a:t>
                </a:r>
              </a:p>
            </p:txBody>
          </p:sp>
          <p:sp>
            <p:nvSpPr>
              <p:cNvPr id="1122" name="TextBox 1121">
                <a:extLst>
                  <a:ext uri="{FF2B5EF4-FFF2-40B4-BE49-F238E27FC236}">
                    <a16:creationId xmlns:a16="http://schemas.microsoft.com/office/drawing/2014/main" id="{BAC6F19F-FA04-6802-EA1A-F15AAB2F6756}"/>
                  </a:ext>
                </a:extLst>
              </p:cNvPr>
              <p:cNvSpPr txBox="1"/>
              <p:nvPr/>
            </p:nvSpPr>
            <p:spPr>
              <a:xfrm>
                <a:off x="39428461" y="15144376"/>
                <a:ext cx="178834" cy="2140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40</a:t>
                </a:r>
              </a:p>
            </p:txBody>
          </p:sp>
          <p:sp>
            <p:nvSpPr>
              <p:cNvPr id="1123" name="TextBox 1122">
                <a:extLst>
                  <a:ext uri="{FF2B5EF4-FFF2-40B4-BE49-F238E27FC236}">
                    <a16:creationId xmlns:a16="http://schemas.microsoft.com/office/drawing/2014/main" id="{48CE01BE-43F5-C41D-B9B6-E4D894E24E32}"/>
                  </a:ext>
                </a:extLst>
              </p:cNvPr>
              <p:cNvSpPr txBox="1"/>
              <p:nvPr/>
            </p:nvSpPr>
            <p:spPr>
              <a:xfrm>
                <a:off x="39428461" y="15456181"/>
                <a:ext cx="178834" cy="2140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20</a:t>
                </a:r>
              </a:p>
            </p:txBody>
          </p:sp>
          <p:sp>
            <p:nvSpPr>
              <p:cNvPr id="1124" name="TextBox 1123">
                <a:extLst>
                  <a:ext uri="{FF2B5EF4-FFF2-40B4-BE49-F238E27FC236}">
                    <a16:creationId xmlns:a16="http://schemas.microsoft.com/office/drawing/2014/main" id="{5A51E466-A416-5F06-5180-6D0A49A72A6D}"/>
                  </a:ext>
                </a:extLst>
              </p:cNvPr>
              <p:cNvSpPr txBox="1"/>
              <p:nvPr/>
            </p:nvSpPr>
            <p:spPr>
              <a:xfrm>
                <a:off x="39517877" y="15767989"/>
                <a:ext cx="89418" cy="21407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r"/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0</a:t>
                </a:r>
              </a:p>
            </p:txBody>
          </p:sp>
          <p:sp>
            <p:nvSpPr>
              <p:cNvPr id="1125" name="TextBox 1124">
                <a:extLst>
                  <a:ext uri="{FF2B5EF4-FFF2-40B4-BE49-F238E27FC236}">
                    <a16:creationId xmlns:a16="http://schemas.microsoft.com/office/drawing/2014/main" id="{B9B6ABBB-2658-8B95-F6D7-1931D5DDDB32}"/>
                  </a:ext>
                </a:extLst>
              </p:cNvPr>
              <p:cNvSpPr txBox="1"/>
              <p:nvPr/>
            </p:nvSpPr>
            <p:spPr>
              <a:xfrm>
                <a:off x="40020298" y="16163368"/>
                <a:ext cx="132173" cy="192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6</a:t>
                </a:r>
              </a:p>
            </p:txBody>
          </p:sp>
          <p:sp>
            <p:nvSpPr>
              <p:cNvPr id="1126" name="TextBox 1125">
                <a:extLst>
                  <a:ext uri="{FF2B5EF4-FFF2-40B4-BE49-F238E27FC236}">
                    <a16:creationId xmlns:a16="http://schemas.microsoft.com/office/drawing/2014/main" id="{32F3BC5E-1EC5-C392-0674-DD7A27296354}"/>
                  </a:ext>
                </a:extLst>
              </p:cNvPr>
              <p:cNvSpPr txBox="1"/>
              <p:nvPr/>
            </p:nvSpPr>
            <p:spPr>
              <a:xfrm>
                <a:off x="40356794" y="16168319"/>
                <a:ext cx="212524" cy="192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12</a:t>
                </a:r>
              </a:p>
            </p:txBody>
          </p:sp>
          <p:sp>
            <p:nvSpPr>
              <p:cNvPr id="1127" name="TextBox 1126">
                <a:extLst>
                  <a:ext uri="{FF2B5EF4-FFF2-40B4-BE49-F238E27FC236}">
                    <a16:creationId xmlns:a16="http://schemas.microsoft.com/office/drawing/2014/main" id="{67546DF2-1F2E-E540-3A84-192A7D80A641}"/>
                  </a:ext>
                </a:extLst>
              </p:cNvPr>
              <p:cNvSpPr txBox="1"/>
              <p:nvPr/>
            </p:nvSpPr>
            <p:spPr>
              <a:xfrm>
                <a:off x="40748609" y="16168319"/>
                <a:ext cx="212524" cy="192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18</a:t>
                </a:r>
              </a:p>
            </p:txBody>
          </p:sp>
          <p:sp>
            <p:nvSpPr>
              <p:cNvPr id="1128" name="TextBox 1127">
                <a:extLst>
                  <a:ext uri="{FF2B5EF4-FFF2-40B4-BE49-F238E27FC236}">
                    <a16:creationId xmlns:a16="http://schemas.microsoft.com/office/drawing/2014/main" id="{0142726C-27BD-489C-BAB9-2CF2F0A2380B}"/>
                  </a:ext>
                </a:extLst>
              </p:cNvPr>
              <p:cNvSpPr txBox="1"/>
              <p:nvPr/>
            </p:nvSpPr>
            <p:spPr>
              <a:xfrm>
                <a:off x="41130421" y="16168319"/>
                <a:ext cx="212524" cy="192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24</a:t>
                </a:r>
              </a:p>
            </p:txBody>
          </p:sp>
          <p:sp>
            <p:nvSpPr>
              <p:cNvPr id="1129" name="TextBox 1128">
                <a:extLst>
                  <a:ext uri="{FF2B5EF4-FFF2-40B4-BE49-F238E27FC236}">
                    <a16:creationId xmlns:a16="http://schemas.microsoft.com/office/drawing/2014/main" id="{46ECE0FB-57D3-8520-E7DA-9AF4118DF04A}"/>
                  </a:ext>
                </a:extLst>
              </p:cNvPr>
              <p:cNvSpPr txBox="1"/>
              <p:nvPr/>
            </p:nvSpPr>
            <p:spPr>
              <a:xfrm>
                <a:off x="41514238" y="16168319"/>
                <a:ext cx="212524" cy="192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30</a:t>
                </a:r>
              </a:p>
            </p:txBody>
          </p:sp>
          <p:sp>
            <p:nvSpPr>
              <p:cNvPr id="1130" name="TextBox 1129">
                <a:extLst>
                  <a:ext uri="{FF2B5EF4-FFF2-40B4-BE49-F238E27FC236}">
                    <a16:creationId xmlns:a16="http://schemas.microsoft.com/office/drawing/2014/main" id="{D32A3197-A70C-2CB7-72CF-67E45FFF2CAF}"/>
                  </a:ext>
                </a:extLst>
              </p:cNvPr>
              <p:cNvSpPr txBox="1"/>
              <p:nvPr/>
            </p:nvSpPr>
            <p:spPr>
              <a:xfrm>
                <a:off x="41898053" y="16168319"/>
                <a:ext cx="212524" cy="192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36</a:t>
                </a:r>
              </a:p>
            </p:txBody>
          </p:sp>
          <p:sp>
            <p:nvSpPr>
              <p:cNvPr id="1131" name="TextBox 1130">
                <a:extLst>
                  <a:ext uri="{FF2B5EF4-FFF2-40B4-BE49-F238E27FC236}">
                    <a16:creationId xmlns:a16="http://schemas.microsoft.com/office/drawing/2014/main" id="{9290FB03-0561-A000-3B29-4E30048C6356}"/>
                  </a:ext>
                </a:extLst>
              </p:cNvPr>
              <p:cNvSpPr txBox="1"/>
              <p:nvPr/>
            </p:nvSpPr>
            <p:spPr>
              <a:xfrm>
                <a:off x="42283873" y="16168319"/>
                <a:ext cx="212524" cy="192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42</a:t>
                </a:r>
              </a:p>
            </p:txBody>
          </p:sp>
          <p:sp>
            <p:nvSpPr>
              <p:cNvPr id="1132" name="TextBox 1131">
                <a:extLst>
                  <a:ext uri="{FF2B5EF4-FFF2-40B4-BE49-F238E27FC236}">
                    <a16:creationId xmlns:a16="http://schemas.microsoft.com/office/drawing/2014/main" id="{253B52EE-316C-4B33-4EA3-2C0DF946E333}"/>
                  </a:ext>
                </a:extLst>
              </p:cNvPr>
              <p:cNvSpPr txBox="1"/>
              <p:nvPr/>
            </p:nvSpPr>
            <p:spPr>
              <a:xfrm>
                <a:off x="42665688" y="16168319"/>
                <a:ext cx="212524" cy="192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48</a:t>
                </a:r>
              </a:p>
            </p:txBody>
          </p:sp>
          <p:sp>
            <p:nvSpPr>
              <p:cNvPr id="1133" name="TextBox 1132">
                <a:extLst>
                  <a:ext uri="{FF2B5EF4-FFF2-40B4-BE49-F238E27FC236}">
                    <a16:creationId xmlns:a16="http://schemas.microsoft.com/office/drawing/2014/main" id="{36DC487C-1750-ED25-947D-D1DF42776031}"/>
                  </a:ext>
                </a:extLst>
              </p:cNvPr>
              <p:cNvSpPr txBox="1"/>
              <p:nvPr/>
            </p:nvSpPr>
            <p:spPr>
              <a:xfrm>
                <a:off x="43051505" y="16168319"/>
                <a:ext cx="212524" cy="192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54</a:t>
                </a:r>
              </a:p>
            </p:txBody>
          </p:sp>
          <p:sp>
            <p:nvSpPr>
              <p:cNvPr id="1134" name="TextBox 1133">
                <a:extLst>
                  <a:ext uri="{FF2B5EF4-FFF2-40B4-BE49-F238E27FC236}">
                    <a16:creationId xmlns:a16="http://schemas.microsoft.com/office/drawing/2014/main" id="{A245931F-BFBA-3156-4ABF-8C5EF0DABCE7}"/>
                  </a:ext>
                </a:extLst>
              </p:cNvPr>
              <p:cNvSpPr txBox="1"/>
              <p:nvPr/>
            </p:nvSpPr>
            <p:spPr>
              <a:xfrm>
                <a:off x="39636871" y="16908252"/>
                <a:ext cx="213610" cy="38538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22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rgbClr val="FF0000"/>
                    </a:solidFill>
                    <a:latin typeface="Source Sans Pro" panose="020B0503030403020204" pitchFamily="34" charset="0"/>
                  </a:rPr>
                  <a:t>21</a:t>
                </a:r>
              </a:p>
            </p:txBody>
          </p:sp>
          <p:sp>
            <p:nvSpPr>
              <p:cNvPr id="1135" name="TextBox 1134">
                <a:extLst>
                  <a:ext uri="{FF2B5EF4-FFF2-40B4-BE49-F238E27FC236}">
                    <a16:creationId xmlns:a16="http://schemas.microsoft.com/office/drawing/2014/main" id="{B0B4C14B-A495-76C8-DC19-1B2463AE4DD0}"/>
                  </a:ext>
                </a:extLst>
              </p:cNvPr>
              <p:cNvSpPr txBox="1"/>
              <p:nvPr/>
            </p:nvSpPr>
            <p:spPr>
              <a:xfrm>
                <a:off x="40000656" y="16908251"/>
                <a:ext cx="213527" cy="38538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22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rgbClr val="FF0000"/>
                    </a:solidFill>
                    <a:latin typeface="Source Sans Pro" panose="020B0503030403020204" pitchFamily="34" charset="0"/>
                  </a:rPr>
                  <a:t>21</a:t>
                </a:r>
              </a:p>
            </p:txBody>
          </p:sp>
          <p:sp>
            <p:nvSpPr>
              <p:cNvPr id="1136" name="TextBox 1135">
                <a:extLst>
                  <a:ext uri="{FF2B5EF4-FFF2-40B4-BE49-F238E27FC236}">
                    <a16:creationId xmlns:a16="http://schemas.microsoft.com/office/drawing/2014/main" id="{D4AF11D1-8AFC-DD19-E1BE-B997A9B36E12}"/>
                  </a:ext>
                </a:extLst>
              </p:cNvPr>
              <p:cNvSpPr txBox="1"/>
              <p:nvPr/>
            </p:nvSpPr>
            <p:spPr>
              <a:xfrm>
                <a:off x="40384470" y="16908252"/>
                <a:ext cx="213438" cy="38538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21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rgbClr val="FF0000"/>
                    </a:solidFill>
                    <a:latin typeface="Source Sans Pro" panose="020B0503030403020204" pitchFamily="34" charset="0"/>
                  </a:rPr>
                  <a:t>21</a:t>
                </a:r>
              </a:p>
            </p:txBody>
          </p:sp>
          <p:sp>
            <p:nvSpPr>
              <p:cNvPr id="1137" name="TextBox 1136">
                <a:extLst>
                  <a:ext uri="{FF2B5EF4-FFF2-40B4-BE49-F238E27FC236}">
                    <a16:creationId xmlns:a16="http://schemas.microsoft.com/office/drawing/2014/main" id="{3C34F829-0E2E-7EB0-D23B-03B8632C26CE}"/>
                  </a:ext>
                </a:extLst>
              </p:cNvPr>
              <p:cNvSpPr txBox="1"/>
              <p:nvPr/>
            </p:nvSpPr>
            <p:spPr>
              <a:xfrm>
                <a:off x="40768286" y="16908252"/>
                <a:ext cx="269141" cy="38538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19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rgbClr val="FF0000"/>
                    </a:solidFill>
                    <a:latin typeface="Source Sans Pro" panose="020B0503030403020204" pitchFamily="34" charset="0"/>
                  </a:rPr>
                  <a:t>16</a:t>
                </a:r>
              </a:p>
            </p:txBody>
          </p:sp>
          <p:sp>
            <p:nvSpPr>
              <p:cNvPr id="1138" name="TextBox 1137">
                <a:extLst>
                  <a:ext uri="{FF2B5EF4-FFF2-40B4-BE49-F238E27FC236}">
                    <a16:creationId xmlns:a16="http://schemas.microsoft.com/office/drawing/2014/main" id="{EA527EA3-E8F1-9A43-9C86-D8DA58FAA912}"/>
                  </a:ext>
                </a:extLst>
              </p:cNvPr>
              <p:cNvSpPr txBox="1"/>
              <p:nvPr/>
            </p:nvSpPr>
            <p:spPr>
              <a:xfrm>
                <a:off x="41150100" y="16908251"/>
                <a:ext cx="244773" cy="38538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15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rgbClr val="FF0000"/>
                    </a:solidFill>
                    <a:latin typeface="Source Sans Pro" panose="020B0503030403020204" pitchFamily="34" charset="0"/>
                  </a:rPr>
                  <a:t>9</a:t>
                </a:r>
              </a:p>
            </p:txBody>
          </p:sp>
          <p:sp>
            <p:nvSpPr>
              <p:cNvPr id="1139" name="TextBox 1138">
                <a:extLst>
                  <a:ext uri="{FF2B5EF4-FFF2-40B4-BE49-F238E27FC236}">
                    <a16:creationId xmlns:a16="http://schemas.microsoft.com/office/drawing/2014/main" id="{DF6B05AE-687E-EFCB-D232-1FC7C5CDDBF8}"/>
                  </a:ext>
                </a:extLst>
              </p:cNvPr>
              <p:cNvSpPr txBox="1"/>
              <p:nvPr/>
            </p:nvSpPr>
            <p:spPr>
              <a:xfrm>
                <a:off x="41533916" y="16908252"/>
                <a:ext cx="254521" cy="38538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13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rgbClr val="FF0000"/>
                    </a:solidFill>
                    <a:latin typeface="Source Sans Pro" panose="020B0503030403020204" pitchFamily="34" charset="0"/>
                  </a:rPr>
                  <a:t>6</a:t>
                </a:r>
              </a:p>
            </p:txBody>
          </p:sp>
          <p:sp>
            <p:nvSpPr>
              <p:cNvPr id="1140" name="TextBox 1139">
                <a:extLst>
                  <a:ext uri="{FF2B5EF4-FFF2-40B4-BE49-F238E27FC236}">
                    <a16:creationId xmlns:a16="http://schemas.microsoft.com/office/drawing/2014/main" id="{FB9109B1-7FDA-95E8-5299-2703A4324D24}"/>
                  </a:ext>
                </a:extLst>
              </p:cNvPr>
              <p:cNvSpPr txBox="1"/>
              <p:nvPr/>
            </p:nvSpPr>
            <p:spPr>
              <a:xfrm>
                <a:off x="41917732" y="16934744"/>
                <a:ext cx="171459" cy="33239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8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rgbClr val="FF0000"/>
                    </a:solidFill>
                    <a:latin typeface="Source Sans Pro" panose="020B0503030403020204" pitchFamily="34" charset="0"/>
                  </a:rPr>
                  <a:t>2</a:t>
                </a:r>
              </a:p>
            </p:txBody>
          </p:sp>
          <p:sp>
            <p:nvSpPr>
              <p:cNvPr id="1141" name="TextBox 1140">
                <a:extLst>
                  <a:ext uri="{FF2B5EF4-FFF2-40B4-BE49-F238E27FC236}">
                    <a16:creationId xmlns:a16="http://schemas.microsoft.com/office/drawing/2014/main" id="{3B2956EB-96C8-B9BF-83BC-2A01F70E4BAC}"/>
                  </a:ext>
                </a:extLst>
              </p:cNvPr>
              <p:cNvSpPr txBox="1"/>
              <p:nvPr/>
            </p:nvSpPr>
            <p:spPr>
              <a:xfrm>
                <a:off x="42303550" y="16934744"/>
                <a:ext cx="171459" cy="33239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3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rgbClr val="FF0000"/>
                    </a:solidFill>
                    <a:latin typeface="Source Sans Pro" panose="020B0503030403020204" pitchFamily="34" charset="0"/>
                  </a:rPr>
                  <a:t>2</a:t>
                </a:r>
              </a:p>
            </p:txBody>
          </p:sp>
          <p:sp>
            <p:nvSpPr>
              <p:cNvPr id="1142" name="TextBox 1141">
                <a:extLst>
                  <a:ext uri="{FF2B5EF4-FFF2-40B4-BE49-F238E27FC236}">
                    <a16:creationId xmlns:a16="http://schemas.microsoft.com/office/drawing/2014/main" id="{1991B79A-0BCE-CC25-D8A2-3EEC5D3D4ED8}"/>
                  </a:ext>
                </a:extLst>
              </p:cNvPr>
              <p:cNvSpPr txBox="1"/>
              <p:nvPr/>
            </p:nvSpPr>
            <p:spPr>
              <a:xfrm>
                <a:off x="42685365" y="16934744"/>
                <a:ext cx="171459" cy="33239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1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rgbClr val="FF0000"/>
                    </a:solidFill>
                    <a:latin typeface="Source Sans Pro" panose="020B0503030403020204" pitchFamily="34" charset="0"/>
                  </a:rPr>
                  <a:t>0</a:t>
                </a:r>
              </a:p>
            </p:txBody>
          </p:sp>
          <p:sp>
            <p:nvSpPr>
              <p:cNvPr id="1143" name="TextBox 1142">
                <a:extLst>
                  <a:ext uri="{FF2B5EF4-FFF2-40B4-BE49-F238E27FC236}">
                    <a16:creationId xmlns:a16="http://schemas.microsoft.com/office/drawing/2014/main" id="{A2B1A40D-690A-0280-7048-AE9491716580}"/>
                  </a:ext>
                </a:extLst>
              </p:cNvPr>
              <p:cNvSpPr txBox="1"/>
              <p:nvPr/>
            </p:nvSpPr>
            <p:spPr>
              <a:xfrm>
                <a:off x="43071181" y="16934744"/>
                <a:ext cx="171459" cy="33239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dirty="0">
                    <a:solidFill>
                      <a:schemeClr val="accent1"/>
                    </a:solidFill>
                    <a:latin typeface="Source Sans Pro" panose="020B0503030403020204" pitchFamily="34" charset="0"/>
                  </a:rPr>
                  <a:t>0</a:t>
                </a:r>
              </a:p>
              <a:p>
                <a:pPr algn="ctr">
                  <a:lnSpc>
                    <a:spcPct val="90000"/>
                  </a:lnSpc>
                </a:pPr>
                <a:endPara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endParaRPr>
              </a:p>
            </p:txBody>
          </p:sp>
          <p:sp>
            <p:nvSpPr>
              <p:cNvPr id="1144" name="TextBox 1143">
                <a:extLst>
                  <a:ext uri="{FF2B5EF4-FFF2-40B4-BE49-F238E27FC236}">
                    <a16:creationId xmlns:a16="http://schemas.microsoft.com/office/drawing/2014/main" id="{60709800-AB82-1B49-1C5A-8FF6478427BC}"/>
                  </a:ext>
                </a:extLst>
              </p:cNvPr>
              <p:cNvSpPr txBox="1"/>
              <p:nvPr/>
            </p:nvSpPr>
            <p:spPr>
              <a:xfrm>
                <a:off x="40360123" y="16344721"/>
                <a:ext cx="2125242" cy="19269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97" b="1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Months from study day 1</a:t>
                </a:r>
              </a:p>
            </p:txBody>
          </p:sp>
          <p:grpSp>
            <p:nvGrpSpPr>
              <p:cNvPr id="1145" name="Group 1144">
                <a:extLst>
                  <a:ext uri="{FF2B5EF4-FFF2-40B4-BE49-F238E27FC236}">
                    <a16:creationId xmlns:a16="http://schemas.microsoft.com/office/drawing/2014/main" id="{1635E531-43F6-3920-678A-02EB1D32FC7D}"/>
                  </a:ext>
                </a:extLst>
              </p:cNvPr>
              <p:cNvGrpSpPr/>
              <p:nvPr/>
            </p:nvGrpSpPr>
            <p:grpSpPr>
              <a:xfrm>
                <a:off x="39718309" y="15961198"/>
                <a:ext cx="1127085" cy="112665"/>
                <a:chOff x="39718309" y="19454052"/>
                <a:chExt cx="1127085" cy="112665"/>
              </a:xfrm>
            </p:grpSpPr>
            <p:grpSp>
              <p:nvGrpSpPr>
                <p:cNvPr id="1186" name="Group 1185">
                  <a:extLst>
                    <a:ext uri="{FF2B5EF4-FFF2-40B4-BE49-F238E27FC236}">
                      <a16:creationId xmlns:a16="http://schemas.microsoft.com/office/drawing/2014/main" id="{9CFD8D1B-E901-6242-005C-9C731FE112BF}"/>
                    </a:ext>
                  </a:extLst>
                </p:cNvPr>
                <p:cNvGrpSpPr/>
                <p:nvPr/>
              </p:nvGrpSpPr>
              <p:grpSpPr>
                <a:xfrm>
                  <a:off x="39718309" y="19477343"/>
                  <a:ext cx="198260" cy="66087"/>
                  <a:chOff x="5599560" y="3588159"/>
                  <a:chExt cx="274320" cy="91440"/>
                </a:xfrm>
              </p:grpSpPr>
              <p:sp>
                <p:nvSpPr>
                  <p:cNvPr id="1188" name="Oval 1187">
                    <a:extLst>
                      <a:ext uri="{FF2B5EF4-FFF2-40B4-BE49-F238E27FC236}">
                        <a16:creationId xmlns:a16="http://schemas.microsoft.com/office/drawing/2014/main" id="{976E1797-CA70-B50B-57F5-12D6D3BDE87C}"/>
                      </a:ext>
                    </a:extLst>
                  </p:cNvPr>
                  <p:cNvSpPr/>
                  <p:nvPr/>
                </p:nvSpPr>
                <p:spPr>
                  <a:xfrm>
                    <a:off x="5690998" y="3588159"/>
                    <a:ext cx="91440" cy="91440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cxnSp>
                <p:nvCxnSpPr>
                  <p:cNvPr id="1189" name="Straight Connector 1188">
                    <a:extLst>
                      <a:ext uri="{FF2B5EF4-FFF2-40B4-BE49-F238E27FC236}">
                        <a16:creationId xmlns:a16="http://schemas.microsoft.com/office/drawing/2014/main" id="{FA08E516-66F5-9768-0D6F-D307BDC5625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99560" y="3633879"/>
                    <a:ext cx="274320" cy="0"/>
                  </a:xfrm>
                  <a:prstGeom prst="line">
                    <a:avLst/>
                  </a:prstGeom>
                  <a:ln w="12700"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87" name="TextBox 1186">
                  <a:extLst>
                    <a:ext uri="{FF2B5EF4-FFF2-40B4-BE49-F238E27FC236}">
                      <a16:creationId xmlns:a16="http://schemas.microsoft.com/office/drawing/2014/main" id="{806F6BB8-3C0F-55CB-2EF6-CECC93F74A21}"/>
                    </a:ext>
                  </a:extLst>
                </p:cNvPr>
                <p:cNvSpPr txBox="1"/>
                <p:nvPr/>
              </p:nvSpPr>
              <p:spPr>
                <a:xfrm>
                  <a:off x="39953091" y="19454052"/>
                  <a:ext cx="892303" cy="1126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70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Imetelstat ≤ median </a:t>
                  </a:r>
                </a:p>
              </p:txBody>
            </p:sp>
          </p:grpSp>
          <p:grpSp>
            <p:nvGrpSpPr>
              <p:cNvPr id="1146" name="Group 1145">
                <a:extLst>
                  <a:ext uri="{FF2B5EF4-FFF2-40B4-BE49-F238E27FC236}">
                    <a16:creationId xmlns:a16="http://schemas.microsoft.com/office/drawing/2014/main" id="{A7B2E524-7391-8A2F-09CF-53D5D756140D}"/>
                  </a:ext>
                </a:extLst>
              </p:cNvPr>
              <p:cNvGrpSpPr/>
              <p:nvPr/>
            </p:nvGrpSpPr>
            <p:grpSpPr>
              <a:xfrm>
                <a:off x="40938296" y="15961198"/>
                <a:ext cx="1110697" cy="112665"/>
                <a:chOff x="41390619" y="19454052"/>
                <a:chExt cx="1110697" cy="112665"/>
              </a:xfrm>
            </p:grpSpPr>
            <p:grpSp>
              <p:nvGrpSpPr>
                <p:cNvPr id="1180" name="Group 1179">
                  <a:extLst>
                    <a:ext uri="{FF2B5EF4-FFF2-40B4-BE49-F238E27FC236}">
                      <a16:creationId xmlns:a16="http://schemas.microsoft.com/office/drawing/2014/main" id="{E19E911E-53BA-7AFC-3671-A3A87D3A18F7}"/>
                    </a:ext>
                  </a:extLst>
                </p:cNvPr>
                <p:cNvGrpSpPr/>
                <p:nvPr/>
              </p:nvGrpSpPr>
              <p:grpSpPr>
                <a:xfrm>
                  <a:off x="41390619" y="19477343"/>
                  <a:ext cx="198260" cy="66087"/>
                  <a:chOff x="6961007" y="3803939"/>
                  <a:chExt cx="274320" cy="91440"/>
                </a:xfrm>
              </p:grpSpPr>
              <p:grpSp>
                <p:nvGrpSpPr>
                  <p:cNvPr id="1182" name="Group 1181">
                    <a:extLst>
                      <a:ext uri="{FF2B5EF4-FFF2-40B4-BE49-F238E27FC236}">
                        <a16:creationId xmlns:a16="http://schemas.microsoft.com/office/drawing/2014/main" id="{18150D83-3A6B-797E-FFE6-8DC81BE092FA}"/>
                      </a:ext>
                    </a:extLst>
                  </p:cNvPr>
                  <p:cNvGrpSpPr/>
                  <p:nvPr/>
                </p:nvGrpSpPr>
                <p:grpSpPr>
                  <a:xfrm>
                    <a:off x="7052448" y="3803939"/>
                    <a:ext cx="91440" cy="91440"/>
                    <a:chOff x="6154427" y="3997045"/>
                    <a:chExt cx="91440" cy="91440"/>
                  </a:xfrm>
                </p:grpSpPr>
                <p:cxnSp>
                  <p:nvCxnSpPr>
                    <p:cNvPr id="1184" name="Straight Connector 1183">
                      <a:extLst>
                        <a:ext uri="{FF2B5EF4-FFF2-40B4-BE49-F238E27FC236}">
                          <a16:creationId xmlns:a16="http://schemas.microsoft.com/office/drawing/2014/main" id="{866D2E1C-39B9-5A88-6DD3-D211048810B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6200147" y="3997045"/>
                      <a:ext cx="0" cy="9144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5" name="Straight Connector 1184">
                      <a:extLst>
                        <a:ext uri="{FF2B5EF4-FFF2-40B4-BE49-F238E27FC236}">
                          <a16:creationId xmlns:a16="http://schemas.microsoft.com/office/drawing/2014/main" id="{D5E23DF7-8E97-57FB-E303-5C876DE5037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154427" y="4042765"/>
                      <a:ext cx="91440" cy="0"/>
                    </a:xfrm>
                    <a:prstGeom prst="line">
                      <a:avLst/>
                    </a:prstGeom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183" name="Straight Connector 1182">
                    <a:extLst>
                      <a:ext uri="{FF2B5EF4-FFF2-40B4-BE49-F238E27FC236}">
                        <a16:creationId xmlns:a16="http://schemas.microsoft.com/office/drawing/2014/main" id="{82D07F67-EB76-FB23-792E-788F34F0C4C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961007" y="3849659"/>
                    <a:ext cx="27432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  <a:prstDash val="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181" name="TextBox 1180">
                  <a:extLst>
                    <a:ext uri="{FF2B5EF4-FFF2-40B4-BE49-F238E27FC236}">
                      <a16:creationId xmlns:a16="http://schemas.microsoft.com/office/drawing/2014/main" id="{AC9C5874-1096-BDCA-A650-2457581E0236}"/>
                    </a:ext>
                  </a:extLst>
                </p:cNvPr>
                <p:cNvSpPr txBox="1"/>
                <p:nvPr/>
              </p:nvSpPr>
              <p:spPr>
                <a:xfrm>
                  <a:off x="41629506" y="19454052"/>
                  <a:ext cx="871810" cy="1126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US" sz="700" dirty="0">
                      <a:solidFill>
                        <a:schemeClr val="accent4"/>
                      </a:solidFill>
                      <a:latin typeface="Source Sans Pro" panose="020B0503030403020204" pitchFamily="34" charset="0"/>
                    </a:rPr>
                    <a:t>Imetelstat &gt; median</a:t>
                  </a:r>
                </a:p>
              </p:txBody>
            </p:sp>
          </p:grpSp>
          <p:sp>
            <p:nvSpPr>
              <p:cNvPr id="1147" name="TextBox 1146">
                <a:extLst>
                  <a:ext uri="{FF2B5EF4-FFF2-40B4-BE49-F238E27FC236}">
                    <a16:creationId xmlns:a16="http://schemas.microsoft.com/office/drawing/2014/main" id="{A99549E5-6916-7D2A-C4DB-FFE52AE14986}"/>
                  </a:ext>
                </a:extLst>
              </p:cNvPr>
              <p:cNvSpPr txBox="1"/>
              <p:nvPr/>
            </p:nvSpPr>
            <p:spPr>
              <a:xfrm>
                <a:off x="39718309" y="15762081"/>
                <a:ext cx="1115844" cy="1609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Baseline IL-8 level</a:t>
                </a:r>
              </a:p>
            </p:txBody>
          </p:sp>
          <p:cxnSp>
            <p:nvCxnSpPr>
              <p:cNvPr id="1148" name="Straight Connector 1147">
                <a:extLst>
                  <a:ext uri="{FF2B5EF4-FFF2-40B4-BE49-F238E27FC236}">
                    <a16:creationId xmlns:a16="http://schemas.microsoft.com/office/drawing/2014/main" id="{4C5D38D6-1802-2A22-DAF4-FF74145831A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9656423" y="14185794"/>
                <a:ext cx="3532641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261" name="Group 2260">
                <a:extLst>
                  <a:ext uri="{FF2B5EF4-FFF2-40B4-BE49-F238E27FC236}">
                    <a16:creationId xmlns:a16="http://schemas.microsoft.com/office/drawing/2014/main" id="{7E85C64E-9400-8014-EACF-97E43CDFACEF}"/>
                  </a:ext>
                </a:extLst>
              </p:cNvPr>
              <p:cNvGrpSpPr/>
              <p:nvPr/>
            </p:nvGrpSpPr>
            <p:grpSpPr>
              <a:xfrm>
                <a:off x="39707071" y="14316494"/>
                <a:ext cx="2846892" cy="1379542"/>
                <a:chOff x="1599594" y="2580467"/>
                <a:chExt cx="3930249" cy="1904698"/>
              </a:xfrm>
            </p:grpSpPr>
            <p:sp>
              <p:nvSpPr>
                <p:cNvPr id="2262" name="Freeform: Shape 2261">
                  <a:extLst>
                    <a:ext uri="{FF2B5EF4-FFF2-40B4-BE49-F238E27FC236}">
                      <a16:creationId xmlns:a16="http://schemas.microsoft.com/office/drawing/2014/main" id="{227F2D5A-FA66-9CD3-ED31-407623F6C20B}"/>
                    </a:ext>
                  </a:extLst>
                </p:cNvPr>
                <p:cNvSpPr/>
                <p:nvPr/>
              </p:nvSpPr>
              <p:spPr>
                <a:xfrm>
                  <a:off x="1599594" y="2580467"/>
                  <a:ext cx="3897665" cy="1859974"/>
                </a:xfrm>
                <a:custGeom>
                  <a:avLst/>
                  <a:gdLst>
                    <a:gd name="connsiteX0" fmla="*/ 0 w 3897665"/>
                    <a:gd name="connsiteY0" fmla="*/ 0 h 1859974"/>
                    <a:gd name="connsiteX1" fmla="*/ 1217504 w 3897665"/>
                    <a:gd name="connsiteY1" fmla="*/ 0 h 1859974"/>
                    <a:gd name="connsiteX2" fmla="*/ 1217504 w 3897665"/>
                    <a:gd name="connsiteY2" fmla="*/ 102922 h 1859974"/>
                    <a:gd name="connsiteX3" fmla="*/ 1234551 w 3897665"/>
                    <a:gd name="connsiteY3" fmla="*/ 102922 h 1859974"/>
                    <a:gd name="connsiteX4" fmla="*/ 1234551 w 3897665"/>
                    <a:gd name="connsiteY4" fmla="*/ 208643 h 1859974"/>
                    <a:gd name="connsiteX5" fmla="*/ 1300452 w 3897665"/>
                    <a:gd name="connsiteY5" fmla="*/ 208643 h 1859974"/>
                    <a:gd name="connsiteX6" fmla="*/ 1300452 w 3897665"/>
                    <a:gd name="connsiteY6" fmla="*/ 310038 h 1859974"/>
                    <a:gd name="connsiteX7" fmla="*/ 1342689 w 3897665"/>
                    <a:gd name="connsiteY7" fmla="*/ 310038 h 1859974"/>
                    <a:gd name="connsiteX8" fmla="*/ 1342689 w 3897665"/>
                    <a:gd name="connsiteY8" fmla="*/ 414869 h 1859974"/>
                    <a:gd name="connsiteX9" fmla="*/ 1438486 w 3897665"/>
                    <a:gd name="connsiteY9" fmla="*/ 414869 h 1859974"/>
                    <a:gd name="connsiteX10" fmla="*/ 1438486 w 3897665"/>
                    <a:gd name="connsiteY10" fmla="*/ 519190 h 1859974"/>
                    <a:gd name="connsiteX11" fmla="*/ 1617232 w 3897665"/>
                    <a:gd name="connsiteY11" fmla="*/ 519190 h 1859974"/>
                    <a:gd name="connsiteX12" fmla="*/ 1617232 w 3897665"/>
                    <a:gd name="connsiteY12" fmla="*/ 619695 h 1859974"/>
                    <a:gd name="connsiteX13" fmla="*/ 1635170 w 3897665"/>
                    <a:gd name="connsiteY13" fmla="*/ 619695 h 1859974"/>
                    <a:gd name="connsiteX14" fmla="*/ 1635170 w 3897665"/>
                    <a:gd name="connsiteY14" fmla="*/ 718800 h 1859974"/>
                    <a:gd name="connsiteX15" fmla="*/ 1803992 w 3897665"/>
                    <a:gd name="connsiteY15" fmla="*/ 718800 h 1859974"/>
                    <a:gd name="connsiteX16" fmla="*/ 1803992 w 3897665"/>
                    <a:gd name="connsiteY16" fmla="*/ 825412 h 1859974"/>
                    <a:gd name="connsiteX17" fmla="*/ 1907804 w 3897665"/>
                    <a:gd name="connsiteY17" fmla="*/ 825412 h 1859974"/>
                    <a:gd name="connsiteX18" fmla="*/ 1907804 w 3897665"/>
                    <a:gd name="connsiteY18" fmla="*/ 926425 h 1859974"/>
                    <a:gd name="connsiteX19" fmla="*/ 2022557 w 3897665"/>
                    <a:gd name="connsiteY19" fmla="*/ 926425 h 1859974"/>
                    <a:gd name="connsiteX20" fmla="*/ 2022557 w 3897665"/>
                    <a:gd name="connsiteY20" fmla="*/ 1028838 h 1859974"/>
                    <a:gd name="connsiteX21" fmla="*/ 2054872 w 3897665"/>
                    <a:gd name="connsiteY21" fmla="*/ 1028838 h 1859974"/>
                    <a:gd name="connsiteX22" fmla="*/ 2054872 w 3897665"/>
                    <a:gd name="connsiteY22" fmla="*/ 1129852 h 1859974"/>
                    <a:gd name="connsiteX23" fmla="*/ 2088967 w 3897665"/>
                    <a:gd name="connsiteY23" fmla="*/ 1129852 h 1859974"/>
                    <a:gd name="connsiteX24" fmla="*/ 2088967 w 3897665"/>
                    <a:gd name="connsiteY24" fmla="*/ 1234174 h 1859974"/>
                    <a:gd name="connsiteX25" fmla="*/ 2184764 w 3897665"/>
                    <a:gd name="connsiteY25" fmla="*/ 1234174 h 1859974"/>
                    <a:gd name="connsiteX26" fmla="*/ 2184764 w 3897665"/>
                    <a:gd name="connsiteY26" fmla="*/ 1337477 h 1859974"/>
                    <a:gd name="connsiteX27" fmla="*/ 2507142 w 3897665"/>
                    <a:gd name="connsiteY27" fmla="*/ 1337477 h 1859974"/>
                    <a:gd name="connsiteX28" fmla="*/ 2507142 w 3897665"/>
                    <a:gd name="connsiteY28" fmla="*/ 1439890 h 1859974"/>
                    <a:gd name="connsiteX29" fmla="*/ 2676854 w 3897665"/>
                    <a:gd name="connsiteY29" fmla="*/ 1439890 h 1859974"/>
                    <a:gd name="connsiteX30" fmla="*/ 2676854 w 3897665"/>
                    <a:gd name="connsiteY30" fmla="*/ 1560369 h 1859974"/>
                    <a:gd name="connsiteX31" fmla="*/ 2799623 w 3897665"/>
                    <a:gd name="connsiteY31" fmla="*/ 1560369 h 1859974"/>
                    <a:gd name="connsiteX32" fmla="*/ 2799623 w 3897665"/>
                    <a:gd name="connsiteY32" fmla="*/ 1707818 h 1859974"/>
                    <a:gd name="connsiteX33" fmla="*/ 2997833 w 3897665"/>
                    <a:gd name="connsiteY33" fmla="*/ 1707818 h 1859974"/>
                    <a:gd name="connsiteX34" fmla="*/ 2997833 w 3897665"/>
                    <a:gd name="connsiteY34" fmla="*/ 1859975 h 1859974"/>
                    <a:gd name="connsiteX35" fmla="*/ 3897666 w 3897665"/>
                    <a:gd name="connsiteY35" fmla="*/ 1859975 h 1859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897665" h="1859974">
                      <a:moveTo>
                        <a:pt x="0" y="0"/>
                      </a:moveTo>
                      <a:lnTo>
                        <a:pt x="1217504" y="0"/>
                      </a:lnTo>
                      <a:lnTo>
                        <a:pt x="1217504" y="102922"/>
                      </a:lnTo>
                      <a:lnTo>
                        <a:pt x="1234551" y="102922"/>
                      </a:lnTo>
                      <a:lnTo>
                        <a:pt x="1234551" y="208643"/>
                      </a:lnTo>
                      <a:lnTo>
                        <a:pt x="1300452" y="208643"/>
                      </a:lnTo>
                      <a:lnTo>
                        <a:pt x="1300452" y="310038"/>
                      </a:lnTo>
                      <a:lnTo>
                        <a:pt x="1342689" y="310038"/>
                      </a:lnTo>
                      <a:lnTo>
                        <a:pt x="1342689" y="414869"/>
                      </a:lnTo>
                      <a:lnTo>
                        <a:pt x="1438486" y="414869"/>
                      </a:lnTo>
                      <a:lnTo>
                        <a:pt x="1438486" y="519190"/>
                      </a:lnTo>
                      <a:lnTo>
                        <a:pt x="1617232" y="519190"/>
                      </a:lnTo>
                      <a:lnTo>
                        <a:pt x="1617232" y="619695"/>
                      </a:lnTo>
                      <a:lnTo>
                        <a:pt x="1635170" y="619695"/>
                      </a:lnTo>
                      <a:lnTo>
                        <a:pt x="1635170" y="718800"/>
                      </a:lnTo>
                      <a:lnTo>
                        <a:pt x="1803992" y="718800"/>
                      </a:lnTo>
                      <a:lnTo>
                        <a:pt x="1803992" y="825412"/>
                      </a:lnTo>
                      <a:lnTo>
                        <a:pt x="1907804" y="825412"/>
                      </a:lnTo>
                      <a:lnTo>
                        <a:pt x="1907804" y="926425"/>
                      </a:lnTo>
                      <a:lnTo>
                        <a:pt x="2022557" y="926425"/>
                      </a:lnTo>
                      <a:lnTo>
                        <a:pt x="2022557" y="1028838"/>
                      </a:lnTo>
                      <a:lnTo>
                        <a:pt x="2054872" y="1028838"/>
                      </a:lnTo>
                      <a:lnTo>
                        <a:pt x="2054872" y="1129852"/>
                      </a:lnTo>
                      <a:lnTo>
                        <a:pt x="2088967" y="1129852"/>
                      </a:lnTo>
                      <a:lnTo>
                        <a:pt x="2088967" y="1234174"/>
                      </a:lnTo>
                      <a:lnTo>
                        <a:pt x="2184764" y="1234174"/>
                      </a:lnTo>
                      <a:lnTo>
                        <a:pt x="2184764" y="1337477"/>
                      </a:lnTo>
                      <a:lnTo>
                        <a:pt x="2507142" y="1337477"/>
                      </a:lnTo>
                      <a:lnTo>
                        <a:pt x="2507142" y="1439890"/>
                      </a:lnTo>
                      <a:lnTo>
                        <a:pt x="2676854" y="1439890"/>
                      </a:lnTo>
                      <a:lnTo>
                        <a:pt x="2676854" y="1560369"/>
                      </a:lnTo>
                      <a:lnTo>
                        <a:pt x="2799623" y="1560369"/>
                      </a:lnTo>
                      <a:lnTo>
                        <a:pt x="2799623" y="1707818"/>
                      </a:lnTo>
                      <a:lnTo>
                        <a:pt x="2997833" y="1707818"/>
                      </a:lnTo>
                      <a:lnTo>
                        <a:pt x="2997833" y="1859975"/>
                      </a:lnTo>
                      <a:lnTo>
                        <a:pt x="3897666" y="1859975"/>
                      </a:lnTo>
                    </a:path>
                  </a:pathLst>
                </a:custGeom>
                <a:noFill/>
                <a:ln w="12700" cap="flat">
                  <a:solidFill>
                    <a:srgbClr val="FF0000"/>
                  </a:solidFill>
                  <a:prstDash val="dash"/>
                  <a:miter/>
                </a:ln>
              </p:spPr>
              <p:txBody>
                <a:bodyPr rtlCol="0" anchor="ctr"/>
                <a:lstStyle/>
                <a:p>
                  <a:endParaRPr lang="en-US" sz="998" dirty="0"/>
                </a:p>
              </p:txBody>
            </p:sp>
            <p:grpSp>
              <p:nvGrpSpPr>
                <p:cNvPr id="2263" name="Group 2262">
                  <a:extLst>
                    <a:ext uri="{FF2B5EF4-FFF2-40B4-BE49-F238E27FC236}">
                      <a16:creationId xmlns:a16="http://schemas.microsoft.com/office/drawing/2014/main" id="{298C0C30-2F0E-DD31-15EF-77B21E199EA6}"/>
                    </a:ext>
                  </a:extLst>
                </p:cNvPr>
                <p:cNvGrpSpPr/>
                <p:nvPr/>
              </p:nvGrpSpPr>
              <p:grpSpPr>
                <a:xfrm>
                  <a:off x="4138333" y="3974150"/>
                  <a:ext cx="1391510" cy="511015"/>
                  <a:chOff x="4138333" y="3974150"/>
                  <a:chExt cx="1391510" cy="511015"/>
                </a:xfrm>
              </p:grpSpPr>
              <p:grpSp>
                <p:nvGrpSpPr>
                  <p:cNvPr id="2264" name="Graphic 269">
                    <a:extLst>
                      <a:ext uri="{FF2B5EF4-FFF2-40B4-BE49-F238E27FC236}">
                        <a16:creationId xmlns:a16="http://schemas.microsoft.com/office/drawing/2014/main" id="{76D0B04C-DEB1-264C-A179-4F91E14C873A}"/>
                      </a:ext>
                    </a:extLst>
                  </p:cNvPr>
                  <p:cNvGrpSpPr/>
                  <p:nvPr/>
                </p:nvGrpSpPr>
                <p:grpSpPr>
                  <a:xfrm>
                    <a:off x="5438403" y="4393725"/>
                    <a:ext cx="91440" cy="91440"/>
                    <a:chOff x="5470161" y="4417542"/>
                    <a:chExt cx="45799" cy="45799"/>
                  </a:xfrm>
                </p:grpSpPr>
                <p:sp>
                  <p:nvSpPr>
                    <p:cNvPr id="2291" name="Freeform: Shape 2290">
                      <a:extLst>
                        <a:ext uri="{FF2B5EF4-FFF2-40B4-BE49-F238E27FC236}">
                          <a16:creationId xmlns:a16="http://schemas.microsoft.com/office/drawing/2014/main" id="{6EAAB51E-AFFC-AAEA-43F3-E4FE8F6824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93061" y="4417542"/>
                      <a:ext cx="12722" cy="45799"/>
                    </a:xfrm>
                    <a:custGeom>
                      <a:avLst/>
                      <a:gdLst>
                        <a:gd name="connsiteX0" fmla="*/ 0 w 12722"/>
                        <a:gd name="connsiteY0" fmla="*/ 0 h 45799"/>
                        <a:gd name="connsiteX1" fmla="*/ 0 w 12722"/>
                        <a:gd name="connsiteY1" fmla="*/ 45800 h 457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2722" h="45799">
                          <a:moveTo>
                            <a:pt x="0" y="0"/>
                          </a:moveTo>
                          <a:lnTo>
                            <a:pt x="0" y="45800"/>
                          </a:lnTo>
                        </a:path>
                      </a:pathLst>
                    </a:custGeom>
                    <a:ln w="12700" cap="flat">
                      <a:solidFill>
                        <a:srgbClr val="FF0000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/>
                    </a:p>
                  </p:txBody>
                </p:sp>
                <p:sp>
                  <p:nvSpPr>
                    <p:cNvPr id="2292" name="Freeform: Shape 2291">
                      <a:extLst>
                        <a:ext uri="{FF2B5EF4-FFF2-40B4-BE49-F238E27FC236}">
                          <a16:creationId xmlns:a16="http://schemas.microsoft.com/office/drawing/2014/main" id="{183A9987-83FB-FD27-7834-40B7BFAF51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70161" y="4440442"/>
                      <a:ext cx="45799" cy="12722"/>
                    </a:xfrm>
                    <a:custGeom>
                      <a:avLst/>
                      <a:gdLst>
                        <a:gd name="connsiteX0" fmla="*/ 45799 w 45799"/>
                        <a:gd name="connsiteY0" fmla="*/ 0 h 12722"/>
                        <a:gd name="connsiteX1" fmla="*/ 0 w 45799"/>
                        <a:gd name="connsiteY1" fmla="*/ 0 h 127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45799" h="12722">
                          <a:moveTo>
                            <a:pt x="45799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12700" cap="flat">
                      <a:solidFill>
                        <a:srgbClr val="FF0000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/>
                    </a:p>
                  </p:txBody>
                </p:sp>
              </p:grpSp>
              <p:grpSp>
                <p:nvGrpSpPr>
                  <p:cNvPr id="2265" name="Graphic 269">
                    <a:extLst>
                      <a:ext uri="{FF2B5EF4-FFF2-40B4-BE49-F238E27FC236}">
                        <a16:creationId xmlns:a16="http://schemas.microsoft.com/office/drawing/2014/main" id="{9C842A26-E2D2-494E-D727-DCCFDB0C410A}"/>
                      </a:ext>
                    </a:extLst>
                  </p:cNvPr>
                  <p:cNvGrpSpPr/>
                  <p:nvPr/>
                </p:nvGrpSpPr>
                <p:grpSpPr>
                  <a:xfrm>
                    <a:off x="5298079" y="4393725"/>
                    <a:ext cx="91440" cy="91440"/>
                    <a:chOff x="5329837" y="4417542"/>
                    <a:chExt cx="45799" cy="45799"/>
                  </a:xfrm>
                </p:grpSpPr>
                <p:sp>
                  <p:nvSpPr>
                    <p:cNvPr id="2289" name="Freeform: Shape 2288">
                      <a:extLst>
                        <a:ext uri="{FF2B5EF4-FFF2-40B4-BE49-F238E27FC236}">
                          <a16:creationId xmlns:a16="http://schemas.microsoft.com/office/drawing/2014/main" id="{43613C71-C20F-A198-3A85-C6A85179AD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52736" y="4417542"/>
                      <a:ext cx="12722" cy="45799"/>
                    </a:xfrm>
                    <a:custGeom>
                      <a:avLst/>
                      <a:gdLst>
                        <a:gd name="connsiteX0" fmla="*/ 0 w 12722"/>
                        <a:gd name="connsiteY0" fmla="*/ 0 h 45799"/>
                        <a:gd name="connsiteX1" fmla="*/ 0 w 12722"/>
                        <a:gd name="connsiteY1" fmla="*/ 45800 h 457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2722" h="45799">
                          <a:moveTo>
                            <a:pt x="0" y="0"/>
                          </a:moveTo>
                          <a:lnTo>
                            <a:pt x="0" y="45800"/>
                          </a:lnTo>
                        </a:path>
                      </a:pathLst>
                    </a:custGeom>
                    <a:ln w="12700" cap="flat">
                      <a:solidFill>
                        <a:srgbClr val="FF0000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/>
                    </a:p>
                  </p:txBody>
                </p:sp>
                <p:sp>
                  <p:nvSpPr>
                    <p:cNvPr id="2290" name="Freeform: Shape 2289">
                      <a:extLst>
                        <a:ext uri="{FF2B5EF4-FFF2-40B4-BE49-F238E27FC236}">
                          <a16:creationId xmlns:a16="http://schemas.microsoft.com/office/drawing/2014/main" id="{4B526A81-6D1D-3260-976F-91A387DD03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29837" y="4440442"/>
                      <a:ext cx="45799" cy="12722"/>
                    </a:xfrm>
                    <a:custGeom>
                      <a:avLst/>
                      <a:gdLst>
                        <a:gd name="connsiteX0" fmla="*/ 45799 w 45799"/>
                        <a:gd name="connsiteY0" fmla="*/ 0 h 12722"/>
                        <a:gd name="connsiteX1" fmla="*/ 0 w 45799"/>
                        <a:gd name="connsiteY1" fmla="*/ 0 h 127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45799" h="12722">
                          <a:moveTo>
                            <a:pt x="45799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12700" cap="flat">
                      <a:solidFill>
                        <a:srgbClr val="FF0000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/>
                    </a:p>
                  </p:txBody>
                </p:sp>
              </p:grpSp>
              <p:grpSp>
                <p:nvGrpSpPr>
                  <p:cNvPr id="2266" name="Graphic 269">
                    <a:extLst>
                      <a:ext uri="{FF2B5EF4-FFF2-40B4-BE49-F238E27FC236}">
                        <a16:creationId xmlns:a16="http://schemas.microsoft.com/office/drawing/2014/main" id="{0B1750B8-BF81-7E03-B957-7A10E0EB7E5B}"/>
                      </a:ext>
                    </a:extLst>
                  </p:cNvPr>
                  <p:cNvGrpSpPr/>
                  <p:nvPr/>
                </p:nvGrpSpPr>
                <p:grpSpPr>
                  <a:xfrm>
                    <a:off x="4269243" y="4094119"/>
                    <a:ext cx="91440" cy="91440"/>
                    <a:chOff x="4301001" y="4117936"/>
                    <a:chExt cx="45799" cy="45799"/>
                  </a:xfrm>
                </p:grpSpPr>
                <p:sp>
                  <p:nvSpPr>
                    <p:cNvPr id="2287" name="Freeform: Shape 2286">
                      <a:extLst>
                        <a:ext uri="{FF2B5EF4-FFF2-40B4-BE49-F238E27FC236}">
                          <a16:creationId xmlns:a16="http://schemas.microsoft.com/office/drawing/2014/main" id="{CC6DA6A7-6576-607A-B22B-7492025CCB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23901" y="4117936"/>
                      <a:ext cx="12722" cy="45799"/>
                    </a:xfrm>
                    <a:custGeom>
                      <a:avLst/>
                      <a:gdLst>
                        <a:gd name="connsiteX0" fmla="*/ 0 w 12722"/>
                        <a:gd name="connsiteY0" fmla="*/ 0 h 45799"/>
                        <a:gd name="connsiteX1" fmla="*/ 0 w 12722"/>
                        <a:gd name="connsiteY1" fmla="*/ 45800 h 457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2722" h="45799">
                          <a:moveTo>
                            <a:pt x="0" y="0"/>
                          </a:moveTo>
                          <a:lnTo>
                            <a:pt x="0" y="45800"/>
                          </a:lnTo>
                        </a:path>
                      </a:pathLst>
                    </a:custGeom>
                    <a:ln w="12700" cap="flat">
                      <a:solidFill>
                        <a:srgbClr val="FF0000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/>
                    </a:p>
                  </p:txBody>
                </p:sp>
                <p:sp>
                  <p:nvSpPr>
                    <p:cNvPr id="2288" name="Freeform: Shape 2287">
                      <a:extLst>
                        <a:ext uri="{FF2B5EF4-FFF2-40B4-BE49-F238E27FC236}">
                          <a16:creationId xmlns:a16="http://schemas.microsoft.com/office/drawing/2014/main" id="{5DC25C17-8E50-9823-4BFF-74CC2BC616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01001" y="4140836"/>
                      <a:ext cx="45799" cy="12722"/>
                    </a:xfrm>
                    <a:custGeom>
                      <a:avLst/>
                      <a:gdLst>
                        <a:gd name="connsiteX0" fmla="*/ 45800 w 45799"/>
                        <a:gd name="connsiteY0" fmla="*/ 0 h 12722"/>
                        <a:gd name="connsiteX1" fmla="*/ 0 w 45799"/>
                        <a:gd name="connsiteY1" fmla="*/ 0 h 127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45799" h="12722">
                          <a:moveTo>
                            <a:pt x="45800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12700" cap="flat">
                      <a:solidFill>
                        <a:srgbClr val="FF0000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/>
                    </a:p>
                  </p:txBody>
                </p:sp>
              </p:grpSp>
              <p:grpSp>
                <p:nvGrpSpPr>
                  <p:cNvPr id="2267" name="Graphic 269">
                    <a:extLst>
                      <a:ext uri="{FF2B5EF4-FFF2-40B4-BE49-F238E27FC236}">
                        <a16:creationId xmlns:a16="http://schemas.microsoft.com/office/drawing/2014/main" id="{C8951AF9-9574-EB77-3936-8CC2583C6421}"/>
                      </a:ext>
                    </a:extLst>
                  </p:cNvPr>
                  <p:cNvGrpSpPr/>
                  <p:nvPr/>
                </p:nvGrpSpPr>
                <p:grpSpPr>
                  <a:xfrm>
                    <a:off x="4138333" y="3974150"/>
                    <a:ext cx="91440" cy="91440"/>
                    <a:chOff x="4170091" y="3997967"/>
                    <a:chExt cx="45799" cy="45799"/>
                  </a:xfrm>
                </p:grpSpPr>
                <p:sp>
                  <p:nvSpPr>
                    <p:cNvPr id="2268" name="Freeform: Shape 2267">
                      <a:extLst>
                        <a:ext uri="{FF2B5EF4-FFF2-40B4-BE49-F238E27FC236}">
                          <a16:creationId xmlns:a16="http://schemas.microsoft.com/office/drawing/2014/main" id="{559015F0-BEFD-B9F0-CA44-6C43E02B48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92991" y="3997967"/>
                      <a:ext cx="12722" cy="45799"/>
                    </a:xfrm>
                    <a:custGeom>
                      <a:avLst/>
                      <a:gdLst>
                        <a:gd name="connsiteX0" fmla="*/ 0 w 12722"/>
                        <a:gd name="connsiteY0" fmla="*/ 0 h 45799"/>
                        <a:gd name="connsiteX1" fmla="*/ 0 w 12722"/>
                        <a:gd name="connsiteY1" fmla="*/ 45800 h 4579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2722" h="45799">
                          <a:moveTo>
                            <a:pt x="0" y="0"/>
                          </a:moveTo>
                          <a:lnTo>
                            <a:pt x="0" y="45800"/>
                          </a:lnTo>
                        </a:path>
                      </a:pathLst>
                    </a:custGeom>
                    <a:ln w="12700" cap="flat">
                      <a:solidFill>
                        <a:srgbClr val="FF0000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/>
                    </a:p>
                  </p:txBody>
                </p:sp>
                <p:sp>
                  <p:nvSpPr>
                    <p:cNvPr id="2269" name="Freeform: Shape 2268">
                      <a:extLst>
                        <a:ext uri="{FF2B5EF4-FFF2-40B4-BE49-F238E27FC236}">
                          <a16:creationId xmlns:a16="http://schemas.microsoft.com/office/drawing/2014/main" id="{78AE7B72-CE3C-3EDE-D48F-C0FD163882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70091" y="4020867"/>
                      <a:ext cx="45799" cy="12722"/>
                    </a:xfrm>
                    <a:custGeom>
                      <a:avLst/>
                      <a:gdLst>
                        <a:gd name="connsiteX0" fmla="*/ 45799 w 45799"/>
                        <a:gd name="connsiteY0" fmla="*/ 0 h 12722"/>
                        <a:gd name="connsiteX1" fmla="*/ 0 w 45799"/>
                        <a:gd name="connsiteY1" fmla="*/ 0 h 1272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45799" h="12722">
                          <a:moveTo>
                            <a:pt x="45799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ln w="12700" cap="flat">
                      <a:solidFill>
                        <a:srgbClr val="FF0000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 sz="998" dirty="0"/>
                    </a:p>
                  </p:txBody>
                </p:sp>
              </p:grpSp>
            </p:grpSp>
          </p:grpSp>
          <p:grpSp>
            <p:nvGrpSpPr>
              <p:cNvPr id="2293" name="Group 2292">
                <a:extLst>
                  <a:ext uri="{FF2B5EF4-FFF2-40B4-BE49-F238E27FC236}">
                    <a16:creationId xmlns:a16="http://schemas.microsoft.com/office/drawing/2014/main" id="{A7AA47AE-A747-7A72-6EAD-07F19DDF3888}"/>
                  </a:ext>
                </a:extLst>
              </p:cNvPr>
              <p:cNvGrpSpPr/>
              <p:nvPr/>
            </p:nvGrpSpPr>
            <p:grpSpPr>
              <a:xfrm>
                <a:off x="39707071" y="14284958"/>
                <a:ext cx="3191214" cy="1036692"/>
                <a:chOff x="1599594" y="2536926"/>
                <a:chExt cx="4405600" cy="1431334"/>
              </a:xfrm>
            </p:grpSpPr>
            <p:sp>
              <p:nvSpPr>
                <p:cNvPr id="2294" name="Freeform: Shape 2293">
                  <a:extLst>
                    <a:ext uri="{FF2B5EF4-FFF2-40B4-BE49-F238E27FC236}">
                      <a16:creationId xmlns:a16="http://schemas.microsoft.com/office/drawing/2014/main" id="{AEE7DA5E-F707-880C-1E04-CD383ADB0A28}"/>
                    </a:ext>
                  </a:extLst>
                </p:cNvPr>
                <p:cNvSpPr/>
                <p:nvPr/>
              </p:nvSpPr>
              <p:spPr>
                <a:xfrm>
                  <a:off x="1599594" y="2580467"/>
                  <a:ext cx="4360876" cy="1339894"/>
                </a:xfrm>
                <a:custGeom>
                  <a:avLst/>
                  <a:gdLst>
                    <a:gd name="connsiteX0" fmla="*/ 0 w 4360876"/>
                    <a:gd name="connsiteY0" fmla="*/ 0 h 1339894"/>
                    <a:gd name="connsiteX1" fmla="*/ 1469783 w 4360876"/>
                    <a:gd name="connsiteY1" fmla="*/ 0 h 1339894"/>
                    <a:gd name="connsiteX2" fmla="*/ 1469783 w 4360876"/>
                    <a:gd name="connsiteY2" fmla="*/ 107120 h 1339894"/>
                    <a:gd name="connsiteX3" fmla="*/ 1481105 w 4360876"/>
                    <a:gd name="connsiteY3" fmla="*/ 107120 h 1339894"/>
                    <a:gd name="connsiteX4" fmla="*/ 1481105 w 4360876"/>
                    <a:gd name="connsiteY4" fmla="*/ 206735 h 1339894"/>
                    <a:gd name="connsiteX5" fmla="*/ 1619522 w 4360876"/>
                    <a:gd name="connsiteY5" fmla="*/ 206735 h 1339894"/>
                    <a:gd name="connsiteX6" fmla="*/ 1619522 w 4360876"/>
                    <a:gd name="connsiteY6" fmla="*/ 310038 h 1339894"/>
                    <a:gd name="connsiteX7" fmla="*/ 1762772 w 4360876"/>
                    <a:gd name="connsiteY7" fmla="*/ 310038 h 1339894"/>
                    <a:gd name="connsiteX8" fmla="*/ 1762772 w 4360876"/>
                    <a:gd name="connsiteY8" fmla="*/ 414360 h 1339894"/>
                    <a:gd name="connsiteX9" fmla="*/ 2052963 w 4360876"/>
                    <a:gd name="connsiteY9" fmla="*/ 414360 h 1339894"/>
                    <a:gd name="connsiteX10" fmla="*/ 2052963 w 4360876"/>
                    <a:gd name="connsiteY10" fmla="*/ 512956 h 1339894"/>
                    <a:gd name="connsiteX11" fmla="*/ 2121154 w 4360876"/>
                    <a:gd name="connsiteY11" fmla="*/ 512956 h 1339894"/>
                    <a:gd name="connsiteX12" fmla="*/ 2121154 w 4360876"/>
                    <a:gd name="connsiteY12" fmla="*/ 621985 h 1339894"/>
                    <a:gd name="connsiteX13" fmla="*/ 2406637 w 4360876"/>
                    <a:gd name="connsiteY13" fmla="*/ 621985 h 1339894"/>
                    <a:gd name="connsiteX14" fmla="*/ 2406637 w 4360876"/>
                    <a:gd name="connsiteY14" fmla="*/ 724398 h 1339894"/>
                    <a:gd name="connsiteX15" fmla="*/ 2492003 w 4360876"/>
                    <a:gd name="connsiteY15" fmla="*/ 724398 h 1339894"/>
                    <a:gd name="connsiteX16" fmla="*/ 2492003 w 4360876"/>
                    <a:gd name="connsiteY16" fmla="*/ 823122 h 1339894"/>
                    <a:gd name="connsiteX17" fmla="*/ 2669221 w 4360876"/>
                    <a:gd name="connsiteY17" fmla="*/ 823122 h 1339894"/>
                    <a:gd name="connsiteX18" fmla="*/ 2669221 w 4360876"/>
                    <a:gd name="connsiteY18" fmla="*/ 926425 h 1339894"/>
                    <a:gd name="connsiteX19" fmla="*/ 2711967 w 4360876"/>
                    <a:gd name="connsiteY19" fmla="*/ 926425 h 1339894"/>
                    <a:gd name="connsiteX20" fmla="*/ 2711967 w 4360876"/>
                    <a:gd name="connsiteY20" fmla="*/ 1029729 h 1339894"/>
                    <a:gd name="connsiteX21" fmla="*/ 3022895 w 4360876"/>
                    <a:gd name="connsiteY21" fmla="*/ 1029729 h 1339894"/>
                    <a:gd name="connsiteX22" fmla="*/ 3022895 w 4360876"/>
                    <a:gd name="connsiteY22" fmla="*/ 1132142 h 1339894"/>
                    <a:gd name="connsiteX23" fmla="*/ 3076073 w 4360876"/>
                    <a:gd name="connsiteY23" fmla="*/ 1132142 h 1339894"/>
                    <a:gd name="connsiteX24" fmla="*/ 3076073 w 4360876"/>
                    <a:gd name="connsiteY24" fmla="*/ 1235573 h 1339894"/>
                    <a:gd name="connsiteX25" fmla="*/ 3187010 w 4360876"/>
                    <a:gd name="connsiteY25" fmla="*/ 1235573 h 1339894"/>
                    <a:gd name="connsiteX26" fmla="*/ 3187010 w 4360876"/>
                    <a:gd name="connsiteY26" fmla="*/ 1339894 h 1339894"/>
                    <a:gd name="connsiteX27" fmla="*/ 4360877 w 4360876"/>
                    <a:gd name="connsiteY27" fmla="*/ 1339894 h 13398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4360876" h="1339894">
                      <a:moveTo>
                        <a:pt x="0" y="0"/>
                      </a:moveTo>
                      <a:lnTo>
                        <a:pt x="1469783" y="0"/>
                      </a:lnTo>
                      <a:lnTo>
                        <a:pt x="1469783" y="107120"/>
                      </a:lnTo>
                      <a:lnTo>
                        <a:pt x="1481105" y="107120"/>
                      </a:lnTo>
                      <a:lnTo>
                        <a:pt x="1481105" y="206735"/>
                      </a:lnTo>
                      <a:lnTo>
                        <a:pt x="1619522" y="206735"/>
                      </a:lnTo>
                      <a:lnTo>
                        <a:pt x="1619522" y="310038"/>
                      </a:lnTo>
                      <a:lnTo>
                        <a:pt x="1762772" y="310038"/>
                      </a:lnTo>
                      <a:lnTo>
                        <a:pt x="1762772" y="414360"/>
                      </a:lnTo>
                      <a:lnTo>
                        <a:pt x="2052963" y="414360"/>
                      </a:lnTo>
                      <a:lnTo>
                        <a:pt x="2052963" y="512956"/>
                      </a:lnTo>
                      <a:lnTo>
                        <a:pt x="2121154" y="512956"/>
                      </a:lnTo>
                      <a:lnTo>
                        <a:pt x="2121154" y="621985"/>
                      </a:lnTo>
                      <a:lnTo>
                        <a:pt x="2406637" y="621985"/>
                      </a:lnTo>
                      <a:lnTo>
                        <a:pt x="2406637" y="724398"/>
                      </a:lnTo>
                      <a:lnTo>
                        <a:pt x="2492003" y="724398"/>
                      </a:lnTo>
                      <a:lnTo>
                        <a:pt x="2492003" y="823122"/>
                      </a:lnTo>
                      <a:lnTo>
                        <a:pt x="2669221" y="823122"/>
                      </a:lnTo>
                      <a:lnTo>
                        <a:pt x="2669221" y="926425"/>
                      </a:lnTo>
                      <a:lnTo>
                        <a:pt x="2711967" y="926425"/>
                      </a:lnTo>
                      <a:lnTo>
                        <a:pt x="2711967" y="1029729"/>
                      </a:lnTo>
                      <a:lnTo>
                        <a:pt x="3022895" y="1029729"/>
                      </a:lnTo>
                      <a:lnTo>
                        <a:pt x="3022895" y="1132142"/>
                      </a:lnTo>
                      <a:lnTo>
                        <a:pt x="3076073" y="1132142"/>
                      </a:lnTo>
                      <a:lnTo>
                        <a:pt x="3076073" y="1235573"/>
                      </a:lnTo>
                      <a:lnTo>
                        <a:pt x="3187010" y="1235573"/>
                      </a:lnTo>
                      <a:lnTo>
                        <a:pt x="3187010" y="1339894"/>
                      </a:lnTo>
                      <a:lnTo>
                        <a:pt x="4360877" y="1339894"/>
                      </a:lnTo>
                    </a:path>
                  </a:pathLst>
                </a:custGeom>
                <a:noFill/>
                <a:ln w="12700" cap="flat">
                  <a:solidFill>
                    <a:schemeClr val="accent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998" dirty="0"/>
                </a:p>
              </p:txBody>
            </p:sp>
            <p:grpSp>
              <p:nvGrpSpPr>
                <p:cNvPr id="2295" name="Group 2294">
                  <a:extLst>
                    <a:ext uri="{FF2B5EF4-FFF2-40B4-BE49-F238E27FC236}">
                      <a16:creationId xmlns:a16="http://schemas.microsoft.com/office/drawing/2014/main" id="{E6D3E73B-96B7-11B1-CBDE-9E91FB214A8B}"/>
                    </a:ext>
                  </a:extLst>
                </p:cNvPr>
                <p:cNvGrpSpPr/>
                <p:nvPr/>
              </p:nvGrpSpPr>
              <p:grpSpPr>
                <a:xfrm>
                  <a:off x="2559957" y="2536926"/>
                  <a:ext cx="3445237" cy="1431334"/>
                  <a:chOff x="2559957" y="2536926"/>
                  <a:chExt cx="3445237" cy="1431334"/>
                </a:xfrm>
              </p:grpSpPr>
              <p:sp>
                <p:nvSpPr>
                  <p:cNvPr id="2296" name="Freeform: Shape 2295">
                    <a:extLst>
                      <a:ext uri="{FF2B5EF4-FFF2-40B4-BE49-F238E27FC236}">
                        <a16:creationId xmlns:a16="http://schemas.microsoft.com/office/drawing/2014/main" id="{584E7E7F-608A-CA88-C60B-10B15C837262}"/>
                      </a:ext>
                    </a:extLst>
                  </p:cNvPr>
                  <p:cNvSpPr/>
                  <p:nvPr/>
                </p:nvSpPr>
                <p:spPr>
                  <a:xfrm>
                    <a:off x="5913754" y="3876820"/>
                    <a:ext cx="91440" cy="91440"/>
                  </a:xfrm>
                  <a:custGeom>
                    <a:avLst/>
                    <a:gdLst>
                      <a:gd name="connsiteX0" fmla="*/ 45799 w 45799"/>
                      <a:gd name="connsiteY0" fmla="*/ 22900 h 45799"/>
                      <a:gd name="connsiteX1" fmla="*/ 22900 w 45799"/>
                      <a:gd name="connsiteY1" fmla="*/ 45800 h 45799"/>
                      <a:gd name="connsiteX2" fmla="*/ 0 w 45799"/>
                      <a:gd name="connsiteY2" fmla="*/ 22900 h 45799"/>
                      <a:gd name="connsiteX3" fmla="*/ 22900 w 45799"/>
                      <a:gd name="connsiteY3" fmla="*/ 0 h 45799"/>
                      <a:gd name="connsiteX4" fmla="*/ 45799 w 45799"/>
                      <a:gd name="connsiteY4" fmla="*/ 22900 h 45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5799" h="45799">
                        <a:moveTo>
                          <a:pt x="45799" y="22900"/>
                        </a:moveTo>
                        <a:cubicBezTo>
                          <a:pt x="45799" y="35547"/>
                          <a:pt x="35547" y="45800"/>
                          <a:pt x="22900" y="45800"/>
                        </a:cubicBezTo>
                        <a:cubicBezTo>
                          <a:pt x="10253" y="45800"/>
                          <a:pt x="0" y="35547"/>
                          <a:pt x="0" y="22900"/>
                        </a:cubicBezTo>
                        <a:cubicBezTo>
                          <a:pt x="0" y="10253"/>
                          <a:pt x="10253" y="0"/>
                          <a:pt x="22900" y="0"/>
                        </a:cubicBezTo>
                        <a:cubicBezTo>
                          <a:pt x="35547" y="0"/>
                          <a:pt x="45799" y="10253"/>
                          <a:pt x="45799" y="22900"/>
                        </a:cubicBezTo>
                        <a:close/>
                      </a:path>
                    </a:pathLst>
                  </a:custGeom>
                  <a:noFill/>
                  <a:ln w="12700" cap="flat">
                    <a:solidFill>
                      <a:schemeClr val="accent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2297" name="Freeform: Shape 2296">
                    <a:extLst>
                      <a:ext uri="{FF2B5EF4-FFF2-40B4-BE49-F238E27FC236}">
                        <a16:creationId xmlns:a16="http://schemas.microsoft.com/office/drawing/2014/main" id="{2AF2F614-3D23-1943-CF3A-88D5E8EF896F}"/>
                      </a:ext>
                    </a:extLst>
                  </p:cNvPr>
                  <p:cNvSpPr/>
                  <p:nvPr/>
                </p:nvSpPr>
                <p:spPr>
                  <a:xfrm>
                    <a:off x="5655368" y="3876820"/>
                    <a:ext cx="91440" cy="91440"/>
                  </a:xfrm>
                  <a:custGeom>
                    <a:avLst/>
                    <a:gdLst>
                      <a:gd name="connsiteX0" fmla="*/ 45799 w 45799"/>
                      <a:gd name="connsiteY0" fmla="*/ 22900 h 45799"/>
                      <a:gd name="connsiteX1" fmla="*/ 22900 w 45799"/>
                      <a:gd name="connsiteY1" fmla="*/ 45800 h 45799"/>
                      <a:gd name="connsiteX2" fmla="*/ 0 w 45799"/>
                      <a:gd name="connsiteY2" fmla="*/ 22900 h 45799"/>
                      <a:gd name="connsiteX3" fmla="*/ 22900 w 45799"/>
                      <a:gd name="connsiteY3" fmla="*/ 0 h 45799"/>
                      <a:gd name="connsiteX4" fmla="*/ 45799 w 45799"/>
                      <a:gd name="connsiteY4" fmla="*/ 22900 h 45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5799" h="45799">
                        <a:moveTo>
                          <a:pt x="45799" y="22900"/>
                        </a:moveTo>
                        <a:cubicBezTo>
                          <a:pt x="45799" y="35547"/>
                          <a:pt x="35547" y="45800"/>
                          <a:pt x="22900" y="45800"/>
                        </a:cubicBezTo>
                        <a:cubicBezTo>
                          <a:pt x="10253" y="45800"/>
                          <a:pt x="0" y="35547"/>
                          <a:pt x="0" y="22900"/>
                        </a:cubicBezTo>
                        <a:cubicBezTo>
                          <a:pt x="0" y="10253"/>
                          <a:pt x="10253" y="0"/>
                          <a:pt x="22900" y="0"/>
                        </a:cubicBezTo>
                        <a:cubicBezTo>
                          <a:pt x="35547" y="0"/>
                          <a:pt x="45799" y="10253"/>
                          <a:pt x="45799" y="22900"/>
                        </a:cubicBezTo>
                        <a:close/>
                      </a:path>
                    </a:pathLst>
                  </a:custGeom>
                  <a:noFill/>
                  <a:ln w="12700" cap="flat">
                    <a:solidFill>
                      <a:schemeClr val="accent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2298" name="Freeform: Shape 2297">
                    <a:extLst>
                      <a:ext uri="{FF2B5EF4-FFF2-40B4-BE49-F238E27FC236}">
                        <a16:creationId xmlns:a16="http://schemas.microsoft.com/office/drawing/2014/main" id="{16297503-F7A7-73C3-4053-9C541BEC9E68}"/>
                      </a:ext>
                    </a:extLst>
                  </p:cNvPr>
                  <p:cNvSpPr/>
                  <p:nvPr/>
                </p:nvSpPr>
                <p:spPr>
                  <a:xfrm>
                    <a:off x="5324467" y="3876820"/>
                    <a:ext cx="91440" cy="91440"/>
                  </a:xfrm>
                  <a:custGeom>
                    <a:avLst/>
                    <a:gdLst>
                      <a:gd name="connsiteX0" fmla="*/ 45800 w 45799"/>
                      <a:gd name="connsiteY0" fmla="*/ 22900 h 45799"/>
                      <a:gd name="connsiteX1" fmla="*/ 22900 w 45799"/>
                      <a:gd name="connsiteY1" fmla="*/ 45800 h 45799"/>
                      <a:gd name="connsiteX2" fmla="*/ 0 w 45799"/>
                      <a:gd name="connsiteY2" fmla="*/ 22900 h 45799"/>
                      <a:gd name="connsiteX3" fmla="*/ 22900 w 45799"/>
                      <a:gd name="connsiteY3" fmla="*/ 0 h 45799"/>
                      <a:gd name="connsiteX4" fmla="*/ 45800 w 45799"/>
                      <a:gd name="connsiteY4" fmla="*/ 22900 h 45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5799" h="45799">
                        <a:moveTo>
                          <a:pt x="45800" y="22900"/>
                        </a:moveTo>
                        <a:cubicBezTo>
                          <a:pt x="45800" y="35547"/>
                          <a:pt x="35547" y="45800"/>
                          <a:pt x="22900" y="45800"/>
                        </a:cubicBezTo>
                        <a:cubicBezTo>
                          <a:pt x="10253" y="45800"/>
                          <a:pt x="0" y="35547"/>
                          <a:pt x="0" y="22900"/>
                        </a:cubicBezTo>
                        <a:cubicBezTo>
                          <a:pt x="0" y="10253"/>
                          <a:pt x="10253" y="0"/>
                          <a:pt x="22900" y="0"/>
                        </a:cubicBezTo>
                        <a:cubicBezTo>
                          <a:pt x="35547" y="0"/>
                          <a:pt x="45800" y="10253"/>
                          <a:pt x="45800" y="22900"/>
                        </a:cubicBezTo>
                        <a:close/>
                      </a:path>
                    </a:pathLst>
                  </a:custGeom>
                  <a:noFill/>
                  <a:ln w="12700" cap="flat">
                    <a:solidFill>
                      <a:schemeClr val="accent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2299" name="Freeform: Shape 2298">
                    <a:extLst>
                      <a:ext uri="{FF2B5EF4-FFF2-40B4-BE49-F238E27FC236}">
                        <a16:creationId xmlns:a16="http://schemas.microsoft.com/office/drawing/2014/main" id="{1B0709D6-681B-C4E0-FF04-E9C610174361}"/>
                      </a:ext>
                    </a:extLst>
                  </p:cNvPr>
                  <p:cNvSpPr/>
                  <p:nvPr/>
                </p:nvSpPr>
                <p:spPr>
                  <a:xfrm>
                    <a:off x="5246226" y="3876820"/>
                    <a:ext cx="91440" cy="91440"/>
                  </a:xfrm>
                  <a:custGeom>
                    <a:avLst/>
                    <a:gdLst>
                      <a:gd name="connsiteX0" fmla="*/ 45799 w 45799"/>
                      <a:gd name="connsiteY0" fmla="*/ 22900 h 45799"/>
                      <a:gd name="connsiteX1" fmla="*/ 22900 w 45799"/>
                      <a:gd name="connsiteY1" fmla="*/ 45800 h 45799"/>
                      <a:gd name="connsiteX2" fmla="*/ 0 w 45799"/>
                      <a:gd name="connsiteY2" fmla="*/ 22900 h 45799"/>
                      <a:gd name="connsiteX3" fmla="*/ 22900 w 45799"/>
                      <a:gd name="connsiteY3" fmla="*/ 0 h 45799"/>
                      <a:gd name="connsiteX4" fmla="*/ 45799 w 45799"/>
                      <a:gd name="connsiteY4" fmla="*/ 22900 h 45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5799" h="45799">
                        <a:moveTo>
                          <a:pt x="45799" y="22900"/>
                        </a:moveTo>
                        <a:cubicBezTo>
                          <a:pt x="45799" y="35547"/>
                          <a:pt x="35547" y="45800"/>
                          <a:pt x="22900" y="45800"/>
                        </a:cubicBezTo>
                        <a:cubicBezTo>
                          <a:pt x="10253" y="45800"/>
                          <a:pt x="0" y="35547"/>
                          <a:pt x="0" y="22900"/>
                        </a:cubicBezTo>
                        <a:cubicBezTo>
                          <a:pt x="0" y="10253"/>
                          <a:pt x="10253" y="0"/>
                          <a:pt x="22900" y="0"/>
                        </a:cubicBezTo>
                        <a:cubicBezTo>
                          <a:pt x="35547" y="0"/>
                          <a:pt x="45799" y="10253"/>
                          <a:pt x="45799" y="22900"/>
                        </a:cubicBezTo>
                        <a:close/>
                      </a:path>
                    </a:pathLst>
                  </a:custGeom>
                  <a:noFill/>
                  <a:ln w="12700" cap="flat">
                    <a:solidFill>
                      <a:schemeClr val="accent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2300" name="Freeform: Shape 2299">
                    <a:extLst>
                      <a:ext uri="{FF2B5EF4-FFF2-40B4-BE49-F238E27FC236}">
                        <a16:creationId xmlns:a16="http://schemas.microsoft.com/office/drawing/2014/main" id="{0BF929DF-179F-C20C-9716-74837941CA57}"/>
                      </a:ext>
                    </a:extLst>
                  </p:cNvPr>
                  <p:cNvSpPr/>
                  <p:nvPr/>
                </p:nvSpPr>
                <p:spPr>
                  <a:xfrm>
                    <a:off x="5127147" y="3876820"/>
                    <a:ext cx="91440" cy="91440"/>
                  </a:xfrm>
                  <a:custGeom>
                    <a:avLst/>
                    <a:gdLst>
                      <a:gd name="connsiteX0" fmla="*/ 45800 w 45799"/>
                      <a:gd name="connsiteY0" fmla="*/ 22900 h 45799"/>
                      <a:gd name="connsiteX1" fmla="*/ 22900 w 45799"/>
                      <a:gd name="connsiteY1" fmla="*/ 45800 h 45799"/>
                      <a:gd name="connsiteX2" fmla="*/ 0 w 45799"/>
                      <a:gd name="connsiteY2" fmla="*/ 22900 h 45799"/>
                      <a:gd name="connsiteX3" fmla="*/ 22900 w 45799"/>
                      <a:gd name="connsiteY3" fmla="*/ 0 h 45799"/>
                      <a:gd name="connsiteX4" fmla="*/ 45800 w 45799"/>
                      <a:gd name="connsiteY4" fmla="*/ 22900 h 45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5799" h="45799">
                        <a:moveTo>
                          <a:pt x="45800" y="22900"/>
                        </a:moveTo>
                        <a:cubicBezTo>
                          <a:pt x="45800" y="35547"/>
                          <a:pt x="35547" y="45800"/>
                          <a:pt x="22900" y="45800"/>
                        </a:cubicBezTo>
                        <a:cubicBezTo>
                          <a:pt x="10253" y="45800"/>
                          <a:pt x="0" y="35547"/>
                          <a:pt x="0" y="22900"/>
                        </a:cubicBezTo>
                        <a:cubicBezTo>
                          <a:pt x="0" y="10253"/>
                          <a:pt x="10253" y="0"/>
                          <a:pt x="22900" y="0"/>
                        </a:cubicBezTo>
                        <a:cubicBezTo>
                          <a:pt x="35547" y="0"/>
                          <a:pt x="45800" y="10253"/>
                          <a:pt x="45800" y="22900"/>
                        </a:cubicBezTo>
                        <a:close/>
                      </a:path>
                    </a:pathLst>
                  </a:custGeom>
                  <a:noFill/>
                  <a:ln w="12700" cap="flat">
                    <a:solidFill>
                      <a:schemeClr val="accent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2301" name="Freeform: Shape 2300">
                    <a:extLst>
                      <a:ext uri="{FF2B5EF4-FFF2-40B4-BE49-F238E27FC236}">
                        <a16:creationId xmlns:a16="http://schemas.microsoft.com/office/drawing/2014/main" id="{CB0165F5-1670-7E45-A919-A89EBD7F14E8}"/>
                      </a:ext>
                    </a:extLst>
                  </p:cNvPr>
                  <p:cNvSpPr/>
                  <p:nvPr/>
                </p:nvSpPr>
                <p:spPr>
                  <a:xfrm>
                    <a:off x="5104247" y="3876820"/>
                    <a:ext cx="91440" cy="91440"/>
                  </a:xfrm>
                  <a:custGeom>
                    <a:avLst/>
                    <a:gdLst>
                      <a:gd name="connsiteX0" fmla="*/ 45800 w 45799"/>
                      <a:gd name="connsiteY0" fmla="*/ 22900 h 45799"/>
                      <a:gd name="connsiteX1" fmla="*/ 22900 w 45799"/>
                      <a:gd name="connsiteY1" fmla="*/ 45800 h 45799"/>
                      <a:gd name="connsiteX2" fmla="*/ 0 w 45799"/>
                      <a:gd name="connsiteY2" fmla="*/ 22900 h 45799"/>
                      <a:gd name="connsiteX3" fmla="*/ 22900 w 45799"/>
                      <a:gd name="connsiteY3" fmla="*/ 0 h 45799"/>
                      <a:gd name="connsiteX4" fmla="*/ 45800 w 45799"/>
                      <a:gd name="connsiteY4" fmla="*/ 22900 h 45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5799" h="45799">
                        <a:moveTo>
                          <a:pt x="45800" y="22900"/>
                        </a:moveTo>
                        <a:cubicBezTo>
                          <a:pt x="45800" y="35547"/>
                          <a:pt x="35547" y="45800"/>
                          <a:pt x="22900" y="45800"/>
                        </a:cubicBezTo>
                        <a:cubicBezTo>
                          <a:pt x="10253" y="45800"/>
                          <a:pt x="0" y="35547"/>
                          <a:pt x="0" y="22900"/>
                        </a:cubicBezTo>
                        <a:cubicBezTo>
                          <a:pt x="0" y="10253"/>
                          <a:pt x="10253" y="0"/>
                          <a:pt x="22900" y="0"/>
                        </a:cubicBezTo>
                        <a:cubicBezTo>
                          <a:pt x="35547" y="0"/>
                          <a:pt x="45800" y="10253"/>
                          <a:pt x="45800" y="22900"/>
                        </a:cubicBezTo>
                        <a:close/>
                      </a:path>
                    </a:pathLst>
                  </a:custGeom>
                  <a:noFill/>
                  <a:ln w="12700" cap="flat">
                    <a:solidFill>
                      <a:schemeClr val="accent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2302" name="Freeform: Shape 2301">
                    <a:extLst>
                      <a:ext uri="{FF2B5EF4-FFF2-40B4-BE49-F238E27FC236}">
                        <a16:creationId xmlns:a16="http://schemas.microsoft.com/office/drawing/2014/main" id="{5D2E8ADB-26E9-1414-DA04-F9E535954C7C}"/>
                      </a:ext>
                    </a:extLst>
                  </p:cNvPr>
                  <p:cNvSpPr/>
                  <p:nvPr/>
                </p:nvSpPr>
                <p:spPr>
                  <a:xfrm>
                    <a:off x="4895987" y="3876820"/>
                    <a:ext cx="91440" cy="91440"/>
                  </a:xfrm>
                  <a:custGeom>
                    <a:avLst/>
                    <a:gdLst>
                      <a:gd name="connsiteX0" fmla="*/ 45799 w 45799"/>
                      <a:gd name="connsiteY0" fmla="*/ 22900 h 45799"/>
                      <a:gd name="connsiteX1" fmla="*/ 22900 w 45799"/>
                      <a:gd name="connsiteY1" fmla="*/ 45800 h 45799"/>
                      <a:gd name="connsiteX2" fmla="*/ 0 w 45799"/>
                      <a:gd name="connsiteY2" fmla="*/ 22900 h 45799"/>
                      <a:gd name="connsiteX3" fmla="*/ 22900 w 45799"/>
                      <a:gd name="connsiteY3" fmla="*/ 0 h 45799"/>
                      <a:gd name="connsiteX4" fmla="*/ 45799 w 45799"/>
                      <a:gd name="connsiteY4" fmla="*/ 22900 h 45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5799" h="45799">
                        <a:moveTo>
                          <a:pt x="45799" y="22900"/>
                        </a:moveTo>
                        <a:cubicBezTo>
                          <a:pt x="45799" y="35547"/>
                          <a:pt x="35547" y="45800"/>
                          <a:pt x="22900" y="45800"/>
                        </a:cubicBezTo>
                        <a:cubicBezTo>
                          <a:pt x="10253" y="45800"/>
                          <a:pt x="0" y="35547"/>
                          <a:pt x="0" y="22900"/>
                        </a:cubicBezTo>
                        <a:cubicBezTo>
                          <a:pt x="0" y="10253"/>
                          <a:pt x="10253" y="0"/>
                          <a:pt x="22900" y="0"/>
                        </a:cubicBezTo>
                        <a:cubicBezTo>
                          <a:pt x="35547" y="0"/>
                          <a:pt x="45799" y="10253"/>
                          <a:pt x="45799" y="22900"/>
                        </a:cubicBezTo>
                        <a:close/>
                      </a:path>
                    </a:pathLst>
                  </a:custGeom>
                  <a:noFill/>
                  <a:ln w="12700" cap="flat">
                    <a:solidFill>
                      <a:schemeClr val="accent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2303" name="Freeform: Shape 2302">
                    <a:extLst>
                      <a:ext uri="{FF2B5EF4-FFF2-40B4-BE49-F238E27FC236}">
                        <a16:creationId xmlns:a16="http://schemas.microsoft.com/office/drawing/2014/main" id="{3C99BF9F-8FA1-926D-FC57-E96A3BB1D672}"/>
                      </a:ext>
                    </a:extLst>
                  </p:cNvPr>
                  <p:cNvSpPr/>
                  <p:nvPr/>
                </p:nvSpPr>
                <p:spPr>
                  <a:xfrm>
                    <a:off x="2559957" y="2536926"/>
                    <a:ext cx="91440" cy="91440"/>
                  </a:xfrm>
                  <a:custGeom>
                    <a:avLst/>
                    <a:gdLst>
                      <a:gd name="connsiteX0" fmla="*/ 45800 w 45799"/>
                      <a:gd name="connsiteY0" fmla="*/ 22900 h 45799"/>
                      <a:gd name="connsiteX1" fmla="*/ 22900 w 45799"/>
                      <a:gd name="connsiteY1" fmla="*/ 45800 h 45799"/>
                      <a:gd name="connsiteX2" fmla="*/ 0 w 45799"/>
                      <a:gd name="connsiteY2" fmla="*/ 22900 h 45799"/>
                      <a:gd name="connsiteX3" fmla="*/ 22900 w 45799"/>
                      <a:gd name="connsiteY3" fmla="*/ 0 h 45799"/>
                      <a:gd name="connsiteX4" fmla="*/ 45800 w 45799"/>
                      <a:gd name="connsiteY4" fmla="*/ 22900 h 457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5799" h="45799">
                        <a:moveTo>
                          <a:pt x="45800" y="22900"/>
                        </a:moveTo>
                        <a:cubicBezTo>
                          <a:pt x="45800" y="35547"/>
                          <a:pt x="35547" y="45800"/>
                          <a:pt x="22900" y="45800"/>
                        </a:cubicBezTo>
                        <a:cubicBezTo>
                          <a:pt x="10253" y="45800"/>
                          <a:pt x="0" y="35547"/>
                          <a:pt x="0" y="22900"/>
                        </a:cubicBezTo>
                        <a:cubicBezTo>
                          <a:pt x="0" y="10253"/>
                          <a:pt x="10252" y="0"/>
                          <a:pt x="22900" y="0"/>
                        </a:cubicBezTo>
                        <a:cubicBezTo>
                          <a:pt x="35547" y="0"/>
                          <a:pt x="45800" y="10253"/>
                          <a:pt x="45800" y="22900"/>
                        </a:cubicBezTo>
                        <a:close/>
                      </a:path>
                    </a:pathLst>
                  </a:custGeom>
                  <a:noFill/>
                  <a:ln w="12700" cap="flat">
                    <a:solidFill>
                      <a:schemeClr val="accent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</p:grpSp>
          </p:grpSp>
        </p:grpSp>
        <p:cxnSp>
          <p:nvCxnSpPr>
            <p:cNvPr id="4586" name="Straight Connector 4585">
              <a:extLst>
                <a:ext uri="{FF2B5EF4-FFF2-40B4-BE49-F238E27FC236}">
                  <a16:creationId xmlns:a16="http://schemas.microsoft.com/office/drawing/2014/main" id="{AB7592DF-C637-0327-7D2C-DC49EA77FFF1}"/>
                </a:ext>
              </a:extLst>
            </p:cNvPr>
            <p:cNvCxnSpPr>
              <a:cxnSpLocks/>
            </p:cNvCxnSpPr>
            <p:nvPr/>
          </p:nvCxnSpPr>
          <p:spPr>
            <a:xfrm>
              <a:off x="57363860" y="12864060"/>
              <a:ext cx="0" cy="19379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66" name="Group 5265">
            <a:extLst>
              <a:ext uri="{FF2B5EF4-FFF2-40B4-BE49-F238E27FC236}">
                <a16:creationId xmlns:a16="http://schemas.microsoft.com/office/drawing/2014/main" id="{55B87405-F536-CC45-40D5-DA7923F69E0A}"/>
              </a:ext>
            </a:extLst>
          </p:cNvPr>
          <p:cNvGrpSpPr>
            <a:grpSpLocks noChangeAspect="1"/>
          </p:cNvGrpSpPr>
          <p:nvPr/>
        </p:nvGrpSpPr>
        <p:grpSpPr>
          <a:xfrm>
            <a:off x="38375720" y="18739509"/>
            <a:ext cx="4628532" cy="2680133"/>
            <a:chOff x="37897171" y="17678648"/>
            <a:chExt cx="5366413" cy="3107399"/>
          </a:xfrm>
        </p:grpSpPr>
        <p:cxnSp>
          <p:nvCxnSpPr>
            <p:cNvPr id="5267" name="Straight Connector 5266">
              <a:extLst>
                <a:ext uri="{FF2B5EF4-FFF2-40B4-BE49-F238E27FC236}">
                  <a16:creationId xmlns:a16="http://schemas.microsoft.com/office/drawing/2014/main" id="{523377AF-2C46-5123-AC75-489DF08285BB}"/>
                </a:ext>
              </a:extLst>
            </p:cNvPr>
            <p:cNvCxnSpPr>
              <a:cxnSpLocks/>
            </p:cNvCxnSpPr>
            <p:nvPr/>
          </p:nvCxnSpPr>
          <p:spPr>
            <a:xfrm>
              <a:off x="39656423" y="17678648"/>
              <a:ext cx="0" cy="19421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68" name="Straight Connector 5267">
              <a:extLst>
                <a:ext uri="{FF2B5EF4-FFF2-40B4-BE49-F238E27FC236}">
                  <a16:creationId xmlns:a16="http://schemas.microsoft.com/office/drawing/2014/main" id="{E53B467E-C5EC-99B1-7372-92BB41D511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656423" y="19620790"/>
              <a:ext cx="3532642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69" name="Group 5268">
              <a:extLst>
                <a:ext uri="{FF2B5EF4-FFF2-40B4-BE49-F238E27FC236}">
                  <a16:creationId xmlns:a16="http://schemas.microsoft.com/office/drawing/2014/main" id="{F394BEB2-E60F-723F-065C-E698ADF399A4}"/>
                </a:ext>
              </a:extLst>
            </p:cNvPr>
            <p:cNvGrpSpPr/>
            <p:nvPr/>
          </p:nvGrpSpPr>
          <p:grpSpPr>
            <a:xfrm>
              <a:off x="39702128" y="19620790"/>
              <a:ext cx="3452126" cy="40462"/>
              <a:chOff x="1589533" y="5083706"/>
              <a:chExt cx="4776481" cy="55984"/>
            </a:xfrm>
          </p:grpSpPr>
          <p:cxnSp>
            <p:nvCxnSpPr>
              <p:cNvPr id="5361" name="Straight Connector 5360">
                <a:extLst>
                  <a:ext uri="{FF2B5EF4-FFF2-40B4-BE49-F238E27FC236}">
                    <a16:creationId xmlns:a16="http://schemas.microsoft.com/office/drawing/2014/main" id="{086404A1-2D0E-E26B-F6A9-B7B886EBF3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8953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2" name="Straight Connector 5361">
                <a:extLst>
                  <a:ext uri="{FF2B5EF4-FFF2-40B4-BE49-F238E27FC236}">
                    <a16:creationId xmlns:a16="http://schemas.microsoft.com/office/drawing/2014/main" id="{1B70A478-55FC-A2C0-7290-2156880986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241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3" name="Straight Connector 5362">
                <a:extLst>
                  <a:ext uri="{FF2B5EF4-FFF2-40B4-BE49-F238E27FC236}">
                    <a16:creationId xmlns:a16="http://schemas.microsoft.com/office/drawing/2014/main" id="{9FF4A4DD-0718-AC9A-7E9E-BBEC7F10C4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313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4" name="Straight Connector 5363">
                <a:extLst>
                  <a:ext uri="{FF2B5EF4-FFF2-40B4-BE49-F238E27FC236}">
                    <a16:creationId xmlns:a16="http://schemas.microsoft.com/office/drawing/2014/main" id="{000CD983-5293-5621-C522-D0AB2464FC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0457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5" name="Straight Connector 5364">
                <a:extLst>
                  <a:ext uri="{FF2B5EF4-FFF2-40B4-BE49-F238E27FC236}">
                    <a16:creationId xmlns:a16="http://schemas.microsoft.com/office/drawing/2014/main" id="{F7AC0BD7-0374-1669-8BB3-6B4120A66D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66014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6" name="Straight Connector 5365">
                <a:extLst>
                  <a:ext uri="{FF2B5EF4-FFF2-40B4-BE49-F238E27FC236}">
                    <a16:creationId xmlns:a16="http://schemas.microsoft.com/office/drawing/2014/main" id="{DC8A687C-75A0-8855-6398-B48FA72FA4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025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7" name="Straight Connector 5366">
                <a:extLst>
                  <a:ext uri="{FF2B5EF4-FFF2-40B4-BE49-F238E27FC236}">
                    <a16:creationId xmlns:a16="http://schemas.microsoft.com/office/drawing/2014/main" id="{67281676-4AC7-3465-C6E8-A6965453BE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097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8" name="Straight Connector 5367">
                <a:extLst>
                  <a:ext uri="{FF2B5EF4-FFF2-40B4-BE49-F238E27FC236}">
                    <a16:creationId xmlns:a16="http://schemas.microsoft.com/office/drawing/2014/main" id="{1BDBEC0C-E00C-D275-75E4-35E8F6CF64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8169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9" name="Straight Connector 5368">
                <a:extLst>
                  <a:ext uri="{FF2B5EF4-FFF2-40B4-BE49-F238E27FC236}">
                    <a16:creationId xmlns:a16="http://schemas.microsoft.com/office/drawing/2014/main" id="{51C689CE-16CB-F795-1A29-4C187F7040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385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70" name="Straight Connector 5369">
                <a:extLst>
                  <a:ext uri="{FF2B5EF4-FFF2-40B4-BE49-F238E27FC236}">
                    <a16:creationId xmlns:a16="http://schemas.microsoft.com/office/drawing/2014/main" id="{49F3A990-0B8C-5E28-CF83-C0EB47ED6F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3529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70" name="Group 5269">
              <a:extLst>
                <a:ext uri="{FF2B5EF4-FFF2-40B4-BE49-F238E27FC236}">
                  <a16:creationId xmlns:a16="http://schemas.microsoft.com/office/drawing/2014/main" id="{59DE1CBF-5E95-0839-9069-2E15A57E2AFA}"/>
                </a:ext>
              </a:extLst>
            </p:cNvPr>
            <p:cNvGrpSpPr/>
            <p:nvPr/>
          </p:nvGrpSpPr>
          <p:grpSpPr>
            <a:xfrm>
              <a:off x="39620376" y="17808850"/>
              <a:ext cx="36047" cy="1559311"/>
              <a:chOff x="1476419" y="2576642"/>
              <a:chExt cx="49876" cy="2157518"/>
            </a:xfrm>
          </p:grpSpPr>
          <p:cxnSp>
            <p:nvCxnSpPr>
              <p:cNvPr id="5350" name="Straight Connector 5349">
                <a:extLst>
                  <a:ext uri="{FF2B5EF4-FFF2-40B4-BE49-F238E27FC236}">
                    <a16:creationId xmlns:a16="http://schemas.microsoft.com/office/drawing/2014/main" id="{08F272D8-CDB6-79D7-7661-0C424BAF15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473416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1" name="Straight Connector 5350">
                <a:extLst>
                  <a:ext uri="{FF2B5EF4-FFF2-40B4-BE49-F238E27FC236}">
                    <a16:creationId xmlns:a16="http://schemas.microsoft.com/office/drawing/2014/main" id="{FDA251C5-2C65-5C2C-07FB-5AC90641FB9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451841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2" name="Straight Connector 5351">
                <a:extLst>
                  <a:ext uri="{FF2B5EF4-FFF2-40B4-BE49-F238E27FC236}">
                    <a16:creationId xmlns:a16="http://schemas.microsoft.com/office/drawing/2014/main" id="{F9E5F7E9-3CBA-8E87-7F26-9A211AE068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430265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3" name="Straight Connector 5352">
                <a:extLst>
                  <a:ext uri="{FF2B5EF4-FFF2-40B4-BE49-F238E27FC236}">
                    <a16:creationId xmlns:a16="http://schemas.microsoft.com/office/drawing/2014/main" id="{EEE68F1B-5983-DC57-1749-17173D21819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4086906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4" name="Straight Connector 5353">
                <a:extLst>
                  <a:ext uri="{FF2B5EF4-FFF2-40B4-BE49-F238E27FC236}">
                    <a16:creationId xmlns:a16="http://schemas.microsoft.com/office/drawing/2014/main" id="{F7C2D236-A872-1F10-73CE-61C4994C15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22389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5" name="Straight Connector 5354">
                <a:extLst>
                  <a:ext uri="{FF2B5EF4-FFF2-40B4-BE49-F238E27FC236}">
                    <a16:creationId xmlns:a16="http://schemas.microsoft.com/office/drawing/2014/main" id="{77D8B397-A2B8-38C6-F60A-4C72C92C211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2576642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6" name="Straight Connector 5355">
                <a:extLst>
                  <a:ext uri="{FF2B5EF4-FFF2-40B4-BE49-F238E27FC236}">
                    <a16:creationId xmlns:a16="http://schemas.microsoft.com/office/drawing/2014/main" id="{D330512B-CA9F-0BEF-E1A5-0E7C04F207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871154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7" name="Straight Connector 5356">
                <a:extLst>
                  <a:ext uri="{FF2B5EF4-FFF2-40B4-BE49-F238E27FC236}">
                    <a16:creationId xmlns:a16="http://schemas.microsoft.com/office/drawing/2014/main" id="{B6AD4603-9AA9-C302-4AFE-E04FAECEFEF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655402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8" name="Straight Connector 5357">
                <a:extLst>
                  <a:ext uri="{FF2B5EF4-FFF2-40B4-BE49-F238E27FC236}">
                    <a16:creationId xmlns:a16="http://schemas.microsoft.com/office/drawing/2014/main" id="{58D52767-AE60-984B-9CB4-DBB27C61EB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43965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9" name="Straight Connector 5358">
                <a:extLst>
                  <a:ext uri="{FF2B5EF4-FFF2-40B4-BE49-F238E27FC236}">
                    <a16:creationId xmlns:a16="http://schemas.microsoft.com/office/drawing/2014/main" id="{0FCFC9E9-704C-B4EE-8AFE-23C8F117503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2792394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0" name="Straight Connector 5359">
                <a:extLst>
                  <a:ext uri="{FF2B5EF4-FFF2-40B4-BE49-F238E27FC236}">
                    <a16:creationId xmlns:a16="http://schemas.microsoft.com/office/drawing/2014/main" id="{0B3360C1-2289-9AC6-FE5F-25D01C5B1A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008146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71" name="TextBox 5270">
              <a:extLst>
                <a:ext uri="{FF2B5EF4-FFF2-40B4-BE49-F238E27FC236}">
                  <a16:creationId xmlns:a16="http://schemas.microsoft.com/office/drawing/2014/main" id="{14DD54B3-90F4-B8F6-116D-09D9FCDE795C}"/>
                </a:ext>
              </a:extLst>
            </p:cNvPr>
            <p:cNvSpPr txBox="1"/>
            <p:nvPr/>
          </p:nvSpPr>
          <p:spPr>
            <a:xfrm>
              <a:off x="39339662" y="17702058"/>
              <a:ext cx="267632" cy="21358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100</a:t>
              </a:r>
            </a:p>
          </p:txBody>
        </p:sp>
        <p:sp>
          <p:nvSpPr>
            <p:cNvPr id="5272" name="TextBox 5271">
              <a:extLst>
                <a:ext uri="{FF2B5EF4-FFF2-40B4-BE49-F238E27FC236}">
                  <a16:creationId xmlns:a16="http://schemas.microsoft.com/office/drawing/2014/main" id="{5BA5F814-AD4E-EBF6-2D5F-9342BDE26C06}"/>
                </a:ext>
              </a:extLst>
            </p:cNvPr>
            <p:cNvSpPr txBox="1"/>
            <p:nvPr/>
          </p:nvSpPr>
          <p:spPr>
            <a:xfrm>
              <a:off x="39428873" y="17857959"/>
              <a:ext cx="178422" cy="21358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90</a:t>
              </a:r>
            </a:p>
          </p:txBody>
        </p:sp>
        <p:sp>
          <p:nvSpPr>
            <p:cNvPr id="5273" name="TextBox 5272">
              <a:extLst>
                <a:ext uri="{FF2B5EF4-FFF2-40B4-BE49-F238E27FC236}">
                  <a16:creationId xmlns:a16="http://schemas.microsoft.com/office/drawing/2014/main" id="{D0302620-224F-4F96-A34F-A1FD7EAAEFAC}"/>
                </a:ext>
              </a:extLst>
            </p:cNvPr>
            <p:cNvSpPr txBox="1"/>
            <p:nvPr/>
          </p:nvSpPr>
          <p:spPr>
            <a:xfrm>
              <a:off x="39428873" y="18325670"/>
              <a:ext cx="178422" cy="21358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60</a:t>
              </a:r>
            </a:p>
          </p:txBody>
        </p:sp>
        <p:sp>
          <p:nvSpPr>
            <p:cNvPr id="5274" name="TextBox 5273">
              <a:extLst>
                <a:ext uri="{FF2B5EF4-FFF2-40B4-BE49-F238E27FC236}">
                  <a16:creationId xmlns:a16="http://schemas.microsoft.com/office/drawing/2014/main" id="{BA02B922-1129-88DF-A691-3F96B4C46959}"/>
                </a:ext>
              </a:extLst>
            </p:cNvPr>
            <p:cNvSpPr txBox="1"/>
            <p:nvPr/>
          </p:nvSpPr>
          <p:spPr>
            <a:xfrm>
              <a:off x="39428873" y="18481573"/>
              <a:ext cx="178422" cy="21358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50</a:t>
              </a:r>
            </a:p>
          </p:txBody>
        </p:sp>
        <p:sp>
          <p:nvSpPr>
            <p:cNvPr id="5275" name="TextBox 5274">
              <a:extLst>
                <a:ext uri="{FF2B5EF4-FFF2-40B4-BE49-F238E27FC236}">
                  <a16:creationId xmlns:a16="http://schemas.microsoft.com/office/drawing/2014/main" id="{6F0CCDCE-60A0-2241-767D-E25A4FCB2509}"/>
                </a:ext>
              </a:extLst>
            </p:cNvPr>
            <p:cNvSpPr txBox="1"/>
            <p:nvPr/>
          </p:nvSpPr>
          <p:spPr>
            <a:xfrm>
              <a:off x="39428873" y="18793380"/>
              <a:ext cx="178422" cy="21358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30</a:t>
              </a:r>
            </a:p>
          </p:txBody>
        </p:sp>
        <p:sp>
          <p:nvSpPr>
            <p:cNvPr id="5276" name="TextBox 5275">
              <a:extLst>
                <a:ext uri="{FF2B5EF4-FFF2-40B4-BE49-F238E27FC236}">
                  <a16:creationId xmlns:a16="http://schemas.microsoft.com/office/drawing/2014/main" id="{CA4C3483-F376-BAC3-9573-FD79DBB326ED}"/>
                </a:ext>
              </a:extLst>
            </p:cNvPr>
            <p:cNvSpPr txBox="1"/>
            <p:nvPr/>
          </p:nvSpPr>
          <p:spPr>
            <a:xfrm>
              <a:off x="39428873" y="19105186"/>
              <a:ext cx="178422" cy="21358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10</a:t>
              </a:r>
            </a:p>
          </p:txBody>
        </p:sp>
        <p:sp>
          <p:nvSpPr>
            <p:cNvPr id="5277" name="TextBox 5276">
              <a:extLst>
                <a:ext uri="{FF2B5EF4-FFF2-40B4-BE49-F238E27FC236}">
                  <a16:creationId xmlns:a16="http://schemas.microsoft.com/office/drawing/2014/main" id="{413A6200-690E-F2B1-A97F-F70D196AEB0E}"/>
                </a:ext>
              </a:extLst>
            </p:cNvPr>
            <p:cNvSpPr txBox="1"/>
            <p:nvPr/>
          </p:nvSpPr>
          <p:spPr>
            <a:xfrm rot="16200000">
              <a:off x="38419008" y="18522767"/>
              <a:ext cx="1481268" cy="21358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en-US" sz="1197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Overall survival, %</a:t>
              </a:r>
            </a:p>
          </p:txBody>
        </p:sp>
        <p:sp>
          <p:nvSpPr>
            <p:cNvPr id="5278" name="TextBox 5277">
              <a:extLst>
                <a:ext uri="{FF2B5EF4-FFF2-40B4-BE49-F238E27FC236}">
                  <a16:creationId xmlns:a16="http://schemas.microsoft.com/office/drawing/2014/main" id="{BDE02516-7AB7-C96D-C0D7-D4F020EFD1A5}"/>
                </a:ext>
              </a:extLst>
            </p:cNvPr>
            <p:cNvSpPr txBox="1"/>
            <p:nvPr/>
          </p:nvSpPr>
          <p:spPr>
            <a:xfrm>
              <a:off x="39636872" y="19656444"/>
              <a:ext cx="132173" cy="1922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0</a:t>
              </a:r>
            </a:p>
          </p:txBody>
        </p:sp>
        <p:sp>
          <p:nvSpPr>
            <p:cNvPr id="5279" name="TextBox 5278">
              <a:extLst>
                <a:ext uri="{FF2B5EF4-FFF2-40B4-BE49-F238E27FC236}">
                  <a16:creationId xmlns:a16="http://schemas.microsoft.com/office/drawing/2014/main" id="{DAB305E3-76A9-F4D6-D7AE-5AA6DD362BE1}"/>
                </a:ext>
              </a:extLst>
            </p:cNvPr>
            <p:cNvSpPr txBox="1"/>
            <p:nvPr/>
          </p:nvSpPr>
          <p:spPr>
            <a:xfrm>
              <a:off x="37897171" y="20017053"/>
              <a:ext cx="1710126" cy="76899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ct val="90000"/>
                </a:lnSpc>
              </a:pPr>
              <a:endParaRPr lang="en-US" sz="1197" b="1" dirty="0">
                <a:solidFill>
                  <a:schemeClr val="accent4"/>
                </a:solidFill>
                <a:latin typeface="Source Sans Pro" panose="020B0503030403020204" pitchFamily="34" charset="0"/>
              </a:endParaRPr>
            </a:p>
            <a:p>
              <a:pPr algn="r">
                <a:lnSpc>
                  <a:spcPct val="90000"/>
                </a:lnSpc>
              </a:pPr>
              <a:r>
                <a:rPr lang="en-US" sz="1197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No. of patients at risk</a:t>
              </a:r>
            </a:p>
            <a:p>
              <a:pPr algn="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Imetelstat ≤ median </a:t>
              </a:r>
            </a:p>
            <a:p>
              <a:pPr algn="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Imetelstat &gt; median</a:t>
              </a:r>
            </a:p>
          </p:txBody>
        </p:sp>
        <p:sp>
          <p:nvSpPr>
            <p:cNvPr id="5280" name="TextBox 5279">
              <a:extLst>
                <a:ext uri="{FF2B5EF4-FFF2-40B4-BE49-F238E27FC236}">
                  <a16:creationId xmlns:a16="http://schemas.microsoft.com/office/drawing/2014/main" id="{F2E0C038-DE56-850F-6D39-67870EB6FBDD}"/>
                </a:ext>
              </a:extLst>
            </p:cNvPr>
            <p:cNvSpPr txBox="1"/>
            <p:nvPr/>
          </p:nvSpPr>
          <p:spPr>
            <a:xfrm>
              <a:off x="39428873" y="18013864"/>
              <a:ext cx="178422" cy="21358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80</a:t>
              </a:r>
            </a:p>
          </p:txBody>
        </p:sp>
        <p:sp>
          <p:nvSpPr>
            <p:cNvPr id="5281" name="TextBox 5280">
              <a:extLst>
                <a:ext uri="{FF2B5EF4-FFF2-40B4-BE49-F238E27FC236}">
                  <a16:creationId xmlns:a16="http://schemas.microsoft.com/office/drawing/2014/main" id="{749FBF28-BAE5-EABC-E9D1-1CAAFA1D08AA}"/>
                </a:ext>
              </a:extLst>
            </p:cNvPr>
            <p:cNvSpPr txBox="1"/>
            <p:nvPr/>
          </p:nvSpPr>
          <p:spPr>
            <a:xfrm>
              <a:off x="39428873" y="18169767"/>
              <a:ext cx="178422" cy="21358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70</a:t>
              </a:r>
            </a:p>
          </p:txBody>
        </p:sp>
        <p:sp>
          <p:nvSpPr>
            <p:cNvPr id="5282" name="TextBox 5281">
              <a:extLst>
                <a:ext uri="{FF2B5EF4-FFF2-40B4-BE49-F238E27FC236}">
                  <a16:creationId xmlns:a16="http://schemas.microsoft.com/office/drawing/2014/main" id="{24B7A827-BB87-4DF0-D404-1F7D2042FA94}"/>
                </a:ext>
              </a:extLst>
            </p:cNvPr>
            <p:cNvSpPr txBox="1"/>
            <p:nvPr/>
          </p:nvSpPr>
          <p:spPr>
            <a:xfrm>
              <a:off x="39428873" y="18637476"/>
              <a:ext cx="178422" cy="21358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40</a:t>
              </a:r>
            </a:p>
          </p:txBody>
        </p:sp>
        <p:sp>
          <p:nvSpPr>
            <p:cNvPr id="5283" name="TextBox 5282">
              <a:extLst>
                <a:ext uri="{FF2B5EF4-FFF2-40B4-BE49-F238E27FC236}">
                  <a16:creationId xmlns:a16="http://schemas.microsoft.com/office/drawing/2014/main" id="{F16E07BF-17B3-BA6B-26A4-91EE8AE90A5A}"/>
                </a:ext>
              </a:extLst>
            </p:cNvPr>
            <p:cNvSpPr txBox="1"/>
            <p:nvPr/>
          </p:nvSpPr>
          <p:spPr>
            <a:xfrm>
              <a:off x="39428873" y="18949283"/>
              <a:ext cx="178422" cy="21358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20</a:t>
              </a:r>
            </a:p>
          </p:txBody>
        </p:sp>
        <p:sp>
          <p:nvSpPr>
            <p:cNvPr id="5284" name="TextBox 5283">
              <a:extLst>
                <a:ext uri="{FF2B5EF4-FFF2-40B4-BE49-F238E27FC236}">
                  <a16:creationId xmlns:a16="http://schemas.microsoft.com/office/drawing/2014/main" id="{AA295C3C-0979-EDB8-575A-11695BEF96ED}"/>
                </a:ext>
              </a:extLst>
            </p:cNvPr>
            <p:cNvSpPr txBox="1"/>
            <p:nvPr/>
          </p:nvSpPr>
          <p:spPr>
            <a:xfrm>
              <a:off x="39518083" y="19261091"/>
              <a:ext cx="89212" cy="21358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0</a:t>
              </a:r>
            </a:p>
          </p:txBody>
        </p:sp>
        <p:sp>
          <p:nvSpPr>
            <p:cNvPr id="5285" name="TextBox 5284">
              <a:extLst>
                <a:ext uri="{FF2B5EF4-FFF2-40B4-BE49-F238E27FC236}">
                  <a16:creationId xmlns:a16="http://schemas.microsoft.com/office/drawing/2014/main" id="{B2CF41A4-AE21-6AC4-3357-DC34CF949EB0}"/>
                </a:ext>
              </a:extLst>
            </p:cNvPr>
            <p:cNvSpPr txBox="1"/>
            <p:nvPr/>
          </p:nvSpPr>
          <p:spPr>
            <a:xfrm>
              <a:off x="40020298" y="19656444"/>
              <a:ext cx="132173" cy="1922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6</a:t>
              </a:r>
            </a:p>
          </p:txBody>
        </p:sp>
        <p:sp>
          <p:nvSpPr>
            <p:cNvPr id="5286" name="TextBox 5285">
              <a:extLst>
                <a:ext uri="{FF2B5EF4-FFF2-40B4-BE49-F238E27FC236}">
                  <a16:creationId xmlns:a16="http://schemas.microsoft.com/office/drawing/2014/main" id="{853EF77B-27DA-8E71-6773-2A129792210D}"/>
                </a:ext>
              </a:extLst>
            </p:cNvPr>
            <p:cNvSpPr txBox="1"/>
            <p:nvPr/>
          </p:nvSpPr>
          <p:spPr>
            <a:xfrm>
              <a:off x="40364837" y="19661394"/>
              <a:ext cx="212035" cy="1922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12</a:t>
              </a:r>
            </a:p>
          </p:txBody>
        </p:sp>
        <p:sp>
          <p:nvSpPr>
            <p:cNvPr id="5287" name="TextBox 5286">
              <a:extLst>
                <a:ext uri="{FF2B5EF4-FFF2-40B4-BE49-F238E27FC236}">
                  <a16:creationId xmlns:a16="http://schemas.microsoft.com/office/drawing/2014/main" id="{E2443F4D-572B-390D-80C3-668A0C8E3F83}"/>
                </a:ext>
              </a:extLst>
            </p:cNvPr>
            <p:cNvSpPr txBox="1"/>
            <p:nvPr/>
          </p:nvSpPr>
          <p:spPr>
            <a:xfrm>
              <a:off x="40748655" y="19661394"/>
              <a:ext cx="212035" cy="1922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18</a:t>
              </a:r>
            </a:p>
          </p:txBody>
        </p:sp>
        <p:sp>
          <p:nvSpPr>
            <p:cNvPr id="5288" name="TextBox 5287">
              <a:extLst>
                <a:ext uri="{FF2B5EF4-FFF2-40B4-BE49-F238E27FC236}">
                  <a16:creationId xmlns:a16="http://schemas.microsoft.com/office/drawing/2014/main" id="{6375DEE4-82A2-137A-ED4B-340E5CC9A58B}"/>
                </a:ext>
              </a:extLst>
            </p:cNvPr>
            <p:cNvSpPr txBox="1"/>
            <p:nvPr/>
          </p:nvSpPr>
          <p:spPr>
            <a:xfrm>
              <a:off x="41130467" y="19661394"/>
              <a:ext cx="212035" cy="1922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24</a:t>
              </a:r>
            </a:p>
          </p:txBody>
        </p:sp>
        <p:sp>
          <p:nvSpPr>
            <p:cNvPr id="5289" name="TextBox 5288">
              <a:extLst>
                <a:ext uri="{FF2B5EF4-FFF2-40B4-BE49-F238E27FC236}">
                  <a16:creationId xmlns:a16="http://schemas.microsoft.com/office/drawing/2014/main" id="{117B5740-DB22-A3BD-CDF3-76B795D467B8}"/>
                </a:ext>
              </a:extLst>
            </p:cNvPr>
            <p:cNvSpPr txBox="1"/>
            <p:nvPr/>
          </p:nvSpPr>
          <p:spPr>
            <a:xfrm>
              <a:off x="41514283" y="19661394"/>
              <a:ext cx="212035" cy="1922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30</a:t>
              </a:r>
            </a:p>
          </p:txBody>
        </p:sp>
        <p:sp>
          <p:nvSpPr>
            <p:cNvPr id="5290" name="TextBox 5289">
              <a:extLst>
                <a:ext uri="{FF2B5EF4-FFF2-40B4-BE49-F238E27FC236}">
                  <a16:creationId xmlns:a16="http://schemas.microsoft.com/office/drawing/2014/main" id="{0F0CF981-7184-8461-4E72-A5DB76A860D7}"/>
                </a:ext>
              </a:extLst>
            </p:cNvPr>
            <p:cNvSpPr txBox="1"/>
            <p:nvPr/>
          </p:nvSpPr>
          <p:spPr>
            <a:xfrm>
              <a:off x="41898099" y="19661394"/>
              <a:ext cx="212035" cy="1922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36</a:t>
              </a:r>
            </a:p>
          </p:txBody>
        </p:sp>
        <p:sp>
          <p:nvSpPr>
            <p:cNvPr id="5291" name="TextBox 5290">
              <a:extLst>
                <a:ext uri="{FF2B5EF4-FFF2-40B4-BE49-F238E27FC236}">
                  <a16:creationId xmlns:a16="http://schemas.microsoft.com/office/drawing/2014/main" id="{A2445FD7-B2D8-FB47-758C-5B51627A36B6}"/>
                </a:ext>
              </a:extLst>
            </p:cNvPr>
            <p:cNvSpPr txBox="1"/>
            <p:nvPr/>
          </p:nvSpPr>
          <p:spPr>
            <a:xfrm>
              <a:off x="42283917" y="19661394"/>
              <a:ext cx="212035" cy="1922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42</a:t>
              </a:r>
            </a:p>
          </p:txBody>
        </p:sp>
        <p:sp>
          <p:nvSpPr>
            <p:cNvPr id="5292" name="TextBox 5291">
              <a:extLst>
                <a:ext uri="{FF2B5EF4-FFF2-40B4-BE49-F238E27FC236}">
                  <a16:creationId xmlns:a16="http://schemas.microsoft.com/office/drawing/2014/main" id="{DD9F0D50-15A8-768B-019F-070F2296BF28}"/>
                </a:ext>
              </a:extLst>
            </p:cNvPr>
            <p:cNvSpPr txBox="1"/>
            <p:nvPr/>
          </p:nvSpPr>
          <p:spPr>
            <a:xfrm>
              <a:off x="42665733" y="19661394"/>
              <a:ext cx="212035" cy="1922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48</a:t>
              </a:r>
            </a:p>
          </p:txBody>
        </p:sp>
        <p:sp>
          <p:nvSpPr>
            <p:cNvPr id="5293" name="TextBox 5292">
              <a:extLst>
                <a:ext uri="{FF2B5EF4-FFF2-40B4-BE49-F238E27FC236}">
                  <a16:creationId xmlns:a16="http://schemas.microsoft.com/office/drawing/2014/main" id="{7B87AE5A-CF21-A1BA-128D-DA19CE11BE76}"/>
                </a:ext>
              </a:extLst>
            </p:cNvPr>
            <p:cNvSpPr txBox="1"/>
            <p:nvPr/>
          </p:nvSpPr>
          <p:spPr>
            <a:xfrm>
              <a:off x="43051549" y="19661394"/>
              <a:ext cx="212035" cy="1922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54</a:t>
              </a:r>
            </a:p>
          </p:txBody>
        </p:sp>
        <p:sp>
          <p:nvSpPr>
            <p:cNvPr id="5294" name="TextBox 5293">
              <a:extLst>
                <a:ext uri="{FF2B5EF4-FFF2-40B4-BE49-F238E27FC236}">
                  <a16:creationId xmlns:a16="http://schemas.microsoft.com/office/drawing/2014/main" id="{A1264BF6-3613-7E05-632E-EA6159DB73C3}"/>
                </a:ext>
              </a:extLst>
            </p:cNvPr>
            <p:cNvSpPr txBox="1"/>
            <p:nvPr/>
          </p:nvSpPr>
          <p:spPr>
            <a:xfrm>
              <a:off x="39636872" y="20401550"/>
              <a:ext cx="213610" cy="3844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22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21</a:t>
              </a:r>
            </a:p>
          </p:txBody>
        </p:sp>
        <p:sp>
          <p:nvSpPr>
            <p:cNvPr id="5295" name="TextBox 5294">
              <a:extLst>
                <a:ext uri="{FF2B5EF4-FFF2-40B4-BE49-F238E27FC236}">
                  <a16:creationId xmlns:a16="http://schemas.microsoft.com/office/drawing/2014/main" id="{E8AB41CF-2BF2-C562-E927-86201EB3B261}"/>
                </a:ext>
              </a:extLst>
            </p:cNvPr>
            <p:cNvSpPr txBox="1"/>
            <p:nvPr/>
          </p:nvSpPr>
          <p:spPr>
            <a:xfrm>
              <a:off x="40000656" y="20401550"/>
              <a:ext cx="217449" cy="3844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22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21</a:t>
              </a:r>
            </a:p>
          </p:txBody>
        </p:sp>
        <p:sp>
          <p:nvSpPr>
            <p:cNvPr id="5296" name="TextBox 5295">
              <a:extLst>
                <a:ext uri="{FF2B5EF4-FFF2-40B4-BE49-F238E27FC236}">
                  <a16:creationId xmlns:a16="http://schemas.microsoft.com/office/drawing/2014/main" id="{EDD6DFE7-6540-F403-FFDA-8BAA88CC46A8}"/>
                </a:ext>
              </a:extLst>
            </p:cNvPr>
            <p:cNvSpPr txBox="1"/>
            <p:nvPr/>
          </p:nvSpPr>
          <p:spPr>
            <a:xfrm>
              <a:off x="40384469" y="20401550"/>
              <a:ext cx="204271" cy="3844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21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21</a:t>
              </a:r>
            </a:p>
          </p:txBody>
        </p:sp>
        <p:sp>
          <p:nvSpPr>
            <p:cNvPr id="5297" name="TextBox 5296">
              <a:extLst>
                <a:ext uri="{FF2B5EF4-FFF2-40B4-BE49-F238E27FC236}">
                  <a16:creationId xmlns:a16="http://schemas.microsoft.com/office/drawing/2014/main" id="{0F5BFF36-83DB-D479-17E2-6194E0EA6CF9}"/>
                </a:ext>
              </a:extLst>
            </p:cNvPr>
            <p:cNvSpPr txBox="1"/>
            <p:nvPr/>
          </p:nvSpPr>
          <p:spPr>
            <a:xfrm>
              <a:off x="40768286" y="20401550"/>
              <a:ext cx="195049" cy="3844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20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15</a:t>
              </a:r>
            </a:p>
          </p:txBody>
        </p:sp>
        <p:sp>
          <p:nvSpPr>
            <p:cNvPr id="5298" name="TextBox 5297">
              <a:extLst>
                <a:ext uri="{FF2B5EF4-FFF2-40B4-BE49-F238E27FC236}">
                  <a16:creationId xmlns:a16="http://schemas.microsoft.com/office/drawing/2014/main" id="{F51A7D48-67BB-A8F1-6079-B335CA092333}"/>
                </a:ext>
              </a:extLst>
            </p:cNvPr>
            <p:cNvSpPr txBox="1"/>
            <p:nvPr/>
          </p:nvSpPr>
          <p:spPr>
            <a:xfrm>
              <a:off x="41150100" y="20401550"/>
              <a:ext cx="194169" cy="3844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16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8</a:t>
              </a:r>
            </a:p>
          </p:txBody>
        </p:sp>
        <p:sp>
          <p:nvSpPr>
            <p:cNvPr id="5299" name="TextBox 5298">
              <a:extLst>
                <a:ext uri="{FF2B5EF4-FFF2-40B4-BE49-F238E27FC236}">
                  <a16:creationId xmlns:a16="http://schemas.microsoft.com/office/drawing/2014/main" id="{56CA2285-E0AD-341A-8182-B46DDC9E35C1}"/>
                </a:ext>
              </a:extLst>
            </p:cNvPr>
            <p:cNvSpPr txBox="1"/>
            <p:nvPr/>
          </p:nvSpPr>
          <p:spPr>
            <a:xfrm>
              <a:off x="41533916" y="20401550"/>
              <a:ext cx="193286" cy="3844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12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7</a:t>
              </a:r>
            </a:p>
          </p:txBody>
        </p:sp>
        <p:sp>
          <p:nvSpPr>
            <p:cNvPr id="5300" name="TextBox 5299">
              <a:extLst>
                <a:ext uri="{FF2B5EF4-FFF2-40B4-BE49-F238E27FC236}">
                  <a16:creationId xmlns:a16="http://schemas.microsoft.com/office/drawing/2014/main" id="{3E4EB8D1-0628-7E60-2FAC-67BC11C1C97D}"/>
                </a:ext>
              </a:extLst>
            </p:cNvPr>
            <p:cNvSpPr txBox="1"/>
            <p:nvPr/>
          </p:nvSpPr>
          <p:spPr>
            <a:xfrm>
              <a:off x="41917732" y="20427598"/>
              <a:ext cx="171459" cy="3323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6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4</a:t>
              </a:r>
            </a:p>
          </p:txBody>
        </p:sp>
        <p:sp>
          <p:nvSpPr>
            <p:cNvPr id="5301" name="TextBox 5300">
              <a:extLst>
                <a:ext uri="{FF2B5EF4-FFF2-40B4-BE49-F238E27FC236}">
                  <a16:creationId xmlns:a16="http://schemas.microsoft.com/office/drawing/2014/main" id="{4E497ED5-B568-A2EB-9F7F-A7E57E445DD4}"/>
                </a:ext>
              </a:extLst>
            </p:cNvPr>
            <p:cNvSpPr txBox="1"/>
            <p:nvPr/>
          </p:nvSpPr>
          <p:spPr>
            <a:xfrm>
              <a:off x="42303550" y="20427598"/>
              <a:ext cx="171459" cy="3323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3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2</a:t>
              </a:r>
            </a:p>
          </p:txBody>
        </p:sp>
        <p:sp>
          <p:nvSpPr>
            <p:cNvPr id="5302" name="TextBox 5301">
              <a:extLst>
                <a:ext uri="{FF2B5EF4-FFF2-40B4-BE49-F238E27FC236}">
                  <a16:creationId xmlns:a16="http://schemas.microsoft.com/office/drawing/2014/main" id="{0F3D92BD-1B8A-40D5-E94D-E9136B0B4021}"/>
                </a:ext>
              </a:extLst>
            </p:cNvPr>
            <p:cNvSpPr txBox="1"/>
            <p:nvPr/>
          </p:nvSpPr>
          <p:spPr>
            <a:xfrm>
              <a:off x="42685365" y="20427598"/>
              <a:ext cx="171459" cy="3323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0</a:t>
              </a:r>
            </a:p>
          </p:txBody>
        </p:sp>
        <p:sp>
          <p:nvSpPr>
            <p:cNvPr id="5303" name="TextBox 5302">
              <a:extLst>
                <a:ext uri="{FF2B5EF4-FFF2-40B4-BE49-F238E27FC236}">
                  <a16:creationId xmlns:a16="http://schemas.microsoft.com/office/drawing/2014/main" id="{61A9C173-44CE-6EB7-183D-1231F2499A48}"/>
                </a:ext>
              </a:extLst>
            </p:cNvPr>
            <p:cNvSpPr txBox="1"/>
            <p:nvPr/>
          </p:nvSpPr>
          <p:spPr>
            <a:xfrm>
              <a:off x="43071181" y="20427598"/>
              <a:ext cx="171459" cy="3323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0</a:t>
              </a:r>
            </a:p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rgbClr val="FF0000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5304" name="TextBox 5303">
              <a:extLst>
                <a:ext uri="{FF2B5EF4-FFF2-40B4-BE49-F238E27FC236}">
                  <a16:creationId xmlns:a16="http://schemas.microsoft.com/office/drawing/2014/main" id="{AF8B0038-FB85-C94D-7AB5-D5B5D6759FD4}"/>
                </a:ext>
              </a:extLst>
            </p:cNvPr>
            <p:cNvSpPr txBox="1"/>
            <p:nvPr/>
          </p:nvSpPr>
          <p:spPr>
            <a:xfrm>
              <a:off x="40362570" y="19849889"/>
              <a:ext cx="2120347" cy="19224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Months from study day 1</a:t>
              </a:r>
            </a:p>
          </p:txBody>
        </p:sp>
        <p:grpSp>
          <p:nvGrpSpPr>
            <p:cNvPr id="5305" name="Group 5304">
              <a:extLst>
                <a:ext uri="{FF2B5EF4-FFF2-40B4-BE49-F238E27FC236}">
                  <a16:creationId xmlns:a16="http://schemas.microsoft.com/office/drawing/2014/main" id="{A9D6D7D6-1A22-FFDA-ADA5-C32C96560D74}"/>
                </a:ext>
              </a:extLst>
            </p:cNvPr>
            <p:cNvGrpSpPr/>
            <p:nvPr/>
          </p:nvGrpSpPr>
          <p:grpSpPr>
            <a:xfrm>
              <a:off x="39718309" y="19454182"/>
              <a:ext cx="1125030" cy="112406"/>
              <a:chOff x="39718309" y="19454182"/>
              <a:chExt cx="1125030" cy="112406"/>
            </a:xfrm>
          </p:grpSpPr>
          <p:grpSp>
            <p:nvGrpSpPr>
              <p:cNvPr id="5346" name="Group 5345">
                <a:extLst>
                  <a:ext uri="{FF2B5EF4-FFF2-40B4-BE49-F238E27FC236}">
                    <a16:creationId xmlns:a16="http://schemas.microsoft.com/office/drawing/2014/main" id="{E582EBDE-6025-896D-3C59-D836916437A7}"/>
                  </a:ext>
                </a:extLst>
              </p:cNvPr>
              <p:cNvGrpSpPr/>
              <p:nvPr/>
            </p:nvGrpSpPr>
            <p:grpSpPr>
              <a:xfrm>
                <a:off x="39718309" y="19477343"/>
                <a:ext cx="198260" cy="66087"/>
                <a:chOff x="5599560" y="3588159"/>
                <a:chExt cx="274320" cy="91440"/>
              </a:xfrm>
            </p:grpSpPr>
            <p:sp>
              <p:nvSpPr>
                <p:cNvPr id="5348" name="Oval 5347">
                  <a:extLst>
                    <a:ext uri="{FF2B5EF4-FFF2-40B4-BE49-F238E27FC236}">
                      <a16:creationId xmlns:a16="http://schemas.microsoft.com/office/drawing/2014/main" id="{837BA9E8-C37E-040D-347B-4DCCF0B2746D}"/>
                    </a:ext>
                  </a:extLst>
                </p:cNvPr>
                <p:cNvSpPr/>
                <p:nvPr/>
              </p:nvSpPr>
              <p:spPr>
                <a:xfrm>
                  <a:off x="5690998" y="3588159"/>
                  <a:ext cx="91440" cy="91440"/>
                </a:xfrm>
                <a:prstGeom prst="ellipse">
                  <a:avLst/>
                </a:prstGeom>
                <a:noFill/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cxnSp>
              <p:nvCxnSpPr>
                <p:cNvPr id="5349" name="Straight Connector 5348">
                  <a:extLst>
                    <a:ext uri="{FF2B5EF4-FFF2-40B4-BE49-F238E27FC236}">
                      <a16:creationId xmlns:a16="http://schemas.microsoft.com/office/drawing/2014/main" id="{564DB266-0C92-7847-01F0-3D136C6448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99560" y="3633879"/>
                  <a:ext cx="27432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347" name="TextBox 5346">
                <a:extLst>
                  <a:ext uri="{FF2B5EF4-FFF2-40B4-BE49-F238E27FC236}">
                    <a16:creationId xmlns:a16="http://schemas.microsoft.com/office/drawing/2014/main" id="{251D0CBE-3477-3638-A78F-57CAA788D371}"/>
                  </a:ext>
                </a:extLst>
              </p:cNvPr>
              <p:cNvSpPr txBox="1"/>
              <p:nvPr/>
            </p:nvSpPr>
            <p:spPr>
              <a:xfrm>
                <a:off x="39953091" y="19454182"/>
                <a:ext cx="890248" cy="11240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70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Imetelstat ≤ median </a:t>
                </a:r>
              </a:p>
            </p:txBody>
          </p:sp>
        </p:grpSp>
        <p:grpSp>
          <p:nvGrpSpPr>
            <p:cNvPr id="5306" name="Group 5305">
              <a:extLst>
                <a:ext uri="{FF2B5EF4-FFF2-40B4-BE49-F238E27FC236}">
                  <a16:creationId xmlns:a16="http://schemas.microsoft.com/office/drawing/2014/main" id="{524D8926-9A41-C96B-98C3-4470755ABF4D}"/>
                </a:ext>
              </a:extLst>
            </p:cNvPr>
            <p:cNvGrpSpPr/>
            <p:nvPr/>
          </p:nvGrpSpPr>
          <p:grpSpPr>
            <a:xfrm>
              <a:off x="40938296" y="19454182"/>
              <a:ext cx="1108691" cy="112406"/>
              <a:chOff x="41390619" y="19454182"/>
              <a:chExt cx="1108691" cy="112406"/>
            </a:xfrm>
          </p:grpSpPr>
          <p:grpSp>
            <p:nvGrpSpPr>
              <p:cNvPr id="5340" name="Group 5339">
                <a:extLst>
                  <a:ext uri="{FF2B5EF4-FFF2-40B4-BE49-F238E27FC236}">
                    <a16:creationId xmlns:a16="http://schemas.microsoft.com/office/drawing/2014/main" id="{65747430-4723-8F6F-46FC-4EF019CD0BE1}"/>
                  </a:ext>
                </a:extLst>
              </p:cNvPr>
              <p:cNvGrpSpPr/>
              <p:nvPr/>
            </p:nvGrpSpPr>
            <p:grpSpPr>
              <a:xfrm>
                <a:off x="41390619" y="19477343"/>
                <a:ext cx="198260" cy="66087"/>
                <a:chOff x="6961007" y="3803939"/>
                <a:chExt cx="274320" cy="91440"/>
              </a:xfrm>
            </p:grpSpPr>
            <p:grpSp>
              <p:nvGrpSpPr>
                <p:cNvPr id="5342" name="Group 5341">
                  <a:extLst>
                    <a:ext uri="{FF2B5EF4-FFF2-40B4-BE49-F238E27FC236}">
                      <a16:creationId xmlns:a16="http://schemas.microsoft.com/office/drawing/2014/main" id="{95A8096B-6A00-0AC9-8301-7A121DA010FC}"/>
                    </a:ext>
                  </a:extLst>
                </p:cNvPr>
                <p:cNvGrpSpPr/>
                <p:nvPr/>
              </p:nvGrpSpPr>
              <p:grpSpPr>
                <a:xfrm>
                  <a:off x="7052448" y="3803939"/>
                  <a:ext cx="91440" cy="91440"/>
                  <a:chOff x="6154427" y="3997045"/>
                  <a:chExt cx="91440" cy="91440"/>
                </a:xfrm>
              </p:grpSpPr>
              <p:cxnSp>
                <p:nvCxnSpPr>
                  <p:cNvPr id="5344" name="Straight Connector 5343">
                    <a:extLst>
                      <a:ext uri="{FF2B5EF4-FFF2-40B4-BE49-F238E27FC236}">
                        <a16:creationId xmlns:a16="http://schemas.microsoft.com/office/drawing/2014/main" id="{2B6790EB-4855-2D17-64BA-8B5BADE6D72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200147" y="3997045"/>
                    <a:ext cx="0" cy="9144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45" name="Straight Connector 5344">
                    <a:extLst>
                      <a:ext uri="{FF2B5EF4-FFF2-40B4-BE49-F238E27FC236}">
                        <a16:creationId xmlns:a16="http://schemas.microsoft.com/office/drawing/2014/main" id="{8C5F7043-EAF0-7C38-C184-D0B01400CF3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154427" y="4042765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343" name="Straight Connector 5342">
                  <a:extLst>
                    <a:ext uri="{FF2B5EF4-FFF2-40B4-BE49-F238E27FC236}">
                      <a16:creationId xmlns:a16="http://schemas.microsoft.com/office/drawing/2014/main" id="{C583328E-570D-D252-E397-1C0A5CE7A0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61007" y="3849659"/>
                  <a:ext cx="274320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341" name="TextBox 5340">
                <a:extLst>
                  <a:ext uri="{FF2B5EF4-FFF2-40B4-BE49-F238E27FC236}">
                    <a16:creationId xmlns:a16="http://schemas.microsoft.com/office/drawing/2014/main" id="{415EBD63-DABC-0928-8E45-5CF35CE54774}"/>
                  </a:ext>
                </a:extLst>
              </p:cNvPr>
              <p:cNvSpPr txBox="1"/>
              <p:nvPr/>
            </p:nvSpPr>
            <p:spPr>
              <a:xfrm>
                <a:off x="41629507" y="19454182"/>
                <a:ext cx="869803" cy="11240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70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Imetelstat &gt; median</a:t>
                </a:r>
              </a:p>
            </p:txBody>
          </p:sp>
        </p:grpSp>
        <p:sp>
          <p:nvSpPr>
            <p:cNvPr id="5307" name="TextBox 5306">
              <a:extLst>
                <a:ext uri="{FF2B5EF4-FFF2-40B4-BE49-F238E27FC236}">
                  <a16:creationId xmlns:a16="http://schemas.microsoft.com/office/drawing/2014/main" id="{6F86C78A-BF2B-5E68-0679-98B7391B51ED}"/>
                </a:ext>
              </a:extLst>
            </p:cNvPr>
            <p:cNvSpPr txBox="1"/>
            <p:nvPr/>
          </p:nvSpPr>
          <p:spPr>
            <a:xfrm>
              <a:off x="39718309" y="19255066"/>
              <a:ext cx="1261958" cy="1605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Baseline TNF-α level</a:t>
              </a:r>
            </a:p>
          </p:txBody>
        </p:sp>
        <p:cxnSp>
          <p:nvCxnSpPr>
            <p:cNvPr id="5308" name="Straight Connector 5307">
              <a:extLst>
                <a:ext uri="{FF2B5EF4-FFF2-40B4-BE49-F238E27FC236}">
                  <a16:creationId xmlns:a16="http://schemas.microsoft.com/office/drawing/2014/main" id="{EE4524FC-0227-D75D-CA96-916FDECBEF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656423" y="17678648"/>
              <a:ext cx="3532641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09" name="Straight Connector 5308">
              <a:extLst>
                <a:ext uri="{FF2B5EF4-FFF2-40B4-BE49-F238E27FC236}">
                  <a16:creationId xmlns:a16="http://schemas.microsoft.com/office/drawing/2014/main" id="{AA1A31CC-2953-E1FA-03A7-4122D5D991A3}"/>
                </a:ext>
              </a:extLst>
            </p:cNvPr>
            <p:cNvCxnSpPr>
              <a:cxnSpLocks/>
            </p:cNvCxnSpPr>
            <p:nvPr/>
          </p:nvCxnSpPr>
          <p:spPr>
            <a:xfrm>
              <a:off x="43189064" y="17678648"/>
              <a:ext cx="0" cy="19421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10" name="Graphic 237">
              <a:extLst>
                <a:ext uri="{FF2B5EF4-FFF2-40B4-BE49-F238E27FC236}">
                  <a16:creationId xmlns:a16="http://schemas.microsoft.com/office/drawing/2014/main" id="{AD2C89AD-EABF-61C3-27CE-5F4A0D8AE748}"/>
                </a:ext>
              </a:extLst>
            </p:cNvPr>
            <p:cNvGrpSpPr/>
            <p:nvPr/>
          </p:nvGrpSpPr>
          <p:grpSpPr>
            <a:xfrm>
              <a:off x="39702153" y="17809915"/>
              <a:ext cx="2986033" cy="1176974"/>
              <a:chOff x="1031175" y="2578116"/>
              <a:chExt cx="4131579" cy="1628502"/>
            </a:xfrm>
            <a:noFill/>
          </p:grpSpPr>
          <p:sp>
            <p:nvSpPr>
              <p:cNvPr id="5320" name="Freeform: Shape 5319">
                <a:extLst>
                  <a:ext uri="{FF2B5EF4-FFF2-40B4-BE49-F238E27FC236}">
                    <a16:creationId xmlns:a16="http://schemas.microsoft.com/office/drawing/2014/main" id="{1752CF4F-4A9E-2245-F42E-5C2CE96E2C59}"/>
                  </a:ext>
                </a:extLst>
              </p:cNvPr>
              <p:cNvSpPr/>
              <p:nvPr/>
            </p:nvSpPr>
            <p:spPr>
              <a:xfrm>
                <a:off x="1031175" y="2578116"/>
                <a:ext cx="4085949" cy="1582871"/>
              </a:xfrm>
              <a:custGeom>
                <a:avLst/>
                <a:gdLst>
                  <a:gd name="connsiteX0" fmla="*/ 0 w 4085949"/>
                  <a:gd name="connsiteY0" fmla="*/ 0 h 1582871"/>
                  <a:gd name="connsiteX1" fmla="*/ 1213008 w 4085949"/>
                  <a:gd name="connsiteY1" fmla="*/ 0 h 1582871"/>
                  <a:gd name="connsiteX2" fmla="*/ 1213008 w 4085949"/>
                  <a:gd name="connsiteY2" fmla="*/ 100134 h 1582871"/>
                  <a:gd name="connsiteX3" fmla="*/ 1235697 w 4085949"/>
                  <a:gd name="connsiteY3" fmla="*/ 100134 h 1582871"/>
                  <a:gd name="connsiteX4" fmla="*/ 1235697 w 4085949"/>
                  <a:gd name="connsiteY4" fmla="*/ 204070 h 1582871"/>
                  <a:gd name="connsiteX5" fmla="*/ 1297171 w 4085949"/>
                  <a:gd name="connsiteY5" fmla="*/ 204070 h 1582871"/>
                  <a:gd name="connsiteX6" fmla="*/ 1297171 w 4085949"/>
                  <a:gd name="connsiteY6" fmla="*/ 306992 h 1582871"/>
                  <a:gd name="connsiteX7" fmla="*/ 1333929 w 4085949"/>
                  <a:gd name="connsiteY7" fmla="*/ 306992 h 1582871"/>
                  <a:gd name="connsiteX8" fmla="*/ 1333929 w 4085949"/>
                  <a:gd name="connsiteY8" fmla="*/ 406238 h 1582871"/>
                  <a:gd name="connsiteX9" fmla="*/ 1435076 w 4085949"/>
                  <a:gd name="connsiteY9" fmla="*/ 406238 h 1582871"/>
                  <a:gd name="connsiteX10" fmla="*/ 1435076 w 4085949"/>
                  <a:gd name="connsiteY10" fmla="*/ 507259 h 1582871"/>
                  <a:gd name="connsiteX11" fmla="*/ 1474749 w 4085949"/>
                  <a:gd name="connsiteY11" fmla="*/ 507259 h 1582871"/>
                  <a:gd name="connsiteX12" fmla="*/ 1474749 w 4085949"/>
                  <a:gd name="connsiteY12" fmla="*/ 612209 h 1582871"/>
                  <a:gd name="connsiteX13" fmla="*/ 1606951 w 4085949"/>
                  <a:gd name="connsiteY13" fmla="*/ 612209 h 1582871"/>
                  <a:gd name="connsiteX14" fmla="*/ 1606951 w 4085949"/>
                  <a:gd name="connsiteY14" fmla="*/ 715639 h 1582871"/>
                  <a:gd name="connsiteX15" fmla="*/ 1614556 w 4085949"/>
                  <a:gd name="connsiteY15" fmla="*/ 715639 h 1582871"/>
                  <a:gd name="connsiteX16" fmla="*/ 1614556 w 4085949"/>
                  <a:gd name="connsiteY16" fmla="*/ 816279 h 1582871"/>
                  <a:gd name="connsiteX17" fmla="*/ 1629639 w 4085949"/>
                  <a:gd name="connsiteY17" fmla="*/ 816279 h 1582871"/>
                  <a:gd name="connsiteX18" fmla="*/ 1629639 w 4085949"/>
                  <a:gd name="connsiteY18" fmla="*/ 919708 h 1582871"/>
                  <a:gd name="connsiteX19" fmla="*/ 1794923 w 4085949"/>
                  <a:gd name="connsiteY19" fmla="*/ 919708 h 1582871"/>
                  <a:gd name="connsiteX20" fmla="*/ 1794923 w 4085949"/>
                  <a:gd name="connsiteY20" fmla="*/ 1019335 h 1582871"/>
                  <a:gd name="connsiteX21" fmla="*/ 1899873 w 4085949"/>
                  <a:gd name="connsiteY21" fmla="*/ 1019335 h 1582871"/>
                  <a:gd name="connsiteX22" fmla="*/ 1899873 w 4085949"/>
                  <a:gd name="connsiteY22" fmla="*/ 1124666 h 1582871"/>
                  <a:gd name="connsiteX23" fmla="*/ 2013695 w 4085949"/>
                  <a:gd name="connsiteY23" fmla="*/ 1124666 h 1582871"/>
                  <a:gd name="connsiteX24" fmla="*/ 2013695 w 4085949"/>
                  <a:gd name="connsiteY24" fmla="*/ 1224799 h 1582871"/>
                  <a:gd name="connsiteX25" fmla="*/ 2111420 w 4085949"/>
                  <a:gd name="connsiteY25" fmla="*/ 1224799 h 1582871"/>
                  <a:gd name="connsiteX26" fmla="*/ 2111420 w 4085949"/>
                  <a:gd name="connsiteY26" fmla="*/ 1326834 h 1582871"/>
                  <a:gd name="connsiteX27" fmla="*/ 2666463 w 4085949"/>
                  <a:gd name="connsiteY27" fmla="*/ 1326834 h 1582871"/>
                  <a:gd name="connsiteX28" fmla="*/ 2666463 w 4085949"/>
                  <a:gd name="connsiteY28" fmla="*/ 1443572 h 1582871"/>
                  <a:gd name="connsiteX29" fmla="*/ 3063321 w 4085949"/>
                  <a:gd name="connsiteY29" fmla="*/ 1443572 h 1582871"/>
                  <a:gd name="connsiteX30" fmla="*/ 3063321 w 4085949"/>
                  <a:gd name="connsiteY30" fmla="*/ 1582872 h 1582871"/>
                  <a:gd name="connsiteX31" fmla="*/ 4085949 w 4085949"/>
                  <a:gd name="connsiteY31" fmla="*/ 1582872 h 1582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085949" h="1582871">
                    <a:moveTo>
                      <a:pt x="0" y="0"/>
                    </a:moveTo>
                    <a:lnTo>
                      <a:pt x="1213008" y="0"/>
                    </a:lnTo>
                    <a:lnTo>
                      <a:pt x="1213008" y="100134"/>
                    </a:lnTo>
                    <a:lnTo>
                      <a:pt x="1235697" y="100134"/>
                    </a:lnTo>
                    <a:lnTo>
                      <a:pt x="1235697" y="204070"/>
                    </a:lnTo>
                    <a:lnTo>
                      <a:pt x="1297171" y="204070"/>
                    </a:lnTo>
                    <a:lnTo>
                      <a:pt x="1297171" y="306992"/>
                    </a:lnTo>
                    <a:lnTo>
                      <a:pt x="1333929" y="306992"/>
                    </a:lnTo>
                    <a:lnTo>
                      <a:pt x="1333929" y="406238"/>
                    </a:lnTo>
                    <a:lnTo>
                      <a:pt x="1435076" y="406238"/>
                    </a:lnTo>
                    <a:lnTo>
                      <a:pt x="1435076" y="507259"/>
                    </a:lnTo>
                    <a:lnTo>
                      <a:pt x="1474749" y="507259"/>
                    </a:lnTo>
                    <a:lnTo>
                      <a:pt x="1474749" y="612209"/>
                    </a:lnTo>
                    <a:lnTo>
                      <a:pt x="1606951" y="612209"/>
                    </a:lnTo>
                    <a:lnTo>
                      <a:pt x="1606951" y="715639"/>
                    </a:lnTo>
                    <a:lnTo>
                      <a:pt x="1614556" y="715639"/>
                    </a:lnTo>
                    <a:lnTo>
                      <a:pt x="1614556" y="816279"/>
                    </a:lnTo>
                    <a:lnTo>
                      <a:pt x="1629639" y="816279"/>
                    </a:lnTo>
                    <a:lnTo>
                      <a:pt x="1629639" y="919708"/>
                    </a:lnTo>
                    <a:lnTo>
                      <a:pt x="1794923" y="919708"/>
                    </a:lnTo>
                    <a:lnTo>
                      <a:pt x="1794923" y="1019335"/>
                    </a:lnTo>
                    <a:lnTo>
                      <a:pt x="1899873" y="1019335"/>
                    </a:lnTo>
                    <a:lnTo>
                      <a:pt x="1899873" y="1124666"/>
                    </a:lnTo>
                    <a:lnTo>
                      <a:pt x="2013695" y="1124666"/>
                    </a:lnTo>
                    <a:lnTo>
                      <a:pt x="2013695" y="1224799"/>
                    </a:lnTo>
                    <a:lnTo>
                      <a:pt x="2111420" y="1224799"/>
                    </a:lnTo>
                    <a:lnTo>
                      <a:pt x="2111420" y="1326834"/>
                    </a:lnTo>
                    <a:lnTo>
                      <a:pt x="2666463" y="1326834"/>
                    </a:lnTo>
                    <a:lnTo>
                      <a:pt x="2666463" y="1443572"/>
                    </a:lnTo>
                    <a:lnTo>
                      <a:pt x="3063321" y="1443572"/>
                    </a:lnTo>
                    <a:lnTo>
                      <a:pt x="3063321" y="1582872"/>
                    </a:lnTo>
                    <a:lnTo>
                      <a:pt x="4085949" y="1582872"/>
                    </a:lnTo>
                  </a:path>
                </a:pathLst>
              </a:custGeom>
              <a:noFill/>
              <a:ln w="12700" cap="flat">
                <a:solidFill>
                  <a:srgbClr val="FF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197" dirty="0">
                  <a:latin typeface="Source Sans Pro" panose="020B0503030403020204" pitchFamily="34" charset="0"/>
                </a:endParaRPr>
              </a:p>
            </p:txBody>
          </p:sp>
          <p:grpSp>
            <p:nvGrpSpPr>
              <p:cNvPr id="5321" name="Graphic 237">
                <a:extLst>
                  <a:ext uri="{FF2B5EF4-FFF2-40B4-BE49-F238E27FC236}">
                    <a16:creationId xmlns:a16="http://schemas.microsoft.com/office/drawing/2014/main" id="{2E14EAFB-9CC9-7C60-DC82-A3A927A9C382}"/>
                  </a:ext>
                </a:extLst>
              </p:cNvPr>
              <p:cNvGrpSpPr/>
              <p:nvPr/>
            </p:nvGrpSpPr>
            <p:grpSpPr>
              <a:xfrm>
                <a:off x="3568478" y="3857925"/>
                <a:ext cx="1594275" cy="348693"/>
                <a:chOff x="3568478" y="3857925"/>
                <a:chExt cx="1594275" cy="348693"/>
              </a:xfrm>
            </p:grpSpPr>
            <p:grpSp>
              <p:nvGrpSpPr>
                <p:cNvPr id="5322" name="Graphic 237">
                  <a:extLst>
                    <a:ext uri="{FF2B5EF4-FFF2-40B4-BE49-F238E27FC236}">
                      <a16:creationId xmlns:a16="http://schemas.microsoft.com/office/drawing/2014/main" id="{87C0106A-C6A2-0160-4BD2-7842D2927E0D}"/>
                    </a:ext>
                  </a:extLst>
                </p:cNvPr>
                <p:cNvGrpSpPr/>
                <p:nvPr/>
              </p:nvGrpSpPr>
              <p:grpSpPr>
                <a:xfrm>
                  <a:off x="5071493" y="4115357"/>
                  <a:ext cx="91260" cy="91261"/>
                  <a:chOff x="5071493" y="4115357"/>
                  <a:chExt cx="91260" cy="91261"/>
                </a:xfrm>
              </p:grpSpPr>
              <p:sp>
                <p:nvSpPr>
                  <p:cNvPr id="5338" name="Freeform: Shape 5337">
                    <a:extLst>
                      <a:ext uri="{FF2B5EF4-FFF2-40B4-BE49-F238E27FC236}">
                        <a16:creationId xmlns:a16="http://schemas.microsoft.com/office/drawing/2014/main" id="{F4453BDC-0FF9-7E0D-8174-7E2E241558D3}"/>
                      </a:ext>
                    </a:extLst>
                  </p:cNvPr>
                  <p:cNvSpPr/>
                  <p:nvPr/>
                </p:nvSpPr>
                <p:spPr>
                  <a:xfrm>
                    <a:off x="5117124" y="4115357"/>
                    <a:ext cx="12675" cy="91261"/>
                  </a:xfrm>
                  <a:custGeom>
                    <a:avLst/>
                    <a:gdLst>
                      <a:gd name="connsiteX0" fmla="*/ 0 w 12675"/>
                      <a:gd name="connsiteY0" fmla="*/ 0 h 91261"/>
                      <a:gd name="connsiteX1" fmla="*/ 0 w 12675"/>
                      <a:gd name="connsiteY1" fmla="*/ 91261 h 912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675" h="91261">
                        <a:moveTo>
                          <a:pt x="0" y="0"/>
                        </a:moveTo>
                        <a:lnTo>
                          <a:pt x="0" y="91261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339" name="Freeform: Shape 5338">
                    <a:extLst>
                      <a:ext uri="{FF2B5EF4-FFF2-40B4-BE49-F238E27FC236}">
                        <a16:creationId xmlns:a16="http://schemas.microsoft.com/office/drawing/2014/main" id="{710302BE-C23A-C2F3-D49E-87813BF44D8F}"/>
                      </a:ext>
                    </a:extLst>
                  </p:cNvPr>
                  <p:cNvSpPr/>
                  <p:nvPr/>
                </p:nvSpPr>
                <p:spPr>
                  <a:xfrm>
                    <a:off x="5071493" y="4160987"/>
                    <a:ext cx="91260" cy="12675"/>
                  </a:xfrm>
                  <a:custGeom>
                    <a:avLst/>
                    <a:gdLst>
                      <a:gd name="connsiteX0" fmla="*/ 91261 w 91260"/>
                      <a:gd name="connsiteY0" fmla="*/ 0 h 12675"/>
                      <a:gd name="connsiteX1" fmla="*/ 0 w 91260"/>
                      <a:gd name="connsiteY1" fmla="*/ 0 h 12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1260" h="12675">
                        <a:moveTo>
                          <a:pt x="91261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  <p:grpSp>
              <p:nvGrpSpPr>
                <p:cNvPr id="5323" name="Graphic 237">
                  <a:extLst>
                    <a:ext uri="{FF2B5EF4-FFF2-40B4-BE49-F238E27FC236}">
                      <a16:creationId xmlns:a16="http://schemas.microsoft.com/office/drawing/2014/main" id="{E7B568F9-38FD-1B29-36FF-259898AE987D}"/>
                    </a:ext>
                  </a:extLst>
                </p:cNvPr>
                <p:cNvGrpSpPr/>
                <p:nvPr/>
              </p:nvGrpSpPr>
              <p:grpSpPr>
                <a:xfrm>
                  <a:off x="4724829" y="4115357"/>
                  <a:ext cx="91260" cy="91261"/>
                  <a:chOff x="4724829" y="4115357"/>
                  <a:chExt cx="91260" cy="91261"/>
                </a:xfrm>
              </p:grpSpPr>
              <p:sp>
                <p:nvSpPr>
                  <p:cNvPr id="5336" name="Freeform: Shape 5335">
                    <a:extLst>
                      <a:ext uri="{FF2B5EF4-FFF2-40B4-BE49-F238E27FC236}">
                        <a16:creationId xmlns:a16="http://schemas.microsoft.com/office/drawing/2014/main" id="{B53FED1A-F6CB-EED2-F3A7-3671C0CCFCFD}"/>
                      </a:ext>
                    </a:extLst>
                  </p:cNvPr>
                  <p:cNvSpPr/>
                  <p:nvPr/>
                </p:nvSpPr>
                <p:spPr>
                  <a:xfrm>
                    <a:off x="4770459" y="4115357"/>
                    <a:ext cx="12675" cy="91261"/>
                  </a:xfrm>
                  <a:custGeom>
                    <a:avLst/>
                    <a:gdLst>
                      <a:gd name="connsiteX0" fmla="*/ 0 w 12675"/>
                      <a:gd name="connsiteY0" fmla="*/ 0 h 91261"/>
                      <a:gd name="connsiteX1" fmla="*/ 0 w 12675"/>
                      <a:gd name="connsiteY1" fmla="*/ 91261 h 912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675" h="91261">
                        <a:moveTo>
                          <a:pt x="0" y="0"/>
                        </a:moveTo>
                        <a:lnTo>
                          <a:pt x="0" y="91261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337" name="Freeform: Shape 5336">
                    <a:extLst>
                      <a:ext uri="{FF2B5EF4-FFF2-40B4-BE49-F238E27FC236}">
                        <a16:creationId xmlns:a16="http://schemas.microsoft.com/office/drawing/2014/main" id="{9F1F6001-5F9A-D904-914B-C9CC16CD1157}"/>
                      </a:ext>
                    </a:extLst>
                  </p:cNvPr>
                  <p:cNvSpPr/>
                  <p:nvPr/>
                </p:nvSpPr>
                <p:spPr>
                  <a:xfrm>
                    <a:off x="4724829" y="4160987"/>
                    <a:ext cx="91260" cy="12675"/>
                  </a:xfrm>
                  <a:custGeom>
                    <a:avLst/>
                    <a:gdLst>
                      <a:gd name="connsiteX0" fmla="*/ 91261 w 91260"/>
                      <a:gd name="connsiteY0" fmla="*/ 0 h 12675"/>
                      <a:gd name="connsiteX1" fmla="*/ 0 w 91260"/>
                      <a:gd name="connsiteY1" fmla="*/ 0 h 12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1260" h="12675">
                        <a:moveTo>
                          <a:pt x="91261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  <p:grpSp>
              <p:nvGrpSpPr>
                <p:cNvPr id="5324" name="Graphic 237">
                  <a:extLst>
                    <a:ext uri="{FF2B5EF4-FFF2-40B4-BE49-F238E27FC236}">
                      <a16:creationId xmlns:a16="http://schemas.microsoft.com/office/drawing/2014/main" id="{AAFB08A5-6D02-7E18-5F22-E5BB8DF44B17}"/>
                    </a:ext>
                  </a:extLst>
                </p:cNvPr>
                <p:cNvGrpSpPr/>
                <p:nvPr/>
              </p:nvGrpSpPr>
              <p:grpSpPr>
                <a:xfrm>
                  <a:off x="4519365" y="4115357"/>
                  <a:ext cx="91260" cy="91261"/>
                  <a:chOff x="4519365" y="4115357"/>
                  <a:chExt cx="91260" cy="91261"/>
                </a:xfrm>
              </p:grpSpPr>
              <p:sp>
                <p:nvSpPr>
                  <p:cNvPr id="5334" name="Freeform: Shape 5333">
                    <a:extLst>
                      <a:ext uri="{FF2B5EF4-FFF2-40B4-BE49-F238E27FC236}">
                        <a16:creationId xmlns:a16="http://schemas.microsoft.com/office/drawing/2014/main" id="{DAE5C7E1-37CD-1B5E-BEE3-368D05625AB1}"/>
                      </a:ext>
                    </a:extLst>
                  </p:cNvPr>
                  <p:cNvSpPr/>
                  <p:nvPr/>
                </p:nvSpPr>
                <p:spPr>
                  <a:xfrm>
                    <a:off x="4564996" y="4115357"/>
                    <a:ext cx="12675" cy="91261"/>
                  </a:xfrm>
                  <a:custGeom>
                    <a:avLst/>
                    <a:gdLst>
                      <a:gd name="connsiteX0" fmla="*/ 0 w 12675"/>
                      <a:gd name="connsiteY0" fmla="*/ 0 h 91261"/>
                      <a:gd name="connsiteX1" fmla="*/ 0 w 12675"/>
                      <a:gd name="connsiteY1" fmla="*/ 91261 h 912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675" h="91261">
                        <a:moveTo>
                          <a:pt x="0" y="0"/>
                        </a:moveTo>
                        <a:lnTo>
                          <a:pt x="0" y="91261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335" name="Freeform: Shape 5334">
                    <a:extLst>
                      <a:ext uri="{FF2B5EF4-FFF2-40B4-BE49-F238E27FC236}">
                        <a16:creationId xmlns:a16="http://schemas.microsoft.com/office/drawing/2014/main" id="{D27220EF-6CA1-94C8-428B-A30199DEBA00}"/>
                      </a:ext>
                    </a:extLst>
                  </p:cNvPr>
                  <p:cNvSpPr/>
                  <p:nvPr/>
                </p:nvSpPr>
                <p:spPr>
                  <a:xfrm>
                    <a:off x="4519365" y="4160987"/>
                    <a:ext cx="91260" cy="12675"/>
                  </a:xfrm>
                  <a:custGeom>
                    <a:avLst/>
                    <a:gdLst>
                      <a:gd name="connsiteX0" fmla="*/ 91261 w 91260"/>
                      <a:gd name="connsiteY0" fmla="*/ 0 h 12675"/>
                      <a:gd name="connsiteX1" fmla="*/ 0 w 91260"/>
                      <a:gd name="connsiteY1" fmla="*/ 0 h 12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1260" h="12675">
                        <a:moveTo>
                          <a:pt x="91261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  <p:grpSp>
              <p:nvGrpSpPr>
                <p:cNvPr id="5325" name="Graphic 237">
                  <a:extLst>
                    <a:ext uri="{FF2B5EF4-FFF2-40B4-BE49-F238E27FC236}">
                      <a16:creationId xmlns:a16="http://schemas.microsoft.com/office/drawing/2014/main" id="{30FF20D0-714B-8B5F-5698-8D2E76E6C621}"/>
                    </a:ext>
                  </a:extLst>
                </p:cNvPr>
                <p:cNvGrpSpPr/>
                <p:nvPr/>
              </p:nvGrpSpPr>
              <p:grpSpPr>
                <a:xfrm>
                  <a:off x="4318592" y="4115357"/>
                  <a:ext cx="91260" cy="91261"/>
                  <a:chOff x="4318592" y="4115357"/>
                  <a:chExt cx="91260" cy="91261"/>
                </a:xfrm>
              </p:grpSpPr>
              <p:sp>
                <p:nvSpPr>
                  <p:cNvPr id="5332" name="Freeform: Shape 5331">
                    <a:extLst>
                      <a:ext uri="{FF2B5EF4-FFF2-40B4-BE49-F238E27FC236}">
                        <a16:creationId xmlns:a16="http://schemas.microsoft.com/office/drawing/2014/main" id="{45763015-073C-0547-3E67-2A13081C0BAA}"/>
                      </a:ext>
                    </a:extLst>
                  </p:cNvPr>
                  <p:cNvSpPr/>
                  <p:nvPr/>
                </p:nvSpPr>
                <p:spPr>
                  <a:xfrm>
                    <a:off x="4364222" y="4115357"/>
                    <a:ext cx="12675" cy="91261"/>
                  </a:xfrm>
                  <a:custGeom>
                    <a:avLst/>
                    <a:gdLst>
                      <a:gd name="connsiteX0" fmla="*/ 0 w 12675"/>
                      <a:gd name="connsiteY0" fmla="*/ 0 h 91261"/>
                      <a:gd name="connsiteX1" fmla="*/ 0 w 12675"/>
                      <a:gd name="connsiteY1" fmla="*/ 91261 h 912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675" h="91261">
                        <a:moveTo>
                          <a:pt x="0" y="0"/>
                        </a:moveTo>
                        <a:lnTo>
                          <a:pt x="0" y="91261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333" name="Freeform: Shape 5332">
                    <a:extLst>
                      <a:ext uri="{FF2B5EF4-FFF2-40B4-BE49-F238E27FC236}">
                        <a16:creationId xmlns:a16="http://schemas.microsoft.com/office/drawing/2014/main" id="{BD9F74E4-20E8-611B-D50B-FD9AF3B79B8D}"/>
                      </a:ext>
                    </a:extLst>
                  </p:cNvPr>
                  <p:cNvSpPr/>
                  <p:nvPr/>
                </p:nvSpPr>
                <p:spPr>
                  <a:xfrm>
                    <a:off x="4318592" y="4160987"/>
                    <a:ext cx="91260" cy="12675"/>
                  </a:xfrm>
                  <a:custGeom>
                    <a:avLst/>
                    <a:gdLst>
                      <a:gd name="connsiteX0" fmla="*/ 91261 w 91260"/>
                      <a:gd name="connsiteY0" fmla="*/ 0 h 12675"/>
                      <a:gd name="connsiteX1" fmla="*/ 0 w 91260"/>
                      <a:gd name="connsiteY1" fmla="*/ 0 h 12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1260" h="12675">
                        <a:moveTo>
                          <a:pt x="91261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  <p:grpSp>
              <p:nvGrpSpPr>
                <p:cNvPr id="5326" name="Graphic 237">
                  <a:extLst>
                    <a:ext uri="{FF2B5EF4-FFF2-40B4-BE49-F238E27FC236}">
                      <a16:creationId xmlns:a16="http://schemas.microsoft.com/office/drawing/2014/main" id="{06EC90C4-654A-6B92-2707-47E8BB7A84D3}"/>
                    </a:ext>
                  </a:extLst>
                </p:cNvPr>
                <p:cNvGrpSpPr/>
                <p:nvPr/>
              </p:nvGrpSpPr>
              <p:grpSpPr>
                <a:xfrm>
                  <a:off x="3699793" y="3976057"/>
                  <a:ext cx="91260" cy="91261"/>
                  <a:chOff x="3699793" y="3976057"/>
                  <a:chExt cx="91260" cy="91261"/>
                </a:xfrm>
              </p:grpSpPr>
              <p:sp>
                <p:nvSpPr>
                  <p:cNvPr id="5330" name="Freeform: Shape 5329">
                    <a:extLst>
                      <a:ext uri="{FF2B5EF4-FFF2-40B4-BE49-F238E27FC236}">
                        <a16:creationId xmlns:a16="http://schemas.microsoft.com/office/drawing/2014/main" id="{661B6C5A-FCE8-C49D-9764-8CB88BDDDAA4}"/>
                      </a:ext>
                    </a:extLst>
                  </p:cNvPr>
                  <p:cNvSpPr/>
                  <p:nvPr/>
                </p:nvSpPr>
                <p:spPr>
                  <a:xfrm>
                    <a:off x="3745423" y="3976057"/>
                    <a:ext cx="12675" cy="91261"/>
                  </a:xfrm>
                  <a:custGeom>
                    <a:avLst/>
                    <a:gdLst>
                      <a:gd name="connsiteX0" fmla="*/ 0 w 12675"/>
                      <a:gd name="connsiteY0" fmla="*/ 0 h 91261"/>
                      <a:gd name="connsiteX1" fmla="*/ 0 w 12675"/>
                      <a:gd name="connsiteY1" fmla="*/ 91261 h 912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675" h="91261">
                        <a:moveTo>
                          <a:pt x="0" y="0"/>
                        </a:moveTo>
                        <a:lnTo>
                          <a:pt x="0" y="91261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331" name="Freeform: Shape 5330">
                    <a:extLst>
                      <a:ext uri="{FF2B5EF4-FFF2-40B4-BE49-F238E27FC236}">
                        <a16:creationId xmlns:a16="http://schemas.microsoft.com/office/drawing/2014/main" id="{2910C9E3-5652-DCB7-346D-D905461413AA}"/>
                      </a:ext>
                    </a:extLst>
                  </p:cNvPr>
                  <p:cNvSpPr/>
                  <p:nvPr/>
                </p:nvSpPr>
                <p:spPr>
                  <a:xfrm>
                    <a:off x="3699793" y="4021688"/>
                    <a:ext cx="91260" cy="12675"/>
                  </a:xfrm>
                  <a:custGeom>
                    <a:avLst/>
                    <a:gdLst>
                      <a:gd name="connsiteX0" fmla="*/ 91261 w 91260"/>
                      <a:gd name="connsiteY0" fmla="*/ 0 h 12675"/>
                      <a:gd name="connsiteX1" fmla="*/ 0 w 91260"/>
                      <a:gd name="connsiteY1" fmla="*/ 0 h 12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1260" h="12675">
                        <a:moveTo>
                          <a:pt x="91261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  <p:grpSp>
              <p:nvGrpSpPr>
                <p:cNvPr id="5327" name="Graphic 237">
                  <a:extLst>
                    <a:ext uri="{FF2B5EF4-FFF2-40B4-BE49-F238E27FC236}">
                      <a16:creationId xmlns:a16="http://schemas.microsoft.com/office/drawing/2014/main" id="{EB77D656-2F80-3FCB-94BA-EA5888A0DBEF}"/>
                    </a:ext>
                  </a:extLst>
                </p:cNvPr>
                <p:cNvGrpSpPr/>
                <p:nvPr/>
              </p:nvGrpSpPr>
              <p:grpSpPr>
                <a:xfrm>
                  <a:off x="3568478" y="3857925"/>
                  <a:ext cx="91260" cy="91261"/>
                  <a:chOff x="3568478" y="3857925"/>
                  <a:chExt cx="91260" cy="91261"/>
                </a:xfrm>
              </p:grpSpPr>
              <p:sp>
                <p:nvSpPr>
                  <p:cNvPr id="5328" name="Freeform: Shape 5327">
                    <a:extLst>
                      <a:ext uri="{FF2B5EF4-FFF2-40B4-BE49-F238E27FC236}">
                        <a16:creationId xmlns:a16="http://schemas.microsoft.com/office/drawing/2014/main" id="{641FCF99-F71F-11DF-4C6C-6B9206628562}"/>
                      </a:ext>
                    </a:extLst>
                  </p:cNvPr>
                  <p:cNvSpPr/>
                  <p:nvPr/>
                </p:nvSpPr>
                <p:spPr>
                  <a:xfrm>
                    <a:off x="3614109" y="3857925"/>
                    <a:ext cx="12675" cy="91261"/>
                  </a:xfrm>
                  <a:custGeom>
                    <a:avLst/>
                    <a:gdLst>
                      <a:gd name="connsiteX0" fmla="*/ 0 w 12675"/>
                      <a:gd name="connsiteY0" fmla="*/ 0 h 91261"/>
                      <a:gd name="connsiteX1" fmla="*/ 0 w 12675"/>
                      <a:gd name="connsiteY1" fmla="*/ 91261 h 912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675" h="91261">
                        <a:moveTo>
                          <a:pt x="0" y="0"/>
                        </a:moveTo>
                        <a:lnTo>
                          <a:pt x="0" y="91261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329" name="Freeform: Shape 5328">
                    <a:extLst>
                      <a:ext uri="{FF2B5EF4-FFF2-40B4-BE49-F238E27FC236}">
                        <a16:creationId xmlns:a16="http://schemas.microsoft.com/office/drawing/2014/main" id="{006A8B47-87B3-7470-07EA-8D80ABC10980}"/>
                      </a:ext>
                    </a:extLst>
                  </p:cNvPr>
                  <p:cNvSpPr/>
                  <p:nvPr/>
                </p:nvSpPr>
                <p:spPr>
                  <a:xfrm>
                    <a:off x="3568478" y="3903555"/>
                    <a:ext cx="91260" cy="12675"/>
                  </a:xfrm>
                  <a:custGeom>
                    <a:avLst/>
                    <a:gdLst>
                      <a:gd name="connsiteX0" fmla="*/ 91261 w 91260"/>
                      <a:gd name="connsiteY0" fmla="*/ 0 h 12675"/>
                      <a:gd name="connsiteX1" fmla="*/ 0 w 91260"/>
                      <a:gd name="connsiteY1" fmla="*/ 0 h 12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1260" h="12675">
                        <a:moveTo>
                          <a:pt x="91261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</p:grpSp>
        </p:grpSp>
        <p:grpSp>
          <p:nvGrpSpPr>
            <p:cNvPr id="5311" name="Graphic 237">
              <a:extLst>
                <a:ext uri="{FF2B5EF4-FFF2-40B4-BE49-F238E27FC236}">
                  <a16:creationId xmlns:a16="http://schemas.microsoft.com/office/drawing/2014/main" id="{4D3EB76D-91A4-6452-C90E-FFEC2822B7C7}"/>
                </a:ext>
              </a:extLst>
            </p:cNvPr>
            <p:cNvGrpSpPr/>
            <p:nvPr/>
          </p:nvGrpSpPr>
          <p:grpSpPr>
            <a:xfrm>
              <a:off x="39702153" y="17776936"/>
              <a:ext cx="3171722" cy="1174134"/>
              <a:chOff x="1031175" y="2532485"/>
              <a:chExt cx="4388504" cy="1624573"/>
            </a:xfrm>
            <a:noFill/>
          </p:grpSpPr>
          <p:sp>
            <p:nvSpPr>
              <p:cNvPr id="5312" name="Freeform: Shape 5311">
                <a:extLst>
                  <a:ext uri="{FF2B5EF4-FFF2-40B4-BE49-F238E27FC236}">
                    <a16:creationId xmlns:a16="http://schemas.microsoft.com/office/drawing/2014/main" id="{54DC217A-F0BF-40B3-289E-80A4E647214E}"/>
                  </a:ext>
                </a:extLst>
              </p:cNvPr>
              <p:cNvSpPr/>
              <p:nvPr/>
            </p:nvSpPr>
            <p:spPr>
              <a:xfrm>
                <a:off x="1031175" y="2578116"/>
                <a:ext cx="4342873" cy="1533312"/>
              </a:xfrm>
              <a:custGeom>
                <a:avLst/>
                <a:gdLst>
                  <a:gd name="connsiteX0" fmla="*/ 0 w 4342873"/>
                  <a:gd name="connsiteY0" fmla="*/ 0 h 1533312"/>
                  <a:gd name="connsiteX1" fmla="*/ 1469046 w 4342873"/>
                  <a:gd name="connsiteY1" fmla="*/ 0 h 1533312"/>
                  <a:gd name="connsiteX2" fmla="*/ 1469046 w 4342873"/>
                  <a:gd name="connsiteY2" fmla="*/ 102922 h 1533312"/>
                  <a:gd name="connsiteX3" fmla="*/ 1757151 w 4342873"/>
                  <a:gd name="connsiteY3" fmla="*/ 102922 h 1533312"/>
                  <a:gd name="connsiteX4" fmla="*/ 1757151 w 4342873"/>
                  <a:gd name="connsiteY4" fmla="*/ 202169 h 1533312"/>
                  <a:gd name="connsiteX5" fmla="*/ 2049059 w 4342873"/>
                  <a:gd name="connsiteY5" fmla="*/ 202169 h 1533312"/>
                  <a:gd name="connsiteX6" fmla="*/ 2049059 w 4342873"/>
                  <a:gd name="connsiteY6" fmla="*/ 409027 h 1533312"/>
                  <a:gd name="connsiteX7" fmla="*/ 2083155 w 4342873"/>
                  <a:gd name="connsiteY7" fmla="*/ 409027 h 1533312"/>
                  <a:gd name="connsiteX8" fmla="*/ 2083155 w 4342873"/>
                  <a:gd name="connsiteY8" fmla="*/ 513977 h 1533312"/>
                  <a:gd name="connsiteX9" fmla="*/ 2172895 w 4342873"/>
                  <a:gd name="connsiteY9" fmla="*/ 513977 h 1533312"/>
                  <a:gd name="connsiteX10" fmla="*/ 2172895 w 4342873"/>
                  <a:gd name="connsiteY10" fmla="*/ 614111 h 1533312"/>
                  <a:gd name="connsiteX11" fmla="*/ 2395850 w 4342873"/>
                  <a:gd name="connsiteY11" fmla="*/ 614111 h 1533312"/>
                  <a:gd name="connsiteX12" fmla="*/ 2395850 w 4342873"/>
                  <a:gd name="connsiteY12" fmla="*/ 716146 h 1533312"/>
                  <a:gd name="connsiteX13" fmla="*/ 2479886 w 4342873"/>
                  <a:gd name="connsiteY13" fmla="*/ 716146 h 1533312"/>
                  <a:gd name="connsiteX14" fmla="*/ 2479886 w 4342873"/>
                  <a:gd name="connsiteY14" fmla="*/ 818181 h 1533312"/>
                  <a:gd name="connsiteX15" fmla="*/ 2497885 w 4342873"/>
                  <a:gd name="connsiteY15" fmla="*/ 818181 h 1533312"/>
                  <a:gd name="connsiteX16" fmla="*/ 2497885 w 4342873"/>
                  <a:gd name="connsiteY16" fmla="*/ 922117 h 1533312"/>
                  <a:gd name="connsiteX17" fmla="*/ 2660379 w 4342873"/>
                  <a:gd name="connsiteY17" fmla="*/ 922117 h 1533312"/>
                  <a:gd name="connsiteX18" fmla="*/ 2660379 w 4342873"/>
                  <a:gd name="connsiteY18" fmla="*/ 1022250 h 1533312"/>
                  <a:gd name="connsiteX19" fmla="*/ 2699039 w 4342873"/>
                  <a:gd name="connsiteY19" fmla="*/ 1022250 h 1533312"/>
                  <a:gd name="connsiteX20" fmla="*/ 2699039 w 4342873"/>
                  <a:gd name="connsiteY20" fmla="*/ 1124285 h 1533312"/>
                  <a:gd name="connsiteX21" fmla="*/ 2794482 w 4342873"/>
                  <a:gd name="connsiteY21" fmla="*/ 1124285 h 1533312"/>
                  <a:gd name="connsiteX22" fmla="*/ 2794482 w 4342873"/>
                  <a:gd name="connsiteY22" fmla="*/ 1227207 h 1533312"/>
                  <a:gd name="connsiteX23" fmla="*/ 2983468 w 4342873"/>
                  <a:gd name="connsiteY23" fmla="*/ 1227207 h 1533312"/>
                  <a:gd name="connsiteX24" fmla="*/ 2983468 w 4342873"/>
                  <a:gd name="connsiteY24" fmla="*/ 1330130 h 1533312"/>
                  <a:gd name="connsiteX25" fmla="*/ 3009959 w 4342873"/>
                  <a:gd name="connsiteY25" fmla="*/ 1330130 h 1533312"/>
                  <a:gd name="connsiteX26" fmla="*/ 3009959 w 4342873"/>
                  <a:gd name="connsiteY26" fmla="*/ 1431277 h 1533312"/>
                  <a:gd name="connsiteX27" fmla="*/ 3176130 w 4342873"/>
                  <a:gd name="connsiteY27" fmla="*/ 1431277 h 1533312"/>
                  <a:gd name="connsiteX28" fmla="*/ 3176130 w 4342873"/>
                  <a:gd name="connsiteY28" fmla="*/ 1533312 h 1533312"/>
                  <a:gd name="connsiteX29" fmla="*/ 4342874 w 4342873"/>
                  <a:gd name="connsiteY29" fmla="*/ 1533312 h 1533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342873" h="1533312">
                    <a:moveTo>
                      <a:pt x="0" y="0"/>
                    </a:moveTo>
                    <a:lnTo>
                      <a:pt x="1469046" y="0"/>
                    </a:lnTo>
                    <a:lnTo>
                      <a:pt x="1469046" y="102922"/>
                    </a:lnTo>
                    <a:lnTo>
                      <a:pt x="1757151" y="102922"/>
                    </a:lnTo>
                    <a:lnTo>
                      <a:pt x="1757151" y="202169"/>
                    </a:lnTo>
                    <a:lnTo>
                      <a:pt x="2049059" y="202169"/>
                    </a:lnTo>
                    <a:lnTo>
                      <a:pt x="2049059" y="409027"/>
                    </a:lnTo>
                    <a:lnTo>
                      <a:pt x="2083155" y="409027"/>
                    </a:lnTo>
                    <a:lnTo>
                      <a:pt x="2083155" y="513977"/>
                    </a:lnTo>
                    <a:lnTo>
                      <a:pt x="2172895" y="513977"/>
                    </a:lnTo>
                    <a:lnTo>
                      <a:pt x="2172895" y="614111"/>
                    </a:lnTo>
                    <a:lnTo>
                      <a:pt x="2395850" y="614111"/>
                    </a:lnTo>
                    <a:lnTo>
                      <a:pt x="2395850" y="716146"/>
                    </a:lnTo>
                    <a:lnTo>
                      <a:pt x="2479886" y="716146"/>
                    </a:lnTo>
                    <a:lnTo>
                      <a:pt x="2479886" y="818181"/>
                    </a:lnTo>
                    <a:lnTo>
                      <a:pt x="2497885" y="818181"/>
                    </a:lnTo>
                    <a:lnTo>
                      <a:pt x="2497885" y="922117"/>
                    </a:lnTo>
                    <a:lnTo>
                      <a:pt x="2660379" y="922117"/>
                    </a:lnTo>
                    <a:lnTo>
                      <a:pt x="2660379" y="1022250"/>
                    </a:lnTo>
                    <a:lnTo>
                      <a:pt x="2699039" y="1022250"/>
                    </a:lnTo>
                    <a:lnTo>
                      <a:pt x="2699039" y="1124285"/>
                    </a:lnTo>
                    <a:lnTo>
                      <a:pt x="2794482" y="1124285"/>
                    </a:lnTo>
                    <a:lnTo>
                      <a:pt x="2794482" y="1227207"/>
                    </a:lnTo>
                    <a:lnTo>
                      <a:pt x="2983468" y="1227207"/>
                    </a:lnTo>
                    <a:lnTo>
                      <a:pt x="2983468" y="1330130"/>
                    </a:lnTo>
                    <a:lnTo>
                      <a:pt x="3009959" y="1330130"/>
                    </a:lnTo>
                    <a:lnTo>
                      <a:pt x="3009959" y="1431277"/>
                    </a:lnTo>
                    <a:lnTo>
                      <a:pt x="3176130" y="1431277"/>
                    </a:lnTo>
                    <a:lnTo>
                      <a:pt x="3176130" y="1533312"/>
                    </a:lnTo>
                    <a:lnTo>
                      <a:pt x="4342874" y="1533312"/>
                    </a:lnTo>
                  </a:path>
                </a:pathLst>
              </a:custGeom>
              <a:noFill/>
              <a:ln w="1270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197" dirty="0">
                  <a:latin typeface="Source Sans Pro" panose="020B0503030403020204" pitchFamily="34" charset="0"/>
                </a:endParaRPr>
              </a:p>
            </p:txBody>
          </p:sp>
          <p:grpSp>
            <p:nvGrpSpPr>
              <p:cNvPr id="5313" name="Graphic 237">
                <a:extLst>
                  <a:ext uri="{FF2B5EF4-FFF2-40B4-BE49-F238E27FC236}">
                    <a16:creationId xmlns:a16="http://schemas.microsoft.com/office/drawing/2014/main" id="{C110C93B-DBDD-E4BD-E832-FB47902AD054}"/>
                  </a:ext>
                </a:extLst>
              </p:cNvPr>
              <p:cNvGrpSpPr/>
              <p:nvPr/>
            </p:nvGrpSpPr>
            <p:grpSpPr>
              <a:xfrm>
                <a:off x="1991695" y="2532485"/>
                <a:ext cx="3427984" cy="1624573"/>
                <a:chOff x="1991695" y="2532485"/>
                <a:chExt cx="3427984" cy="1624573"/>
              </a:xfrm>
              <a:noFill/>
            </p:grpSpPr>
            <p:sp>
              <p:nvSpPr>
                <p:cNvPr id="5314" name="Freeform: Shape 5313">
                  <a:extLst>
                    <a:ext uri="{FF2B5EF4-FFF2-40B4-BE49-F238E27FC236}">
                      <a16:creationId xmlns:a16="http://schemas.microsoft.com/office/drawing/2014/main" id="{B139DF1A-7FA0-A31C-0C4A-62F12B4DC935}"/>
                    </a:ext>
                  </a:extLst>
                </p:cNvPr>
                <p:cNvSpPr/>
                <p:nvPr/>
              </p:nvSpPr>
              <p:spPr>
                <a:xfrm>
                  <a:off x="5328418" y="4065797"/>
                  <a:ext cx="91260" cy="91261"/>
                </a:xfrm>
                <a:custGeom>
                  <a:avLst/>
                  <a:gdLst>
                    <a:gd name="connsiteX0" fmla="*/ 91261 w 91260"/>
                    <a:gd name="connsiteY0" fmla="*/ 45631 h 91261"/>
                    <a:gd name="connsiteX1" fmla="*/ 45630 w 91260"/>
                    <a:gd name="connsiteY1" fmla="*/ 91261 h 91261"/>
                    <a:gd name="connsiteX2" fmla="*/ 0 w 91260"/>
                    <a:gd name="connsiteY2" fmla="*/ 45631 h 91261"/>
                    <a:gd name="connsiteX3" fmla="*/ 45630 w 91260"/>
                    <a:gd name="connsiteY3" fmla="*/ 0 h 91261"/>
                    <a:gd name="connsiteX4" fmla="*/ 91261 w 91260"/>
                    <a:gd name="connsiteY4" fmla="*/ 45631 h 91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60" h="91261">
                      <a:moveTo>
                        <a:pt x="91261" y="45631"/>
                      </a:moveTo>
                      <a:cubicBezTo>
                        <a:pt x="91261" y="70832"/>
                        <a:pt x="70831" y="91261"/>
                        <a:pt x="45630" y="91261"/>
                      </a:cubicBezTo>
                      <a:cubicBezTo>
                        <a:pt x="20430" y="91261"/>
                        <a:pt x="0" y="70831"/>
                        <a:pt x="0" y="45631"/>
                      </a:cubicBezTo>
                      <a:cubicBezTo>
                        <a:pt x="0" y="20429"/>
                        <a:pt x="20430" y="0"/>
                        <a:pt x="45630" y="0"/>
                      </a:cubicBezTo>
                      <a:cubicBezTo>
                        <a:pt x="70831" y="0"/>
                        <a:pt x="91261" y="20430"/>
                        <a:pt x="91261" y="45631"/>
                      </a:cubicBezTo>
                      <a:close/>
                    </a:path>
                  </a:pathLst>
                </a:custGeom>
                <a:noFill/>
                <a:ln w="12700" cap="flat">
                  <a:solidFill>
                    <a:schemeClr val="accent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sp>
              <p:nvSpPr>
                <p:cNvPr id="5315" name="Freeform: Shape 5314">
                  <a:extLst>
                    <a:ext uri="{FF2B5EF4-FFF2-40B4-BE49-F238E27FC236}">
                      <a16:creationId xmlns:a16="http://schemas.microsoft.com/office/drawing/2014/main" id="{DAE2C496-6090-6DB2-1F46-06251005CF1E}"/>
                    </a:ext>
                  </a:extLst>
                </p:cNvPr>
                <p:cNvSpPr/>
                <p:nvPr/>
              </p:nvSpPr>
              <p:spPr>
                <a:xfrm>
                  <a:off x="4864128" y="4065797"/>
                  <a:ext cx="91260" cy="91261"/>
                </a:xfrm>
                <a:custGeom>
                  <a:avLst/>
                  <a:gdLst>
                    <a:gd name="connsiteX0" fmla="*/ 91261 w 91260"/>
                    <a:gd name="connsiteY0" fmla="*/ 45631 h 91261"/>
                    <a:gd name="connsiteX1" fmla="*/ 45630 w 91260"/>
                    <a:gd name="connsiteY1" fmla="*/ 91261 h 91261"/>
                    <a:gd name="connsiteX2" fmla="*/ 0 w 91260"/>
                    <a:gd name="connsiteY2" fmla="*/ 45631 h 91261"/>
                    <a:gd name="connsiteX3" fmla="*/ 45630 w 91260"/>
                    <a:gd name="connsiteY3" fmla="*/ 0 h 91261"/>
                    <a:gd name="connsiteX4" fmla="*/ 91261 w 91260"/>
                    <a:gd name="connsiteY4" fmla="*/ 45631 h 91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60" h="91261">
                      <a:moveTo>
                        <a:pt x="91261" y="45631"/>
                      </a:moveTo>
                      <a:cubicBezTo>
                        <a:pt x="91261" y="70832"/>
                        <a:pt x="70831" y="91261"/>
                        <a:pt x="45630" y="91261"/>
                      </a:cubicBezTo>
                      <a:cubicBezTo>
                        <a:pt x="20429" y="91261"/>
                        <a:pt x="0" y="70831"/>
                        <a:pt x="0" y="45631"/>
                      </a:cubicBezTo>
                      <a:cubicBezTo>
                        <a:pt x="0" y="20429"/>
                        <a:pt x="20429" y="0"/>
                        <a:pt x="45630" y="0"/>
                      </a:cubicBezTo>
                      <a:cubicBezTo>
                        <a:pt x="70831" y="0"/>
                        <a:pt x="91261" y="20430"/>
                        <a:pt x="91261" y="45631"/>
                      </a:cubicBezTo>
                      <a:close/>
                    </a:path>
                  </a:pathLst>
                </a:custGeom>
                <a:noFill/>
                <a:ln w="12700" cap="flat">
                  <a:solidFill>
                    <a:schemeClr val="accent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sp>
              <p:nvSpPr>
                <p:cNvPr id="5316" name="Freeform: Shape 5315">
                  <a:extLst>
                    <a:ext uri="{FF2B5EF4-FFF2-40B4-BE49-F238E27FC236}">
                      <a16:creationId xmlns:a16="http://schemas.microsoft.com/office/drawing/2014/main" id="{0403B2DC-AD80-0D52-145E-2634BFE1914B}"/>
                    </a:ext>
                  </a:extLst>
                </p:cNvPr>
                <p:cNvSpPr/>
                <p:nvPr/>
              </p:nvSpPr>
              <p:spPr>
                <a:xfrm>
                  <a:off x="4745743" y="4065797"/>
                  <a:ext cx="91260" cy="91261"/>
                </a:xfrm>
                <a:custGeom>
                  <a:avLst/>
                  <a:gdLst>
                    <a:gd name="connsiteX0" fmla="*/ 91261 w 91260"/>
                    <a:gd name="connsiteY0" fmla="*/ 45631 h 91261"/>
                    <a:gd name="connsiteX1" fmla="*/ 45630 w 91260"/>
                    <a:gd name="connsiteY1" fmla="*/ 91261 h 91261"/>
                    <a:gd name="connsiteX2" fmla="*/ 0 w 91260"/>
                    <a:gd name="connsiteY2" fmla="*/ 45631 h 91261"/>
                    <a:gd name="connsiteX3" fmla="*/ 45630 w 91260"/>
                    <a:gd name="connsiteY3" fmla="*/ 0 h 91261"/>
                    <a:gd name="connsiteX4" fmla="*/ 91261 w 91260"/>
                    <a:gd name="connsiteY4" fmla="*/ 45631 h 91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60" h="91261">
                      <a:moveTo>
                        <a:pt x="91261" y="45631"/>
                      </a:moveTo>
                      <a:cubicBezTo>
                        <a:pt x="91261" y="70832"/>
                        <a:pt x="70831" y="91261"/>
                        <a:pt x="45630" y="91261"/>
                      </a:cubicBezTo>
                      <a:cubicBezTo>
                        <a:pt x="20430" y="91261"/>
                        <a:pt x="0" y="70831"/>
                        <a:pt x="0" y="45631"/>
                      </a:cubicBezTo>
                      <a:cubicBezTo>
                        <a:pt x="0" y="20429"/>
                        <a:pt x="20430" y="0"/>
                        <a:pt x="45630" y="0"/>
                      </a:cubicBezTo>
                      <a:cubicBezTo>
                        <a:pt x="70831" y="0"/>
                        <a:pt x="91261" y="20430"/>
                        <a:pt x="91261" y="45631"/>
                      </a:cubicBezTo>
                      <a:close/>
                    </a:path>
                  </a:pathLst>
                </a:custGeom>
                <a:noFill/>
                <a:ln w="12700" cap="flat">
                  <a:solidFill>
                    <a:schemeClr val="accent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sp>
              <p:nvSpPr>
                <p:cNvPr id="5317" name="Freeform: Shape 5316">
                  <a:extLst>
                    <a:ext uri="{FF2B5EF4-FFF2-40B4-BE49-F238E27FC236}">
                      <a16:creationId xmlns:a16="http://schemas.microsoft.com/office/drawing/2014/main" id="{306C00F2-996E-1910-7990-195BC179DCB6}"/>
                    </a:ext>
                  </a:extLst>
                </p:cNvPr>
                <p:cNvSpPr/>
                <p:nvPr/>
              </p:nvSpPr>
              <p:spPr>
                <a:xfrm>
                  <a:off x="4665763" y="4065797"/>
                  <a:ext cx="91260" cy="91261"/>
                </a:xfrm>
                <a:custGeom>
                  <a:avLst/>
                  <a:gdLst>
                    <a:gd name="connsiteX0" fmla="*/ 91261 w 91260"/>
                    <a:gd name="connsiteY0" fmla="*/ 45631 h 91261"/>
                    <a:gd name="connsiteX1" fmla="*/ 45630 w 91260"/>
                    <a:gd name="connsiteY1" fmla="*/ 91261 h 91261"/>
                    <a:gd name="connsiteX2" fmla="*/ 0 w 91260"/>
                    <a:gd name="connsiteY2" fmla="*/ 45631 h 91261"/>
                    <a:gd name="connsiteX3" fmla="*/ 45630 w 91260"/>
                    <a:gd name="connsiteY3" fmla="*/ 0 h 91261"/>
                    <a:gd name="connsiteX4" fmla="*/ 91261 w 91260"/>
                    <a:gd name="connsiteY4" fmla="*/ 45631 h 91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60" h="91261">
                      <a:moveTo>
                        <a:pt x="91261" y="45631"/>
                      </a:moveTo>
                      <a:cubicBezTo>
                        <a:pt x="91261" y="70832"/>
                        <a:pt x="70831" y="91261"/>
                        <a:pt x="45630" y="91261"/>
                      </a:cubicBezTo>
                      <a:cubicBezTo>
                        <a:pt x="20430" y="91261"/>
                        <a:pt x="0" y="70831"/>
                        <a:pt x="0" y="45631"/>
                      </a:cubicBezTo>
                      <a:cubicBezTo>
                        <a:pt x="0" y="20429"/>
                        <a:pt x="20430" y="0"/>
                        <a:pt x="45630" y="0"/>
                      </a:cubicBezTo>
                      <a:cubicBezTo>
                        <a:pt x="70831" y="0"/>
                        <a:pt x="91261" y="20430"/>
                        <a:pt x="91261" y="45631"/>
                      </a:cubicBezTo>
                      <a:close/>
                    </a:path>
                  </a:pathLst>
                </a:custGeom>
                <a:noFill/>
                <a:ln w="12700" cap="flat">
                  <a:solidFill>
                    <a:schemeClr val="accent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sp>
              <p:nvSpPr>
                <p:cNvPr id="5318" name="Freeform: Shape 5317">
                  <a:extLst>
                    <a:ext uri="{FF2B5EF4-FFF2-40B4-BE49-F238E27FC236}">
                      <a16:creationId xmlns:a16="http://schemas.microsoft.com/office/drawing/2014/main" id="{7DC98803-A59D-C76E-A2F2-F2D599A3107F}"/>
                    </a:ext>
                  </a:extLst>
                </p:cNvPr>
                <p:cNvSpPr/>
                <p:nvPr/>
              </p:nvSpPr>
              <p:spPr>
                <a:xfrm>
                  <a:off x="4547124" y="4065797"/>
                  <a:ext cx="91260" cy="91261"/>
                </a:xfrm>
                <a:custGeom>
                  <a:avLst/>
                  <a:gdLst>
                    <a:gd name="connsiteX0" fmla="*/ 91261 w 91260"/>
                    <a:gd name="connsiteY0" fmla="*/ 45631 h 91261"/>
                    <a:gd name="connsiteX1" fmla="*/ 45630 w 91260"/>
                    <a:gd name="connsiteY1" fmla="*/ 91261 h 91261"/>
                    <a:gd name="connsiteX2" fmla="*/ 0 w 91260"/>
                    <a:gd name="connsiteY2" fmla="*/ 45631 h 91261"/>
                    <a:gd name="connsiteX3" fmla="*/ 45630 w 91260"/>
                    <a:gd name="connsiteY3" fmla="*/ 0 h 91261"/>
                    <a:gd name="connsiteX4" fmla="*/ 91261 w 91260"/>
                    <a:gd name="connsiteY4" fmla="*/ 45631 h 91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60" h="91261">
                      <a:moveTo>
                        <a:pt x="91261" y="45631"/>
                      </a:moveTo>
                      <a:cubicBezTo>
                        <a:pt x="91261" y="70832"/>
                        <a:pt x="70831" y="91261"/>
                        <a:pt x="45630" y="91261"/>
                      </a:cubicBezTo>
                      <a:cubicBezTo>
                        <a:pt x="20429" y="91261"/>
                        <a:pt x="0" y="70831"/>
                        <a:pt x="0" y="45631"/>
                      </a:cubicBezTo>
                      <a:cubicBezTo>
                        <a:pt x="0" y="20429"/>
                        <a:pt x="20429" y="0"/>
                        <a:pt x="45630" y="0"/>
                      </a:cubicBezTo>
                      <a:cubicBezTo>
                        <a:pt x="70831" y="0"/>
                        <a:pt x="91261" y="20430"/>
                        <a:pt x="91261" y="45631"/>
                      </a:cubicBezTo>
                      <a:close/>
                    </a:path>
                  </a:pathLst>
                </a:custGeom>
                <a:noFill/>
                <a:ln w="12700" cap="flat">
                  <a:solidFill>
                    <a:schemeClr val="accent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sp>
              <p:nvSpPr>
                <p:cNvPr id="5319" name="Freeform: Shape 5318">
                  <a:extLst>
                    <a:ext uri="{FF2B5EF4-FFF2-40B4-BE49-F238E27FC236}">
                      <a16:creationId xmlns:a16="http://schemas.microsoft.com/office/drawing/2014/main" id="{F6EF1E43-ADDF-A865-2AFF-495138BCA6E3}"/>
                    </a:ext>
                  </a:extLst>
                </p:cNvPr>
                <p:cNvSpPr/>
                <p:nvPr/>
              </p:nvSpPr>
              <p:spPr>
                <a:xfrm>
                  <a:off x="1991695" y="2532485"/>
                  <a:ext cx="91260" cy="91261"/>
                </a:xfrm>
                <a:custGeom>
                  <a:avLst/>
                  <a:gdLst>
                    <a:gd name="connsiteX0" fmla="*/ 91261 w 91260"/>
                    <a:gd name="connsiteY0" fmla="*/ 45631 h 91261"/>
                    <a:gd name="connsiteX1" fmla="*/ 45630 w 91260"/>
                    <a:gd name="connsiteY1" fmla="*/ 91261 h 91261"/>
                    <a:gd name="connsiteX2" fmla="*/ 0 w 91260"/>
                    <a:gd name="connsiteY2" fmla="*/ 45631 h 91261"/>
                    <a:gd name="connsiteX3" fmla="*/ 45630 w 91260"/>
                    <a:gd name="connsiteY3" fmla="*/ 0 h 91261"/>
                    <a:gd name="connsiteX4" fmla="*/ 91261 w 91260"/>
                    <a:gd name="connsiteY4" fmla="*/ 45631 h 91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260" h="91261">
                      <a:moveTo>
                        <a:pt x="91261" y="45631"/>
                      </a:moveTo>
                      <a:cubicBezTo>
                        <a:pt x="91261" y="70832"/>
                        <a:pt x="70831" y="91261"/>
                        <a:pt x="45630" y="91261"/>
                      </a:cubicBezTo>
                      <a:cubicBezTo>
                        <a:pt x="20429" y="91261"/>
                        <a:pt x="0" y="70832"/>
                        <a:pt x="0" y="45631"/>
                      </a:cubicBezTo>
                      <a:cubicBezTo>
                        <a:pt x="0" y="20429"/>
                        <a:pt x="20430" y="0"/>
                        <a:pt x="45630" y="0"/>
                      </a:cubicBezTo>
                      <a:cubicBezTo>
                        <a:pt x="70831" y="0"/>
                        <a:pt x="91261" y="20429"/>
                        <a:pt x="91261" y="45631"/>
                      </a:cubicBezTo>
                      <a:close/>
                    </a:path>
                  </a:pathLst>
                </a:custGeom>
                <a:noFill/>
                <a:ln w="12700" cap="flat">
                  <a:solidFill>
                    <a:schemeClr val="accent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</p:grpSp>
        </p:grpSp>
      </p:grpSp>
      <p:grpSp>
        <p:nvGrpSpPr>
          <p:cNvPr id="4696" name="Group 4695">
            <a:extLst>
              <a:ext uri="{FF2B5EF4-FFF2-40B4-BE49-F238E27FC236}">
                <a16:creationId xmlns:a16="http://schemas.microsoft.com/office/drawing/2014/main" id="{125DCE86-F037-ED9F-5A0B-6489143B0FF6}"/>
              </a:ext>
            </a:extLst>
          </p:cNvPr>
          <p:cNvGrpSpPr>
            <a:grpSpLocks noChangeAspect="1"/>
          </p:cNvGrpSpPr>
          <p:nvPr/>
        </p:nvGrpSpPr>
        <p:grpSpPr>
          <a:xfrm>
            <a:off x="43789597" y="15353320"/>
            <a:ext cx="5264329" cy="2681099"/>
            <a:chOff x="43168138" y="14187565"/>
            <a:chExt cx="6066976" cy="3089883"/>
          </a:xfrm>
        </p:grpSpPr>
        <p:cxnSp>
          <p:nvCxnSpPr>
            <p:cNvPr id="4697" name="Straight Connector 4696">
              <a:extLst>
                <a:ext uri="{FF2B5EF4-FFF2-40B4-BE49-F238E27FC236}">
                  <a16:creationId xmlns:a16="http://schemas.microsoft.com/office/drawing/2014/main" id="{0CC62373-B374-28C1-63E8-E20A9CB2D6C3}"/>
                </a:ext>
              </a:extLst>
            </p:cNvPr>
            <p:cNvCxnSpPr>
              <a:cxnSpLocks/>
            </p:cNvCxnSpPr>
            <p:nvPr/>
          </p:nvCxnSpPr>
          <p:spPr>
            <a:xfrm>
              <a:off x="45619094" y="14187565"/>
              <a:ext cx="0" cy="193580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8" name="Straight Connector 4697">
              <a:extLst>
                <a:ext uri="{FF2B5EF4-FFF2-40B4-BE49-F238E27FC236}">
                  <a16:creationId xmlns:a16="http://schemas.microsoft.com/office/drawing/2014/main" id="{06BA768F-28F3-5B38-36EA-6D22BA8979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619093" y="16123367"/>
              <a:ext cx="3521108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99" name="Group 4698">
              <a:extLst>
                <a:ext uri="{FF2B5EF4-FFF2-40B4-BE49-F238E27FC236}">
                  <a16:creationId xmlns:a16="http://schemas.microsoft.com/office/drawing/2014/main" id="{C37ECF95-FAE2-52ED-6479-288B347B37FC}"/>
                </a:ext>
              </a:extLst>
            </p:cNvPr>
            <p:cNvGrpSpPr/>
            <p:nvPr/>
          </p:nvGrpSpPr>
          <p:grpSpPr>
            <a:xfrm>
              <a:off x="45664649" y="16123367"/>
              <a:ext cx="3440855" cy="40329"/>
              <a:chOff x="1589533" y="5083706"/>
              <a:chExt cx="4776481" cy="55984"/>
            </a:xfrm>
          </p:grpSpPr>
          <p:cxnSp>
            <p:nvCxnSpPr>
              <p:cNvPr id="4807" name="Straight Connector 4806">
                <a:extLst>
                  <a:ext uri="{FF2B5EF4-FFF2-40B4-BE49-F238E27FC236}">
                    <a16:creationId xmlns:a16="http://schemas.microsoft.com/office/drawing/2014/main" id="{1EC6A2E9-96F8-7539-BB33-0654CEB65B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8953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8" name="Straight Connector 4807">
                <a:extLst>
                  <a:ext uri="{FF2B5EF4-FFF2-40B4-BE49-F238E27FC236}">
                    <a16:creationId xmlns:a16="http://schemas.microsoft.com/office/drawing/2014/main" id="{666948F7-776B-9E37-A502-9449EC111C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241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9" name="Straight Connector 4808">
                <a:extLst>
                  <a:ext uri="{FF2B5EF4-FFF2-40B4-BE49-F238E27FC236}">
                    <a16:creationId xmlns:a16="http://schemas.microsoft.com/office/drawing/2014/main" id="{A42DDB62-177E-2D2C-EA3F-79E3D9A1AC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313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0" name="Straight Connector 4809">
                <a:extLst>
                  <a:ext uri="{FF2B5EF4-FFF2-40B4-BE49-F238E27FC236}">
                    <a16:creationId xmlns:a16="http://schemas.microsoft.com/office/drawing/2014/main" id="{91C5BA0C-26D3-9E00-C106-4D8554DCBA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0457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1" name="Straight Connector 4810">
                <a:extLst>
                  <a:ext uri="{FF2B5EF4-FFF2-40B4-BE49-F238E27FC236}">
                    <a16:creationId xmlns:a16="http://schemas.microsoft.com/office/drawing/2014/main" id="{B595929C-F19A-0902-27AB-84B60403D0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66014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2" name="Straight Connector 4811">
                <a:extLst>
                  <a:ext uri="{FF2B5EF4-FFF2-40B4-BE49-F238E27FC236}">
                    <a16:creationId xmlns:a16="http://schemas.microsoft.com/office/drawing/2014/main" id="{136F53F0-967F-3AEF-0967-707FA8B7A5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025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3" name="Straight Connector 4812">
                <a:extLst>
                  <a:ext uri="{FF2B5EF4-FFF2-40B4-BE49-F238E27FC236}">
                    <a16:creationId xmlns:a16="http://schemas.microsoft.com/office/drawing/2014/main" id="{BE999B95-8113-540A-3EA9-45969CB8BD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097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4" name="Straight Connector 4813">
                <a:extLst>
                  <a:ext uri="{FF2B5EF4-FFF2-40B4-BE49-F238E27FC236}">
                    <a16:creationId xmlns:a16="http://schemas.microsoft.com/office/drawing/2014/main" id="{2490AAAD-6423-1A5C-FE34-4BBBCBE83F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8169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5" name="Straight Connector 4814">
                <a:extLst>
                  <a:ext uri="{FF2B5EF4-FFF2-40B4-BE49-F238E27FC236}">
                    <a16:creationId xmlns:a16="http://schemas.microsoft.com/office/drawing/2014/main" id="{61D79730-0A74-DB81-4D66-0785C7BFA0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385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6" name="Straight Connector 4815">
                <a:extLst>
                  <a:ext uri="{FF2B5EF4-FFF2-40B4-BE49-F238E27FC236}">
                    <a16:creationId xmlns:a16="http://schemas.microsoft.com/office/drawing/2014/main" id="{9773F693-155B-B2A7-0B41-A4E9A71EB0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3529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00" name="Group 4699">
              <a:extLst>
                <a:ext uri="{FF2B5EF4-FFF2-40B4-BE49-F238E27FC236}">
                  <a16:creationId xmlns:a16="http://schemas.microsoft.com/office/drawing/2014/main" id="{6FDBE324-1C0A-0CC6-6187-C71C770F3DCC}"/>
                </a:ext>
              </a:extLst>
            </p:cNvPr>
            <p:cNvGrpSpPr/>
            <p:nvPr/>
          </p:nvGrpSpPr>
          <p:grpSpPr>
            <a:xfrm>
              <a:off x="45583164" y="14317342"/>
              <a:ext cx="35929" cy="1554221"/>
              <a:chOff x="1476419" y="2576642"/>
              <a:chExt cx="49876" cy="2157518"/>
            </a:xfrm>
          </p:grpSpPr>
          <p:cxnSp>
            <p:nvCxnSpPr>
              <p:cNvPr id="4796" name="Straight Connector 4795">
                <a:extLst>
                  <a:ext uri="{FF2B5EF4-FFF2-40B4-BE49-F238E27FC236}">
                    <a16:creationId xmlns:a16="http://schemas.microsoft.com/office/drawing/2014/main" id="{C1F38796-078E-C3F0-31DB-A1A88DB6280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473416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97" name="Straight Connector 4796">
                <a:extLst>
                  <a:ext uri="{FF2B5EF4-FFF2-40B4-BE49-F238E27FC236}">
                    <a16:creationId xmlns:a16="http://schemas.microsoft.com/office/drawing/2014/main" id="{23DE3EC9-3BE6-1D5A-92D5-28BDCE3FE5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451841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98" name="Straight Connector 4797">
                <a:extLst>
                  <a:ext uri="{FF2B5EF4-FFF2-40B4-BE49-F238E27FC236}">
                    <a16:creationId xmlns:a16="http://schemas.microsoft.com/office/drawing/2014/main" id="{170292F4-9952-343B-2A4E-9F825B7090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430265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99" name="Straight Connector 4798">
                <a:extLst>
                  <a:ext uri="{FF2B5EF4-FFF2-40B4-BE49-F238E27FC236}">
                    <a16:creationId xmlns:a16="http://schemas.microsoft.com/office/drawing/2014/main" id="{5C0EE98F-73E9-35FC-7960-B5DD0F29AF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4086906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0" name="Straight Connector 4799">
                <a:extLst>
                  <a:ext uri="{FF2B5EF4-FFF2-40B4-BE49-F238E27FC236}">
                    <a16:creationId xmlns:a16="http://schemas.microsoft.com/office/drawing/2014/main" id="{93706063-A719-2FC0-DFB4-BF37EF4FBD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22389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1" name="Straight Connector 4800">
                <a:extLst>
                  <a:ext uri="{FF2B5EF4-FFF2-40B4-BE49-F238E27FC236}">
                    <a16:creationId xmlns:a16="http://schemas.microsoft.com/office/drawing/2014/main" id="{D44225F6-875B-1F33-3715-CBC5F693E7C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2576642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2" name="Straight Connector 4801">
                <a:extLst>
                  <a:ext uri="{FF2B5EF4-FFF2-40B4-BE49-F238E27FC236}">
                    <a16:creationId xmlns:a16="http://schemas.microsoft.com/office/drawing/2014/main" id="{52A38431-1266-8BCC-3503-A780979BDA7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871154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3" name="Straight Connector 4802">
                <a:extLst>
                  <a:ext uri="{FF2B5EF4-FFF2-40B4-BE49-F238E27FC236}">
                    <a16:creationId xmlns:a16="http://schemas.microsoft.com/office/drawing/2014/main" id="{BD71C621-1EE1-9636-D0DF-3F9E85B1F7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655402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4" name="Straight Connector 4803">
                <a:extLst>
                  <a:ext uri="{FF2B5EF4-FFF2-40B4-BE49-F238E27FC236}">
                    <a16:creationId xmlns:a16="http://schemas.microsoft.com/office/drawing/2014/main" id="{D3F1AF19-3974-8384-AE01-C4F228B34FF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43965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5" name="Straight Connector 4804">
                <a:extLst>
                  <a:ext uri="{FF2B5EF4-FFF2-40B4-BE49-F238E27FC236}">
                    <a16:creationId xmlns:a16="http://schemas.microsoft.com/office/drawing/2014/main" id="{D1C06E1F-E023-272E-E104-47FEFC8DA9E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2792394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6" name="Straight Connector 4805">
                <a:extLst>
                  <a:ext uri="{FF2B5EF4-FFF2-40B4-BE49-F238E27FC236}">
                    <a16:creationId xmlns:a16="http://schemas.microsoft.com/office/drawing/2014/main" id="{2BAEEC52-9F30-DA28-E249-E4564AFE13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008146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01" name="TextBox 4700">
              <a:extLst>
                <a:ext uri="{FF2B5EF4-FFF2-40B4-BE49-F238E27FC236}">
                  <a16:creationId xmlns:a16="http://schemas.microsoft.com/office/drawing/2014/main" id="{3849FDF9-8D5E-358F-0EC7-98F7E9E11E9D}"/>
                </a:ext>
              </a:extLst>
            </p:cNvPr>
            <p:cNvSpPr txBox="1"/>
            <p:nvPr/>
          </p:nvSpPr>
          <p:spPr>
            <a:xfrm>
              <a:off x="45304098" y="14211188"/>
              <a:ext cx="266027" cy="21230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100</a:t>
              </a:r>
            </a:p>
          </p:txBody>
        </p:sp>
        <p:sp>
          <p:nvSpPr>
            <p:cNvPr id="4702" name="TextBox 4701">
              <a:extLst>
                <a:ext uri="{FF2B5EF4-FFF2-40B4-BE49-F238E27FC236}">
                  <a16:creationId xmlns:a16="http://schemas.microsoft.com/office/drawing/2014/main" id="{6411302D-3600-9F8B-424F-C57049172923}"/>
                </a:ext>
              </a:extLst>
            </p:cNvPr>
            <p:cNvSpPr txBox="1"/>
            <p:nvPr/>
          </p:nvSpPr>
          <p:spPr>
            <a:xfrm>
              <a:off x="45392774" y="14366583"/>
              <a:ext cx="177351" cy="21230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90</a:t>
              </a:r>
            </a:p>
          </p:txBody>
        </p:sp>
        <p:sp>
          <p:nvSpPr>
            <p:cNvPr id="4703" name="TextBox 4702">
              <a:extLst>
                <a:ext uri="{FF2B5EF4-FFF2-40B4-BE49-F238E27FC236}">
                  <a16:creationId xmlns:a16="http://schemas.microsoft.com/office/drawing/2014/main" id="{0ABE6A72-2A62-1C53-5C40-F135A8D17711}"/>
                </a:ext>
              </a:extLst>
            </p:cNvPr>
            <p:cNvSpPr txBox="1"/>
            <p:nvPr/>
          </p:nvSpPr>
          <p:spPr>
            <a:xfrm>
              <a:off x="45392774" y="14832764"/>
              <a:ext cx="177351" cy="21230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60</a:t>
              </a:r>
            </a:p>
          </p:txBody>
        </p:sp>
        <p:sp>
          <p:nvSpPr>
            <p:cNvPr id="4704" name="TextBox 4703">
              <a:extLst>
                <a:ext uri="{FF2B5EF4-FFF2-40B4-BE49-F238E27FC236}">
                  <a16:creationId xmlns:a16="http://schemas.microsoft.com/office/drawing/2014/main" id="{DAA47281-A83C-51C9-5C84-5A74D11E37BC}"/>
                </a:ext>
              </a:extLst>
            </p:cNvPr>
            <p:cNvSpPr txBox="1"/>
            <p:nvPr/>
          </p:nvSpPr>
          <p:spPr>
            <a:xfrm>
              <a:off x="45392774" y="14988159"/>
              <a:ext cx="177351" cy="21230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50</a:t>
              </a:r>
            </a:p>
          </p:txBody>
        </p:sp>
        <p:sp>
          <p:nvSpPr>
            <p:cNvPr id="4705" name="TextBox 4704">
              <a:extLst>
                <a:ext uri="{FF2B5EF4-FFF2-40B4-BE49-F238E27FC236}">
                  <a16:creationId xmlns:a16="http://schemas.microsoft.com/office/drawing/2014/main" id="{20390B30-AA40-B12F-B28F-2BA391FD3049}"/>
                </a:ext>
              </a:extLst>
            </p:cNvPr>
            <p:cNvSpPr txBox="1"/>
            <p:nvPr/>
          </p:nvSpPr>
          <p:spPr>
            <a:xfrm>
              <a:off x="45392774" y="15298946"/>
              <a:ext cx="177351" cy="21230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30</a:t>
              </a:r>
            </a:p>
          </p:txBody>
        </p:sp>
        <p:sp>
          <p:nvSpPr>
            <p:cNvPr id="4706" name="TextBox 4705">
              <a:extLst>
                <a:ext uri="{FF2B5EF4-FFF2-40B4-BE49-F238E27FC236}">
                  <a16:creationId xmlns:a16="http://schemas.microsoft.com/office/drawing/2014/main" id="{6CCFB879-2A46-637D-0459-48581F6146C0}"/>
                </a:ext>
              </a:extLst>
            </p:cNvPr>
            <p:cNvSpPr txBox="1"/>
            <p:nvPr/>
          </p:nvSpPr>
          <p:spPr>
            <a:xfrm>
              <a:off x="45392774" y="15609735"/>
              <a:ext cx="177351" cy="21230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10</a:t>
              </a:r>
            </a:p>
          </p:txBody>
        </p:sp>
        <p:sp>
          <p:nvSpPr>
            <p:cNvPr id="4707" name="TextBox 4706">
              <a:extLst>
                <a:ext uri="{FF2B5EF4-FFF2-40B4-BE49-F238E27FC236}">
                  <a16:creationId xmlns:a16="http://schemas.microsoft.com/office/drawing/2014/main" id="{F8BF074C-4CFE-311B-6223-23A30491ACA2}"/>
                </a:ext>
              </a:extLst>
            </p:cNvPr>
            <p:cNvSpPr txBox="1"/>
            <p:nvPr/>
          </p:nvSpPr>
          <p:spPr>
            <a:xfrm rot="16200000">
              <a:off x="44388005" y="15029220"/>
              <a:ext cx="1472387" cy="21230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en-US" sz="1197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Overall survival, %</a:t>
              </a:r>
            </a:p>
          </p:txBody>
        </p:sp>
        <p:sp>
          <p:nvSpPr>
            <p:cNvPr id="4708" name="TextBox 4707">
              <a:extLst>
                <a:ext uri="{FF2B5EF4-FFF2-40B4-BE49-F238E27FC236}">
                  <a16:creationId xmlns:a16="http://schemas.microsoft.com/office/drawing/2014/main" id="{AED85163-1EE1-1CAD-CE87-DF8F5C382E20}"/>
                </a:ext>
              </a:extLst>
            </p:cNvPr>
            <p:cNvSpPr txBox="1"/>
            <p:nvPr/>
          </p:nvSpPr>
          <p:spPr>
            <a:xfrm>
              <a:off x="45602017" y="16164290"/>
              <a:ext cx="131741" cy="1910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0</a:t>
              </a:r>
            </a:p>
          </p:txBody>
        </p:sp>
        <p:sp>
          <p:nvSpPr>
            <p:cNvPr id="4709" name="TextBox 4708">
              <a:extLst>
                <a:ext uri="{FF2B5EF4-FFF2-40B4-BE49-F238E27FC236}">
                  <a16:creationId xmlns:a16="http://schemas.microsoft.com/office/drawing/2014/main" id="{DC54177C-AB88-DDF4-0DE7-D76B484DFDAD}"/>
                </a:ext>
              </a:extLst>
            </p:cNvPr>
            <p:cNvSpPr txBox="1"/>
            <p:nvPr/>
          </p:nvSpPr>
          <p:spPr>
            <a:xfrm>
              <a:off x="43168138" y="16130869"/>
              <a:ext cx="2351190" cy="114657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ct val="90000"/>
                </a:lnSpc>
              </a:pPr>
              <a:endParaRPr lang="en-US" sz="1197" b="1" dirty="0">
                <a:latin typeface="Source Sans Pro" panose="020B0503030403020204" pitchFamily="34" charset="0"/>
              </a:endParaRPr>
            </a:p>
            <a:p>
              <a:pPr algn="r">
                <a:lnSpc>
                  <a:spcPct val="90000"/>
                </a:lnSpc>
              </a:pPr>
              <a:r>
                <a:rPr lang="en-US" sz="1197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No. of patients at risk</a:t>
              </a:r>
            </a:p>
            <a:p>
              <a:pPr algn="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Imetelstat 4.4 mg/kg: ≤ median </a:t>
              </a:r>
            </a:p>
            <a:p>
              <a:pPr algn="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Imetelstat 4.4 mg/kg: &gt; median</a:t>
              </a:r>
            </a:p>
            <a:p>
              <a:pPr algn="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Imetelstat 8.9 mg/kg: ≤ median</a:t>
              </a:r>
            </a:p>
            <a:p>
              <a:pPr algn="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Imetelstat 8.9 mg/kg: &gt; median </a:t>
              </a:r>
            </a:p>
          </p:txBody>
        </p:sp>
        <p:sp>
          <p:nvSpPr>
            <p:cNvPr id="4710" name="TextBox 4709">
              <a:extLst>
                <a:ext uri="{FF2B5EF4-FFF2-40B4-BE49-F238E27FC236}">
                  <a16:creationId xmlns:a16="http://schemas.microsoft.com/office/drawing/2014/main" id="{753C0DBC-417E-6FE9-C4DF-6561C4E866C7}"/>
                </a:ext>
              </a:extLst>
            </p:cNvPr>
            <p:cNvSpPr txBox="1"/>
            <p:nvPr/>
          </p:nvSpPr>
          <p:spPr>
            <a:xfrm>
              <a:off x="45392774" y="14521977"/>
              <a:ext cx="177351" cy="21230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80</a:t>
              </a:r>
            </a:p>
          </p:txBody>
        </p:sp>
        <p:sp>
          <p:nvSpPr>
            <p:cNvPr id="4711" name="TextBox 4710">
              <a:extLst>
                <a:ext uri="{FF2B5EF4-FFF2-40B4-BE49-F238E27FC236}">
                  <a16:creationId xmlns:a16="http://schemas.microsoft.com/office/drawing/2014/main" id="{422222F6-311C-4AA0-8033-DE1CC380E6F8}"/>
                </a:ext>
              </a:extLst>
            </p:cNvPr>
            <p:cNvSpPr txBox="1"/>
            <p:nvPr/>
          </p:nvSpPr>
          <p:spPr>
            <a:xfrm>
              <a:off x="45392774" y="14677371"/>
              <a:ext cx="177351" cy="21230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70</a:t>
              </a:r>
            </a:p>
          </p:txBody>
        </p:sp>
        <p:sp>
          <p:nvSpPr>
            <p:cNvPr id="4712" name="TextBox 4711">
              <a:extLst>
                <a:ext uri="{FF2B5EF4-FFF2-40B4-BE49-F238E27FC236}">
                  <a16:creationId xmlns:a16="http://schemas.microsoft.com/office/drawing/2014/main" id="{193A6B99-E612-2577-2CE5-C781267BBB9C}"/>
                </a:ext>
              </a:extLst>
            </p:cNvPr>
            <p:cNvSpPr txBox="1"/>
            <p:nvPr/>
          </p:nvSpPr>
          <p:spPr>
            <a:xfrm>
              <a:off x="45392774" y="15143553"/>
              <a:ext cx="177351" cy="21230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40</a:t>
              </a:r>
            </a:p>
          </p:txBody>
        </p:sp>
        <p:sp>
          <p:nvSpPr>
            <p:cNvPr id="4713" name="TextBox 4712">
              <a:extLst>
                <a:ext uri="{FF2B5EF4-FFF2-40B4-BE49-F238E27FC236}">
                  <a16:creationId xmlns:a16="http://schemas.microsoft.com/office/drawing/2014/main" id="{BA9F5987-AB34-A7DA-C2F1-DFB529F1A2E7}"/>
                </a:ext>
              </a:extLst>
            </p:cNvPr>
            <p:cNvSpPr txBox="1"/>
            <p:nvPr/>
          </p:nvSpPr>
          <p:spPr>
            <a:xfrm>
              <a:off x="45392774" y="15454341"/>
              <a:ext cx="177351" cy="21230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20</a:t>
              </a:r>
            </a:p>
          </p:txBody>
        </p:sp>
        <p:sp>
          <p:nvSpPr>
            <p:cNvPr id="4714" name="TextBox 4713">
              <a:extLst>
                <a:ext uri="{FF2B5EF4-FFF2-40B4-BE49-F238E27FC236}">
                  <a16:creationId xmlns:a16="http://schemas.microsoft.com/office/drawing/2014/main" id="{D48E8E88-7CB9-D1EA-7839-73E08FB7DE6B}"/>
                </a:ext>
              </a:extLst>
            </p:cNvPr>
            <p:cNvSpPr txBox="1"/>
            <p:nvPr/>
          </p:nvSpPr>
          <p:spPr>
            <a:xfrm>
              <a:off x="45481452" y="15765131"/>
              <a:ext cx="88676" cy="21230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0</a:t>
              </a:r>
            </a:p>
          </p:txBody>
        </p:sp>
        <p:sp>
          <p:nvSpPr>
            <p:cNvPr id="4715" name="TextBox 4714">
              <a:extLst>
                <a:ext uri="{FF2B5EF4-FFF2-40B4-BE49-F238E27FC236}">
                  <a16:creationId xmlns:a16="http://schemas.microsoft.com/office/drawing/2014/main" id="{370C3F07-517A-F2A8-69C0-B70616E3D7C4}"/>
                </a:ext>
              </a:extLst>
            </p:cNvPr>
            <p:cNvSpPr txBox="1"/>
            <p:nvPr/>
          </p:nvSpPr>
          <p:spPr>
            <a:xfrm>
              <a:off x="45981737" y="16164290"/>
              <a:ext cx="131741" cy="1910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6</a:t>
              </a:r>
            </a:p>
          </p:txBody>
        </p:sp>
        <p:sp>
          <p:nvSpPr>
            <p:cNvPr id="4716" name="TextBox 4715">
              <a:extLst>
                <a:ext uri="{FF2B5EF4-FFF2-40B4-BE49-F238E27FC236}">
                  <a16:creationId xmlns:a16="http://schemas.microsoft.com/office/drawing/2014/main" id="{F7227B0D-A6BF-A00F-9711-31FD75D1BED6}"/>
                </a:ext>
              </a:extLst>
            </p:cNvPr>
            <p:cNvSpPr txBox="1"/>
            <p:nvPr/>
          </p:nvSpPr>
          <p:spPr>
            <a:xfrm>
              <a:off x="46327336" y="16164290"/>
              <a:ext cx="210764" cy="1910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12</a:t>
              </a:r>
            </a:p>
          </p:txBody>
        </p:sp>
        <p:sp>
          <p:nvSpPr>
            <p:cNvPr id="4717" name="TextBox 4716">
              <a:extLst>
                <a:ext uri="{FF2B5EF4-FFF2-40B4-BE49-F238E27FC236}">
                  <a16:creationId xmlns:a16="http://schemas.microsoft.com/office/drawing/2014/main" id="{FDFB2850-E572-625D-088C-54987693C961}"/>
                </a:ext>
              </a:extLst>
            </p:cNvPr>
            <p:cNvSpPr txBox="1"/>
            <p:nvPr/>
          </p:nvSpPr>
          <p:spPr>
            <a:xfrm>
              <a:off x="46704818" y="16164290"/>
              <a:ext cx="210764" cy="1910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18</a:t>
              </a:r>
            </a:p>
          </p:txBody>
        </p:sp>
        <p:sp>
          <p:nvSpPr>
            <p:cNvPr id="4718" name="TextBox 4717">
              <a:extLst>
                <a:ext uri="{FF2B5EF4-FFF2-40B4-BE49-F238E27FC236}">
                  <a16:creationId xmlns:a16="http://schemas.microsoft.com/office/drawing/2014/main" id="{E135EF10-10BC-2A23-4F7E-B48AAD350DA6}"/>
                </a:ext>
              </a:extLst>
            </p:cNvPr>
            <p:cNvSpPr txBox="1"/>
            <p:nvPr/>
          </p:nvSpPr>
          <p:spPr>
            <a:xfrm>
              <a:off x="47092460" y="16164290"/>
              <a:ext cx="210764" cy="1910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24</a:t>
              </a:r>
            </a:p>
          </p:txBody>
        </p:sp>
        <p:sp>
          <p:nvSpPr>
            <p:cNvPr id="4719" name="TextBox 4718">
              <a:extLst>
                <a:ext uri="{FF2B5EF4-FFF2-40B4-BE49-F238E27FC236}">
                  <a16:creationId xmlns:a16="http://schemas.microsoft.com/office/drawing/2014/main" id="{6450648C-8D3A-E955-F2D8-EB9101DC3ECC}"/>
                </a:ext>
              </a:extLst>
            </p:cNvPr>
            <p:cNvSpPr txBox="1"/>
            <p:nvPr/>
          </p:nvSpPr>
          <p:spPr>
            <a:xfrm>
              <a:off x="47469945" y="16164290"/>
              <a:ext cx="210764" cy="1910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30</a:t>
              </a:r>
            </a:p>
          </p:txBody>
        </p:sp>
        <p:sp>
          <p:nvSpPr>
            <p:cNvPr id="4720" name="TextBox 4719">
              <a:extLst>
                <a:ext uri="{FF2B5EF4-FFF2-40B4-BE49-F238E27FC236}">
                  <a16:creationId xmlns:a16="http://schemas.microsoft.com/office/drawing/2014/main" id="{47603C14-C325-C696-C402-90F5C332CADD}"/>
                </a:ext>
              </a:extLst>
            </p:cNvPr>
            <p:cNvSpPr txBox="1"/>
            <p:nvPr/>
          </p:nvSpPr>
          <p:spPr>
            <a:xfrm>
              <a:off x="47852507" y="16164290"/>
              <a:ext cx="210764" cy="1910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36</a:t>
              </a:r>
            </a:p>
          </p:txBody>
        </p:sp>
        <p:sp>
          <p:nvSpPr>
            <p:cNvPr id="4721" name="TextBox 4720">
              <a:extLst>
                <a:ext uri="{FF2B5EF4-FFF2-40B4-BE49-F238E27FC236}">
                  <a16:creationId xmlns:a16="http://schemas.microsoft.com/office/drawing/2014/main" id="{5B7ED70C-76D3-9044-722E-9755CD971526}"/>
                </a:ext>
              </a:extLst>
            </p:cNvPr>
            <p:cNvSpPr txBox="1"/>
            <p:nvPr/>
          </p:nvSpPr>
          <p:spPr>
            <a:xfrm>
              <a:off x="48240149" y="16164290"/>
              <a:ext cx="210764" cy="1910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42</a:t>
              </a:r>
            </a:p>
          </p:txBody>
        </p:sp>
        <p:sp>
          <p:nvSpPr>
            <p:cNvPr id="4722" name="TextBox 4721">
              <a:extLst>
                <a:ext uri="{FF2B5EF4-FFF2-40B4-BE49-F238E27FC236}">
                  <a16:creationId xmlns:a16="http://schemas.microsoft.com/office/drawing/2014/main" id="{EBDDE69D-CD1E-86A4-FC6B-1C0316F2D1BA}"/>
                </a:ext>
              </a:extLst>
            </p:cNvPr>
            <p:cNvSpPr txBox="1"/>
            <p:nvPr/>
          </p:nvSpPr>
          <p:spPr>
            <a:xfrm>
              <a:off x="48617630" y="16164290"/>
              <a:ext cx="210764" cy="1910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48</a:t>
              </a:r>
            </a:p>
          </p:txBody>
        </p:sp>
        <p:sp>
          <p:nvSpPr>
            <p:cNvPr id="4723" name="TextBox 4722">
              <a:extLst>
                <a:ext uri="{FF2B5EF4-FFF2-40B4-BE49-F238E27FC236}">
                  <a16:creationId xmlns:a16="http://schemas.microsoft.com/office/drawing/2014/main" id="{E6F39131-4E73-8CFA-FFEC-2CD3307DA9EA}"/>
                </a:ext>
              </a:extLst>
            </p:cNvPr>
            <p:cNvSpPr txBox="1"/>
            <p:nvPr/>
          </p:nvSpPr>
          <p:spPr>
            <a:xfrm>
              <a:off x="49000195" y="16164290"/>
              <a:ext cx="210764" cy="1910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54</a:t>
              </a:r>
            </a:p>
          </p:txBody>
        </p:sp>
        <p:sp>
          <p:nvSpPr>
            <p:cNvPr id="4724" name="TextBox 4723">
              <a:extLst>
                <a:ext uri="{FF2B5EF4-FFF2-40B4-BE49-F238E27FC236}">
                  <a16:creationId xmlns:a16="http://schemas.microsoft.com/office/drawing/2014/main" id="{792C8469-9F99-D96E-F594-C43663507895}"/>
                </a:ext>
              </a:extLst>
            </p:cNvPr>
            <p:cNvSpPr txBox="1"/>
            <p:nvPr/>
          </p:nvSpPr>
          <p:spPr>
            <a:xfrm>
              <a:off x="45538643" y="16612651"/>
              <a:ext cx="258485" cy="66479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8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5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14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16</a:t>
              </a:r>
            </a:p>
          </p:txBody>
        </p:sp>
        <p:sp>
          <p:nvSpPr>
            <p:cNvPr id="4725" name="TextBox 4724">
              <a:extLst>
                <a:ext uri="{FF2B5EF4-FFF2-40B4-BE49-F238E27FC236}">
                  <a16:creationId xmlns:a16="http://schemas.microsoft.com/office/drawing/2014/main" id="{0B855427-EB06-EAFA-66D1-F08FF43DFD50}"/>
                </a:ext>
              </a:extLst>
            </p:cNvPr>
            <p:cNvSpPr txBox="1"/>
            <p:nvPr/>
          </p:nvSpPr>
          <p:spPr>
            <a:xfrm>
              <a:off x="45911047" y="16612651"/>
              <a:ext cx="258485" cy="66479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8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5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14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16</a:t>
              </a:r>
            </a:p>
          </p:txBody>
        </p:sp>
        <p:sp>
          <p:nvSpPr>
            <p:cNvPr id="4726" name="TextBox 4725">
              <a:extLst>
                <a:ext uri="{FF2B5EF4-FFF2-40B4-BE49-F238E27FC236}">
                  <a16:creationId xmlns:a16="http://schemas.microsoft.com/office/drawing/2014/main" id="{54498FDB-29FE-A76C-263E-B15FE820F9F5}"/>
                </a:ext>
              </a:extLst>
            </p:cNvPr>
            <p:cNvSpPr txBox="1"/>
            <p:nvPr/>
          </p:nvSpPr>
          <p:spPr>
            <a:xfrm>
              <a:off x="46303769" y="16612651"/>
              <a:ext cx="258485" cy="66479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8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5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16</a:t>
              </a:r>
            </a:p>
          </p:txBody>
        </p:sp>
        <p:sp>
          <p:nvSpPr>
            <p:cNvPr id="4727" name="TextBox 4726">
              <a:extLst>
                <a:ext uri="{FF2B5EF4-FFF2-40B4-BE49-F238E27FC236}">
                  <a16:creationId xmlns:a16="http://schemas.microsoft.com/office/drawing/2014/main" id="{C085148F-AE9F-B4E7-6A22-939132CF17A5}"/>
                </a:ext>
              </a:extLst>
            </p:cNvPr>
            <p:cNvSpPr txBox="1"/>
            <p:nvPr/>
          </p:nvSpPr>
          <p:spPr>
            <a:xfrm>
              <a:off x="46681251" y="16612651"/>
              <a:ext cx="258485" cy="66479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6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3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13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13</a:t>
              </a:r>
            </a:p>
          </p:txBody>
        </p:sp>
        <p:sp>
          <p:nvSpPr>
            <p:cNvPr id="4728" name="TextBox 4727">
              <a:extLst>
                <a:ext uri="{FF2B5EF4-FFF2-40B4-BE49-F238E27FC236}">
                  <a16:creationId xmlns:a16="http://schemas.microsoft.com/office/drawing/2014/main" id="{21DA499A-42DF-7371-5AA9-D46CC9CD351C}"/>
                </a:ext>
              </a:extLst>
            </p:cNvPr>
            <p:cNvSpPr txBox="1"/>
            <p:nvPr/>
          </p:nvSpPr>
          <p:spPr>
            <a:xfrm>
              <a:off x="47068894" y="16612651"/>
              <a:ext cx="258485" cy="66479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3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1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12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8</a:t>
              </a:r>
            </a:p>
          </p:txBody>
        </p:sp>
        <p:sp>
          <p:nvSpPr>
            <p:cNvPr id="4729" name="TextBox 4728">
              <a:extLst>
                <a:ext uri="{FF2B5EF4-FFF2-40B4-BE49-F238E27FC236}">
                  <a16:creationId xmlns:a16="http://schemas.microsoft.com/office/drawing/2014/main" id="{5C1DEEB7-18B5-2509-58CF-46330B091959}"/>
                </a:ext>
              </a:extLst>
            </p:cNvPr>
            <p:cNvSpPr txBox="1"/>
            <p:nvPr/>
          </p:nvSpPr>
          <p:spPr>
            <a:xfrm>
              <a:off x="47446379" y="16612651"/>
              <a:ext cx="258485" cy="66479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3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0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10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6</a:t>
              </a:r>
            </a:p>
          </p:txBody>
        </p:sp>
        <p:sp>
          <p:nvSpPr>
            <p:cNvPr id="4730" name="TextBox 4729">
              <a:extLst>
                <a:ext uri="{FF2B5EF4-FFF2-40B4-BE49-F238E27FC236}">
                  <a16:creationId xmlns:a16="http://schemas.microsoft.com/office/drawing/2014/main" id="{EDB920BC-2A03-E767-58C8-0D2EBA6F0D2E}"/>
                </a:ext>
              </a:extLst>
            </p:cNvPr>
            <p:cNvSpPr txBox="1"/>
            <p:nvPr/>
          </p:nvSpPr>
          <p:spPr>
            <a:xfrm>
              <a:off x="47828941" y="16612651"/>
              <a:ext cx="258485" cy="66479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2</a:t>
              </a:r>
            </a:p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rgbClr val="FF0000"/>
                </a:solidFill>
                <a:latin typeface="Source Sans Pro" panose="020B0503030403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7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2</a:t>
              </a:r>
            </a:p>
          </p:txBody>
        </p:sp>
        <p:sp>
          <p:nvSpPr>
            <p:cNvPr id="4731" name="TextBox 4730">
              <a:extLst>
                <a:ext uri="{FF2B5EF4-FFF2-40B4-BE49-F238E27FC236}">
                  <a16:creationId xmlns:a16="http://schemas.microsoft.com/office/drawing/2014/main" id="{0E9DA376-1BB2-CFF2-FF7F-E58958722BB3}"/>
                </a:ext>
              </a:extLst>
            </p:cNvPr>
            <p:cNvSpPr txBox="1"/>
            <p:nvPr/>
          </p:nvSpPr>
          <p:spPr>
            <a:xfrm>
              <a:off x="48216583" y="16612651"/>
              <a:ext cx="258485" cy="66479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0</a:t>
              </a:r>
            </a:p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rgbClr val="FF0000"/>
                </a:solidFill>
                <a:latin typeface="Source Sans Pro" panose="020B0503030403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3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2</a:t>
              </a:r>
            </a:p>
          </p:txBody>
        </p:sp>
        <p:sp>
          <p:nvSpPr>
            <p:cNvPr id="4732" name="TextBox 4731">
              <a:extLst>
                <a:ext uri="{FF2B5EF4-FFF2-40B4-BE49-F238E27FC236}">
                  <a16:creationId xmlns:a16="http://schemas.microsoft.com/office/drawing/2014/main" id="{DB267BDB-A340-0B48-E202-D0C19C11476A}"/>
                </a:ext>
              </a:extLst>
            </p:cNvPr>
            <p:cNvSpPr txBox="1"/>
            <p:nvPr/>
          </p:nvSpPr>
          <p:spPr>
            <a:xfrm>
              <a:off x="48594064" y="16612651"/>
              <a:ext cx="258485" cy="66479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chemeClr val="accent1"/>
                </a:solidFill>
                <a:latin typeface="Source Sans Pro" panose="020B0503030403020204" pitchFamily="34" charset="0"/>
              </a:endParaRPr>
            </a:p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rgbClr val="FF0000"/>
                </a:solidFill>
                <a:latin typeface="Source Sans Pro" panose="020B0503030403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0</a:t>
              </a:r>
            </a:p>
          </p:txBody>
        </p:sp>
        <p:sp>
          <p:nvSpPr>
            <p:cNvPr id="4733" name="TextBox 4732">
              <a:extLst>
                <a:ext uri="{FF2B5EF4-FFF2-40B4-BE49-F238E27FC236}">
                  <a16:creationId xmlns:a16="http://schemas.microsoft.com/office/drawing/2014/main" id="{E1445D52-8805-458A-0803-AF3818748B6A}"/>
                </a:ext>
              </a:extLst>
            </p:cNvPr>
            <p:cNvSpPr txBox="1"/>
            <p:nvPr/>
          </p:nvSpPr>
          <p:spPr>
            <a:xfrm>
              <a:off x="48976629" y="16612651"/>
              <a:ext cx="258485" cy="66479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chemeClr val="accent1"/>
                </a:solidFill>
                <a:latin typeface="Source Sans Pro" panose="020B0503030403020204" pitchFamily="34" charset="0"/>
              </a:endParaRPr>
            </a:p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rgbClr val="FF0000"/>
                </a:solidFill>
                <a:latin typeface="Source Sans Pro" panose="020B0503030403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0</a:t>
              </a:r>
            </a:p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rgbClr val="660033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4734" name="TextBox 4733">
              <a:extLst>
                <a:ext uri="{FF2B5EF4-FFF2-40B4-BE49-F238E27FC236}">
                  <a16:creationId xmlns:a16="http://schemas.microsoft.com/office/drawing/2014/main" id="{0E86D44E-8BB2-3BFA-C9C3-8061F099C936}"/>
                </a:ext>
              </a:extLst>
            </p:cNvPr>
            <p:cNvSpPr txBox="1"/>
            <p:nvPr/>
          </p:nvSpPr>
          <p:spPr>
            <a:xfrm>
              <a:off x="46378519" y="16358367"/>
              <a:ext cx="2002254" cy="19109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Months from study day 1</a:t>
              </a:r>
            </a:p>
          </p:txBody>
        </p:sp>
        <p:grpSp>
          <p:nvGrpSpPr>
            <p:cNvPr id="4735" name="Group 4734">
              <a:extLst>
                <a:ext uri="{FF2B5EF4-FFF2-40B4-BE49-F238E27FC236}">
                  <a16:creationId xmlns:a16="http://schemas.microsoft.com/office/drawing/2014/main" id="{105495BA-0DF4-39C4-A2B4-8B6919B573A9}"/>
                </a:ext>
              </a:extLst>
            </p:cNvPr>
            <p:cNvGrpSpPr/>
            <p:nvPr/>
          </p:nvGrpSpPr>
          <p:grpSpPr>
            <a:xfrm>
              <a:off x="45694489" y="15957952"/>
              <a:ext cx="1574997" cy="110801"/>
              <a:chOff x="8299547" y="4854042"/>
              <a:chExt cx="2186358" cy="153809"/>
            </a:xfrm>
          </p:grpSpPr>
          <p:cxnSp>
            <p:nvCxnSpPr>
              <p:cNvPr id="4794" name="Straight Connector 4793">
                <a:extLst>
                  <a:ext uri="{FF2B5EF4-FFF2-40B4-BE49-F238E27FC236}">
                    <a16:creationId xmlns:a16="http://schemas.microsoft.com/office/drawing/2014/main" id="{881AD136-6574-16C5-1A7B-D9AE84824A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99547" y="4930947"/>
                <a:ext cx="274320" cy="0"/>
              </a:xfrm>
              <a:prstGeom prst="line">
                <a:avLst/>
              </a:prstGeom>
              <a:ln w="12700">
                <a:solidFill>
                  <a:srgbClr val="9BBB59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95" name="TextBox 4794">
                <a:extLst>
                  <a:ext uri="{FF2B5EF4-FFF2-40B4-BE49-F238E27FC236}">
                    <a16:creationId xmlns:a16="http://schemas.microsoft.com/office/drawing/2014/main" id="{63332A04-5244-7B91-74A3-7C0936FE9ECC}"/>
                  </a:ext>
                </a:extLst>
              </p:cNvPr>
              <p:cNvSpPr txBox="1"/>
              <p:nvPr/>
            </p:nvSpPr>
            <p:spPr>
              <a:xfrm>
                <a:off x="8634510" y="4854042"/>
                <a:ext cx="1851395" cy="1538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70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Imetelstat 8.9 mg/kg: ≤ median</a:t>
                </a:r>
              </a:p>
            </p:txBody>
          </p:sp>
        </p:grpSp>
        <p:sp>
          <p:nvSpPr>
            <p:cNvPr id="4736" name="TextBox 4735">
              <a:extLst>
                <a:ext uri="{FF2B5EF4-FFF2-40B4-BE49-F238E27FC236}">
                  <a16:creationId xmlns:a16="http://schemas.microsoft.com/office/drawing/2014/main" id="{CDCC408E-9ABA-EE5A-A221-47371CCFD610}"/>
                </a:ext>
              </a:extLst>
            </p:cNvPr>
            <p:cNvSpPr txBox="1"/>
            <p:nvPr/>
          </p:nvSpPr>
          <p:spPr>
            <a:xfrm>
              <a:off x="45694490" y="15599138"/>
              <a:ext cx="1106600" cy="159616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Baseline IL-8 level</a:t>
              </a:r>
            </a:p>
          </p:txBody>
        </p:sp>
        <p:grpSp>
          <p:nvGrpSpPr>
            <p:cNvPr id="4737" name="Group 4736">
              <a:extLst>
                <a:ext uri="{FF2B5EF4-FFF2-40B4-BE49-F238E27FC236}">
                  <a16:creationId xmlns:a16="http://schemas.microsoft.com/office/drawing/2014/main" id="{80957B5F-5F85-F365-93B0-A974752E76E8}"/>
                </a:ext>
              </a:extLst>
            </p:cNvPr>
            <p:cNvGrpSpPr/>
            <p:nvPr/>
          </p:nvGrpSpPr>
          <p:grpSpPr>
            <a:xfrm>
              <a:off x="45694489" y="15783188"/>
              <a:ext cx="1602188" cy="110800"/>
              <a:chOff x="1615593" y="4854042"/>
              <a:chExt cx="2224106" cy="153809"/>
            </a:xfrm>
          </p:grpSpPr>
          <p:grpSp>
            <p:nvGrpSpPr>
              <p:cNvPr id="4790" name="Group 4789">
                <a:extLst>
                  <a:ext uri="{FF2B5EF4-FFF2-40B4-BE49-F238E27FC236}">
                    <a16:creationId xmlns:a16="http://schemas.microsoft.com/office/drawing/2014/main" id="{B0042926-1BBD-3416-4103-0BAD0FB25CE3}"/>
                  </a:ext>
                </a:extLst>
              </p:cNvPr>
              <p:cNvGrpSpPr/>
              <p:nvPr/>
            </p:nvGrpSpPr>
            <p:grpSpPr>
              <a:xfrm>
                <a:off x="1615593" y="4885228"/>
                <a:ext cx="274320" cy="91440"/>
                <a:chOff x="6961008" y="3588159"/>
                <a:chExt cx="274320" cy="91440"/>
              </a:xfrm>
            </p:grpSpPr>
            <p:sp>
              <p:nvSpPr>
                <p:cNvPr id="4792" name="Oval 4791">
                  <a:extLst>
                    <a:ext uri="{FF2B5EF4-FFF2-40B4-BE49-F238E27FC236}">
                      <a16:creationId xmlns:a16="http://schemas.microsoft.com/office/drawing/2014/main" id="{50B9D3F8-47F7-DBBE-A732-F9C20C91B9C0}"/>
                    </a:ext>
                  </a:extLst>
                </p:cNvPr>
                <p:cNvSpPr/>
                <p:nvPr/>
              </p:nvSpPr>
              <p:spPr>
                <a:xfrm>
                  <a:off x="7052448" y="3588159"/>
                  <a:ext cx="91440" cy="91440"/>
                </a:xfrm>
                <a:prstGeom prst="ellipse">
                  <a:avLst/>
                </a:prstGeom>
                <a:noFill/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98" dirty="0">
                    <a:latin typeface="Source Sans Pro" panose="020B0503030403020204" pitchFamily="34" charset="0"/>
                  </a:endParaRPr>
                </a:p>
              </p:txBody>
            </p:sp>
            <p:cxnSp>
              <p:nvCxnSpPr>
                <p:cNvPr id="4793" name="Straight Connector 4792">
                  <a:extLst>
                    <a:ext uri="{FF2B5EF4-FFF2-40B4-BE49-F238E27FC236}">
                      <a16:creationId xmlns:a16="http://schemas.microsoft.com/office/drawing/2014/main" id="{D4974218-F7A3-9D06-9CAB-D301192E7A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61008" y="3633879"/>
                  <a:ext cx="27432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91" name="TextBox 4790">
                <a:extLst>
                  <a:ext uri="{FF2B5EF4-FFF2-40B4-BE49-F238E27FC236}">
                    <a16:creationId xmlns:a16="http://schemas.microsoft.com/office/drawing/2014/main" id="{0053445F-3ED0-2176-72DF-8704BB41E133}"/>
                  </a:ext>
                </a:extLst>
              </p:cNvPr>
              <p:cNvSpPr txBox="1"/>
              <p:nvPr/>
            </p:nvSpPr>
            <p:spPr>
              <a:xfrm>
                <a:off x="1959373" y="4854042"/>
                <a:ext cx="1880326" cy="1538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70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Imetelstat 4.4 mg/kg: ≤ median </a:t>
                </a:r>
              </a:p>
            </p:txBody>
          </p:sp>
        </p:grpSp>
        <p:grpSp>
          <p:nvGrpSpPr>
            <p:cNvPr id="4738" name="Group 4737">
              <a:extLst>
                <a:ext uri="{FF2B5EF4-FFF2-40B4-BE49-F238E27FC236}">
                  <a16:creationId xmlns:a16="http://schemas.microsoft.com/office/drawing/2014/main" id="{0BE368CA-C9F3-3D9E-881F-65F62F1783CC}"/>
                </a:ext>
              </a:extLst>
            </p:cNvPr>
            <p:cNvGrpSpPr/>
            <p:nvPr/>
          </p:nvGrpSpPr>
          <p:grpSpPr>
            <a:xfrm>
              <a:off x="47440709" y="15783188"/>
              <a:ext cx="1575282" cy="110800"/>
              <a:chOff x="3349164" y="4854042"/>
              <a:chExt cx="2186754" cy="153809"/>
            </a:xfrm>
          </p:grpSpPr>
          <p:grpSp>
            <p:nvGrpSpPr>
              <p:cNvPr id="4784" name="Group 4783">
                <a:extLst>
                  <a:ext uri="{FF2B5EF4-FFF2-40B4-BE49-F238E27FC236}">
                    <a16:creationId xmlns:a16="http://schemas.microsoft.com/office/drawing/2014/main" id="{B9D9A9CC-D97D-7C5B-397C-A269D5DC3456}"/>
                  </a:ext>
                </a:extLst>
              </p:cNvPr>
              <p:cNvGrpSpPr/>
              <p:nvPr/>
            </p:nvGrpSpPr>
            <p:grpSpPr>
              <a:xfrm>
                <a:off x="3349164" y="4885228"/>
                <a:ext cx="274320" cy="91440"/>
                <a:chOff x="6961008" y="3803939"/>
                <a:chExt cx="274320" cy="91440"/>
              </a:xfrm>
            </p:grpSpPr>
            <p:grpSp>
              <p:nvGrpSpPr>
                <p:cNvPr id="4786" name="Group 4785">
                  <a:extLst>
                    <a:ext uri="{FF2B5EF4-FFF2-40B4-BE49-F238E27FC236}">
                      <a16:creationId xmlns:a16="http://schemas.microsoft.com/office/drawing/2014/main" id="{FE730AD3-A368-692A-F368-5D9DE6A46CDF}"/>
                    </a:ext>
                  </a:extLst>
                </p:cNvPr>
                <p:cNvGrpSpPr/>
                <p:nvPr/>
              </p:nvGrpSpPr>
              <p:grpSpPr>
                <a:xfrm>
                  <a:off x="7052448" y="3803939"/>
                  <a:ext cx="91440" cy="91440"/>
                  <a:chOff x="6154427" y="3997045"/>
                  <a:chExt cx="91440" cy="91440"/>
                </a:xfrm>
              </p:grpSpPr>
              <p:cxnSp>
                <p:nvCxnSpPr>
                  <p:cNvPr id="4788" name="Straight Connector 4787">
                    <a:extLst>
                      <a:ext uri="{FF2B5EF4-FFF2-40B4-BE49-F238E27FC236}">
                        <a16:creationId xmlns:a16="http://schemas.microsoft.com/office/drawing/2014/main" id="{B8DE321D-8856-1E87-1F42-F5D2D302FDC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200147" y="3997045"/>
                    <a:ext cx="0" cy="9144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89" name="Straight Connector 4788">
                    <a:extLst>
                      <a:ext uri="{FF2B5EF4-FFF2-40B4-BE49-F238E27FC236}">
                        <a16:creationId xmlns:a16="http://schemas.microsoft.com/office/drawing/2014/main" id="{05AB2CE5-7466-2777-D593-B528BF6CE92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154427" y="4042765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787" name="Straight Connector 4786">
                  <a:extLst>
                    <a:ext uri="{FF2B5EF4-FFF2-40B4-BE49-F238E27FC236}">
                      <a16:creationId xmlns:a16="http://schemas.microsoft.com/office/drawing/2014/main" id="{FE128751-978F-6C57-6AA2-975F33C06C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61008" y="3849659"/>
                  <a:ext cx="274320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85" name="TextBox 4784">
                <a:extLst>
                  <a:ext uri="{FF2B5EF4-FFF2-40B4-BE49-F238E27FC236}">
                    <a16:creationId xmlns:a16="http://schemas.microsoft.com/office/drawing/2014/main" id="{4B520D1C-B2FF-BCDC-5FE7-84DDCCA206FF}"/>
                  </a:ext>
                </a:extLst>
              </p:cNvPr>
              <p:cNvSpPr txBox="1"/>
              <p:nvPr/>
            </p:nvSpPr>
            <p:spPr>
              <a:xfrm>
                <a:off x="3684523" y="4854042"/>
                <a:ext cx="1851395" cy="1538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70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Imetelstat 4.4 mg/kg: &gt; median</a:t>
                </a:r>
              </a:p>
            </p:txBody>
          </p:sp>
        </p:grpSp>
        <p:grpSp>
          <p:nvGrpSpPr>
            <p:cNvPr id="4739" name="Group 4738">
              <a:extLst>
                <a:ext uri="{FF2B5EF4-FFF2-40B4-BE49-F238E27FC236}">
                  <a16:creationId xmlns:a16="http://schemas.microsoft.com/office/drawing/2014/main" id="{BFC807CB-5586-F1D0-2B8F-3A221FBCD0C2}"/>
                </a:ext>
              </a:extLst>
            </p:cNvPr>
            <p:cNvGrpSpPr/>
            <p:nvPr/>
          </p:nvGrpSpPr>
          <p:grpSpPr>
            <a:xfrm>
              <a:off x="47440711" y="15957921"/>
              <a:ext cx="1589261" cy="110800"/>
              <a:chOff x="10786117" y="4854042"/>
              <a:chExt cx="2206159" cy="153809"/>
            </a:xfrm>
          </p:grpSpPr>
          <p:sp>
            <p:nvSpPr>
              <p:cNvPr id="4780" name="TextBox 4779">
                <a:extLst>
                  <a:ext uri="{FF2B5EF4-FFF2-40B4-BE49-F238E27FC236}">
                    <a16:creationId xmlns:a16="http://schemas.microsoft.com/office/drawing/2014/main" id="{A2F26905-FBFD-F0AE-8BDA-0AC44E50FB33}"/>
                  </a:ext>
                </a:extLst>
              </p:cNvPr>
              <p:cNvSpPr txBox="1"/>
              <p:nvPr/>
            </p:nvSpPr>
            <p:spPr>
              <a:xfrm>
                <a:off x="11111952" y="4854042"/>
                <a:ext cx="1880324" cy="1538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70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Imetelstat 8.9 mg/kg: &gt; median </a:t>
                </a:r>
              </a:p>
            </p:txBody>
          </p:sp>
          <p:grpSp>
            <p:nvGrpSpPr>
              <p:cNvPr id="4781" name="Group 4780">
                <a:extLst>
                  <a:ext uri="{FF2B5EF4-FFF2-40B4-BE49-F238E27FC236}">
                    <a16:creationId xmlns:a16="http://schemas.microsoft.com/office/drawing/2014/main" id="{62B5EA16-78F1-CC55-8F56-9BB0F5A75ECB}"/>
                  </a:ext>
                </a:extLst>
              </p:cNvPr>
              <p:cNvGrpSpPr/>
              <p:nvPr/>
            </p:nvGrpSpPr>
            <p:grpSpPr>
              <a:xfrm>
                <a:off x="10786117" y="4886047"/>
                <a:ext cx="274320" cy="91440"/>
                <a:chOff x="10786117" y="4870168"/>
                <a:chExt cx="274320" cy="91440"/>
              </a:xfrm>
            </p:grpSpPr>
            <p:cxnSp>
              <p:nvCxnSpPr>
                <p:cNvPr id="4782" name="Straight Connector 4781">
                  <a:extLst>
                    <a:ext uri="{FF2B5EF4-FFF2-40B4-BE49-F238E27FC236}">
                      <a16:creationId xmlns:a16="http://schemas.microsoft.com/office/drawing/2014/main" id="{D6C05E76-8B08-D06D-1C6E-456F121E14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786117" y="4915888"/>
                  <a:ext cx="274320" cy="0"/>
                </a:xfrm>
                <a:prstGeom prst="line">
                  <a:avLst/>
                </a:prstGeom>
                <a:ln w="12700">
                  <a:solidFill>
                    <a:srgbClr val="660033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783" name="Isosceles Triangle 4782">
                  <a:extLst>
                    <a:ext uri="{FF2B5EF4-FFF2-40B4-BE49-F238E27FC236}">
                      <a16:creationId xmlns:a16="http://schemas.microsoft.com/office/drawing/2014/main" id="{B220047A-51FC-51A5-4489-1B71C60504E0}"/>
                    </a:ext>
                  </a:extLst>
                </p:cNvPr>
                <p:cNvSpPr/>
                <p:nvPr/>
              </p:nvSpPr>
              <p:spPr>
                <a:xfrm>
                  <a:off x="10877557" y="4870168"/>
                  <a:ext cx="91440" cy="91440"/>
                </a:xfrm>
                <a:prstGeom prst="triangle">
                  <a:avLst/>
                </a:prstGeom>
                <a:noFill/>
                <a:ln w="12700">
                  <a:solidFill>
                    <a:srgbClr val="66003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98" dirty="0">
                    <a:latin typeface="Source Sans Pro" panose="020B0503030403020204" pitchFamily="34" charset="0"/>
                  </a:endParaRPr>
                </a:p>
              </p:txBody>
            </p:sp>
          </p:grpSp>
        </p:grpSp>
        <p:cxnSp>
          <p:nvCxnSpPr>
            <p:cNvPr id="4740" name="Straight Connector 4739">
              <a:extLst>
                <a:ext uri="{FF2B5EF4-FFF2-40B4-BE49-F238E27FC236}">
                  <a16:creationId xmlns:a16="http://schemas.microsoft.com/office/drawing/2014/main" id="{749CB7B1-C09F-17D7-2DA9-1B0A4571EFFE}"/>
                </a:ext>
              </a:extLst>
            </p:cNvPr>
            <p:cNvCxnSpPr>
              <a:cxnSpLocks/>
            </p:cNvCxnSpPr>
            <p:nvPr/>
          </p:nvCxnSpPr>
          <p:spPr>
            <a:xfrm>
              <a:off x="49140201" y="14187565"/>
              <a:ext cx="0" cy="193580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41" name="Straight Connector 4740">
              <a:extLst>
                <a:ext uri="{FF2B5EF4-FFF2-40B4-BE49-F238E27FC236}">
                  <a16:creationId xmlns:a16="http://schemas.microsoft.com/office/drawing/2014/main" id="{291DD73D-A059-C29C-D196-73CF196D4C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619093" y="14187565"/>
              <a:ext cx="3521107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42" name="Graphic 423">
              <a:extLst>
                <a:ext uri="{FF2B5EF4-FFF2-40B4-BE49-F238E27FC236}">
                  <a16:creationId xmlns:a16="http://schemas.microsoft.com/office/drawing/2014/main" id="{C820142E-9255-8F06-53FC-10A5D0B2D884}"/>
                </a:ext>
              </a:extLst>
            </p:cNvPr>
            <p:cNvGrpSpPr/>
            <p:nvPr/>
          </p:nvGrpSpPr>
          <p:grpSpPr>
            <a:xfrm>
              <a:off x="45663680" y="14316034"/>
              <a:ext cx="2825951" cy="1339112"/>
              <a:chOff x="8327860" y="2574191"/>
              <a:chExt cx="3922483" cy="1856169"/>
            </a:xfrm>
            <a:noFill/>
          </p:grpSpPr>
          <p:sp>
            <p:nvSpPr>
              <p:cNvPr id="4775" name="Freeform: Shape 4774">
                <a:extLst>
                  <a:ext uri="{FF2B5EF4-FFF2-40B4-BE49-F238E27FC236}">
                    <a16:creationId xmlns:a16="http://schemas.microsoft.com/office/drawing/2014/main" id="{A1809D5C-7394-09F3-3D24-44F756F79276}"/>
                  </a:ext>
                </a:extLst>
              </p:cNvPr>
              <p:cNvSpPr/>
              <p:nvPr/>
            </p:nvSpPr>
            <p:spPr>
              <a:xfrm>
                <a:off x="8327860" y="2574191"/>
                <a:ext cx="3876911" cy="1810597"/>
              </a:xfrm>
              <a:custGeom>
                <a:avLst/>
                <a:gdLst>
                  <a:gd name="connsiteX0" fmla="*/ 0 w 3876911"/>
                  <a:gd name="connsiteY0" fmla="*/ 0 h 1810597"/>
                  <a:gd name="connsiteX1" fmla="*/ 1215254 w 3876911"/>
                  <a:gd name="connsiteY1" fmla="*/ 0 h 1810597"/>
                  <a:gd name="connsiteX2" fmla="*/ 1215254 w 3876911"/>
                  <a:gd name="connsiteY2" fmla="*/ 133045 h 1810597"/>
                  <a:gd name="connsiteX3" fmla="*/ 1233229 w 3876911"/>
                  <a:gd name="connsiteY3" fmla="*/ 133045 h 1810597"/>
                  <a:gd name="connsiteX4" fmla="*/ 1233229 w 3876911"/>
                  <a:gd name="connsiteY4" fmla="*/ 267988 h 1810597"/>
                  <a:gd name="connsiteX5" fmla="*/ 1435138 w 3876911"/>
                  <a:gd name="connsiteY5" fmla="*/ 267988 h 1810597"/>
                  <a:gd name="connsiteX6" fmla="*/ 1435138 w 3876911"/>
                  <a:gd name="connsiteY6" fmla="*/ 407615 h 1810597"/>
                  <a:gd name="connsiteX7" fmla="*/ 1630465 w 3876911"/>
                  <a:gd name="connsiteY7" fmla="*/ 407615 h 1810597"/>
                  <a:gd name="connsiteX8" fmla="*/ 1630465 w 3876911"/>
                  <a:gd name="connsiteY8" fmla="*/ 538761 h 1810597"/>
                  <a:gd name="connsiteX9" fmla="*/ 1903138 w 3876911"/>
                  <a:gd name="connsiteY9" fmla="*/ 538761 h 1810597"/>
                  <a:gd name="connsiteX10" fmla="*/ 1903138 w 3876911"/>
                  <a:gd name="connsiteY10" fmla="*/ 677376 h 1810597"/>
                  <a:gd name="connsiteX11" fmla="*/ 2013523 w 3876911"/>
                  <a:gd name="connsiteY11" fmla="*/ 677376 h 1810597"/>
                  <a:gd name="connsiteX12" fmla="*/ 2013523 w 3876911"/>
                  <a:gd name="connsiteY12" fmla="*/ 803838 h 1810597"/>
                  <a:gd name="connsiteX13" fmla="*/ 2044664 w 3876911"/>
                  <a:gd name="connsiteY13" fmla="*/ 803838 h 1810597"/>
                  <a:gd name="connsiteX14" fmla="*/ 2044664 w 3876911"/>
                  <a:gd name="connsiteY14" fmla="*/ 930300 h 1810597"/>
                  <a:gd name="connsiteX15" fmla="*/ 2081375 w 3876911"/>
                  <a:gd name="connsiteY15" fmla="*/ 930300 h 1810597"/>
                  <a:gd name="connsiteX16" fmla="*/ 2081375 w 3876911"/>
                  <a:gd name="connsiteY16" fmla="*/ 1074611 h 1810597"/>
                  <a:gd name="connsiteX17" fmla="*/ 2173911 w 3876911"/>
                  <a:gd name="connsiteY17" fmla="*/ 1074611 h 1810597"/>
                  <a:gd name="connsiteX18" fmla="*/ 2173911 w 3876911"/>
                  <a:gd name="connsiteY18" fmla="*/ 1203858 h 1810597"/>
                  <a:gd name="connsiteX19" fmla="*/ 2497472 w 3876911"/>
                  <a:gd name="connsiteY19" fmla="*/ 1203858 h 1810597"/>
                  <a:gd name="connsiteX20" fmla="*/ 2497472 w 3876911"/>
                  <a:gd name="connsiteY20" fmla="*/ 1347283 h 1810597"/>
                  <a:gd name="connsiteX21" fmla="*/ 2661658 w 3876911"/>
                  <a:gd name="connsiteY21" fmla="*/ 1347283 h 1810597"/>
                  <a:gd name="connsiteX22" fmla="*/ 2661658 w 3876911"/>
                  <a:gd name="connsiteY22" fmla="*/ 1476657 h 1810597"/>
                  <a:gd name="connsiteX23" fmla="*/ 2792804 w 3876911"/>
                  <a:gd name="connsiteY23" fmla="*/ 1476657 h 1810597"/>
                  <a:gd name="connsiteX24" fmla="*/ 2792804 w 3876911"/>
                  <a:gd name="connsiteY24" fmla="*/ 1648311 h 1810597"/>
                  <a:gd name="connsiteX25" fmla="*/ 2982435 w 3876911"/>
                  <a:gd name="connsiteY25" fmla="*/ 1648311 h 1810597"/>
                  <a:gd name="connsiteX26" fmla="*/ 2982435 w 3876911"/>
                  <a:gd name="connsiteY26" fmla="*/ 1810597 h 1810597"/>
                  <a:gd name="connsiteX27" fmla="*/ 3876912 w 3876911"/>
                  <a:gd name="connsiteY27" fmla="*/ 1810597 h 1810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76911" h="1810597">
                    <a:moveTo>
                      <a:pt x="0" y="0"/>
                    </a:moveTo>
                    <a:lnTo>
                      <a:pt x="1215254" y="0"/>
                    </a:lnTo>
                    <a:lnTo>
                      <a:pt x="1215254" y="133045"/>
                    </a:lnTo>
                    <a:lnTo>
                      <a:pt x="1233229" y="133045"/>
                    </a:lnTo>
                    <a:lnTo>
                      <a:pt x="1233229" y="267988"/>
                    </a:lnTo>
                    <a:lnTo>
                      <a:pt x="1435138" y="267988"/>
                    </a:lnTo>
                    <a:lnTo>
                      <a:pt x="1435138" y="407615"/>
                    </a:lnTo>
                    <a:lnTo>
                      <a:pt x="1630465" y="407615"/>
                    </a:lnTo>
                    <a:lnTo>
                      <a:pt x="1630465" y="538761"/>
                    </a:lnTo>
                    <a:lnTo>
                      <a:pt x="1903138" y="538761"/>
                    </a:lnTo>
                    <a:lnTo>
                      <a:pt x="1903138" y="677376"/>
                    </a:lnTo>
                    <a:lnTo>
                      <a:pt x="2013523" y="677376"/>
                    </a:lnTo>
                    <a:lnTo>
                      <a:pt x="2013523" y="803838"/>
                    </a:lnTo>
                    <a:lnTo>
                      <a:pt x="2044664" y="803838"/>
                    </a:lnTo>
                    <a:lnTo>
                      <a:pt x="2044664" y="930300"/>
                    </a:lnTo>
                    <a:lnTo>
                      <a:pt x="2081375" y="930300"/>
                    </a:lnTo>
                    <a:lnTo>
                      <a:pt x="2081375" y="1074611"/>
                    </a:lnTo>
                    <a:lnTo>
                      <a:pt x="2173911" y="1074611"/>
                    </a:lnTo>
                    <a:lnTo>
                      <a:pt x="2173911" y="1203858"/>
                    </a:lnTo>
                    <a:lnTo>
                      <a:pt x="2497472" y="1203858"/>
                    </a:lnTo>
                    <a:lnTo>
                      <a:pt x="2497472" y="1347283"/>
                    </a:lnTo>
                    <a:lnTo>
                      <a:pt x="2661658" y="1347283"/>
                    </a:lnTo>
                    <a:lnTo>
                      <a:pt x="2661658" y="1476657"/>
                    </a:lnTo>
                    <a:lnTo>
                      <a:pt x="2792804" y="1476657"/>
                    </a:lnTo>
                    <a:lnTo>
                      <a:pt x="2792804" y="1648311"/>
                    </a:lnTo>
                    <a:lnTo>
                      <a:pt x="2982435" y="1648311"/>
                    </a:lnTo>
                    <a:lnTo>
                      <a:pt x="2982435" y="1810597"/>
                    </a:lnTo>
                    <a:lnTo>
                      <a:pt x="3876912" y="1810597"/>
                    </a:lnTo>
                  </a:path>
                </a:pathLst>
              </a:custGeom>
              <a:noFill/>
              <a:ln w="12700" cap="flat">
                <a:solidFill>
                  <a:srgbClr val="660033"/>
                </a:solidFill>
                <a:prstDash val="dash"/>
                <a:miter/>
              </a:ln>
            </p:spPr>
            <p:txBody>
              <a:bodyPr rtlCol="0" anchor="ctr"/>
              <a:lstStyle/>
              <a:p>
                <a:endParaRPr lang="en-US" sz="998" dirty="0"/>
              </a:p>
            </p:txBody>
          </p:sp>
          <p:grpSp>
            <p:nvGrpSpPr>
              <p:cNvPr id="4776" name="Graphic 423">
                <a:extLst>
                  <a:ext uri="{FF2B5EF4-FFF2-40B4-BE49-F238E27FC236}">
                    <a16:creationId xmlns:a16="http://schemas.microsoft.com/office/drawing/2014/main" id="{50D6B1B1-758E-08BC-47A5-E534E54922B9}"/>
                  </a:ext>
                </a:extLst>
              </p:cNvPr>
              <p:cNvGrpSpPr/>
              <p:nvPr/>
            </p:nvGrpSpPr>
            <p:grpSpPr>
              <a:xfrm>
                <a:off x="10995974" y="3999959"/>
                <a:ext cx="1254369" cy="430401"/>
                <a:chOff x="10995974" y="3999959"/>
                <a:chExt cx="1254369" cy="430401"/>
              </a:xfrm>
              <a:noFill/>
            </p:grpSpPr>
            <p:sp>
              <p:nvSpPr>
                <p:cNvPr id="4777" name="Freeform: Shape 4776">
                  <a:extLst>
                    <a:ext uri="{FF2B5EF4-FFF2-40B4-BE49-F238E27FC236}">
                      <a16:creationId xmlns:a16="http://schemas.microsoft.com/office/drawing/2014/main" id="{6FBE4489-63E9-4FA8-A500-036EEDDFF1A3}"/>
                    </a:ext>
                  </a:extLst>
                </p:cNvPr>
                <p:cNvSpPr/>
                <p:nvPr/>
              </p:nvSpPr>
              <p:spPr>
                <a:xfrm>
                  <a:off x="12159199" y="4339217"/>
                  <a:ext cx="91143" cy="91143"/>
                </a:xfrm>
                <a:custGeom>
                  <a:avLst/>
                  <a:gdLst>
                    <a:gd name="connsiteX0" fmla="*/ 45572 w 91143"/>
                    <a:gd name="connsiteY0" fmla="*/ 0 h 91143"/>
                    <a:gd name="connsiteX1" fmla="*/ 0 w 91143"/>
                    <a:gd name="connsiteY1" fmla="*/ 91144 h 91143"/>
                    <a:gd name="connsiteX2" fmla="*/ 91144 w 91143"/>
                    <a:gd name="connsiteY2" fmla="*/ 91144 h 91143"/>
                    <a:gd name="connsiteX3" fmla="*/ 45572 w 91143"/>
                    <a:gd name="connsiteY3" fmla="*/ 0 h 911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143" h="91143">
                      <a:moveTo>
                        <a:pt x="45572" y="0"/>
                      </a:moveTo>
                      <a:lnTo>
                        <a:pt x="0" y="91144"/>
                      </a:lnTo>
                      <a:lnTo>
                        <a:pt x="91144" y="91144"/>
                      </a:lnTo>
                      <a:lnTo>
                        <a:pt x="45572" y="0"/>
                      </a:lnTo>
                      <a:close/>
                    </a:path>
                  </a:pathLst>
                </a:custGeom>
                <a:noFill/>
                <a:ln w="12700" cap="flat">
                  <a:solidFill>
                    <a:srgbClr val="660033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998" dirty="0"/>
                </a:p>
              </p:txBody>
            </p:sp>
            <p:sp>
              <p:nvSpPr>
                <p:cNvPr id="4778" name="Freeform: Shape 4777">
                  <a:extLst>
                    <a:ext uri="{FF2B5EF4-FFF2-40B4-BE49-F238E27FC236}">
                      <a16:creationId xmlns:a16="http://schemas.microsoft.com/office/drawing/2014/main" id="{09A220E9-CC3D-7007-3648-2E3DBACAA871}"/>
                    </a:ext>
                  </a:extLst>
                </p:cNvPr>
                <p:cNvSpPr/>
                <p:nvPr/>
              </p:nvSpPr>
              <p:spPr>
                <a:xfrm>
                  <a:off x="12017799" y="4339217"/>
                  <a:ext cx="91144" cy="91143"/>
                </a:xfrm>
                <a:custGeom>
                  <a:avLst/>
                  <a:gdLst>
                    <a:gd name="connsiteX0" fmla="*/ 45572 w 91144"/>
                    <a:gd name="connsiteY0" fmla="*/ 0 h 91143"/>
                    <a:gd name="connsiteX1" fmla="*/ 0 w 91144"/>
                    <a:gd name="connsiteY1" fmla="*/ 91144 h 91143"/>
                    <a:gd name="connsiteX2" fmla="*/ 91144 w 91144"/>
                    <a:gd name="connsiteY2" fmla="*/ 91144 h 91143"/>
                    <a:gd name="connsiteX3" fmla="*/ 45572 w 91144"/>
                    <a:gd name="connsiteY3" fmla="*/ 0 h 911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144" h="91143">
                      <a:moveTo>
                        <a:pt x="45572" y="0"/>
                      </a:moveTo>
                      <a:lnTo>
                        <a:pt x="0" y="91144"/>
                      </a:lnTo>
                      <a:lnTo>
                        <a:pt x="91144" y="91144"/>
                      </a:lnTo>
                      <a:lnTo>
                        <a:pt x="45572" y="0"/>
                      </a:lnTo>
                      <a:close/>
                    </a:path>
                  </a:pathLst>
                </a:custGeom>
                <a:noFill/>
                <a:ln w="12700" cap="flat">
                  <a:solidFill>
                    <a:srgbClr val="660033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998" dirty="0"/>
                </a:p>
              </p:txBody>
            </p:sp>
            <p:sp>
              <p:nvSpPr>
                <p:cNvPr id="4779" name="Freeform: Shape 4778">
                  <a:extLst>
                    <a:ext uri="{FF2B5EF4-FFF2-40B4-BE49-F238E27FC236}">
                      <a16:creationId xmlns:a16="http://schemas.microsoft.com/office/drawing/2014/main" id="{C63B28AC-7867-E6B5-DD28-AB39EE9EA944}"/>
                    </a:ext>
                  </a:extLst>
                </p:cNvPr>
                <p:cNvSpPr/>
                <p:nvPr/>
              </p:nvSpPr>
              <p:spPr>
                <a:xfrm>
                  <a:off x="10995974" y="3999959"/>
                  <a:ext cx="91143" cy="91143"/>
                </a:xfrm>
                <a:custGeom>
                  <a:avLst/>
                  <a:gdLst>
                    <a:gd name="connsiteX0" fmla="*/ 45572 w 91143"/>
                    <a:gd name="connsiteY0" fmla="*/ 0 h 91143"/>
                    <a:gd name="connsiteX1" fmla="*/ 0 w 91143"/>
                    <a:gd name="connsiteY1" fmla="*/ 91144 h 91143"/>
                    <a:gd name="connsiteX2" fmla="*/ 91144 w 91143"/>
                    <a:gd name="connsiteY2" fmla="*/ 91144 h 91143"/>
                    <a:gd name="connsiteX3" fmla="*/ 45572 w 91143"/>
                    <a:gd name="connsiteY3" fmla="*/ 0 h 911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143" h="91143">
                      <a:moveTo>
                        <a:pt x="45572" y="0"/>
                      </a:moveTo>
                      <a:lnTo>
                        <a:pt x="0" y="91144"/>
                      </a:lnTo>
                      <a:lnTo>
                        <a:pt x="91144" y="91144"/>
                      </a:lnTo>
                      <a:lnTo>
                        <a:pt x="45572" y="0"/>
                      </a:lnTo>
                      <a:close/>
                    </a:path>
                  </a:pathLst>
                </a:custGeom>
                <a:noFill/>
                <a:ln w="12700" cap="flat">
                  <a:solidFill>
                    <a:srgbClr val="660033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998" dirty="0"/>
                </a:p>
              </p:txBody>
            </p:sp>
          </p:grpSp>
        </p:grpSp>
        <p:grpSp>
          <p:nvGrpSpPr>
            <p:cNvPr id="4743" name="Group 4742">
              <a:extLst>
                <a:ext uri="{FF2B5EF4-FFF2-40B4-BE49-F238E27FC236}">
                  <a16:creationId xmlns:a16="http://schemas.microsoft.com/office/drawing/2014/main" id="{BE684724-935E-680A-8346-B702F9E05EE0}"/>
                </a:ext>
              </a:extLst>
            </p:cNvPr>
            <p:cNvGrpSpPr/>
            <p:nvPr/>
          </p:nvGrpSpPr>
          <p:grpSpPr>
            <a:xfrm>
              <a:off x="45663680" y="14282436"/>
              <a:ext cx="3158094" cy="780046"/>
              <a:chOff x="8327860" y="2527620"/>
              <a:chExt cx="4383505" cy="1081237"/>
            </a:xfrm>
          </p:grpSpPr>
          <p:sp>
            <p:nvSpPr>
              <p:cNvPr id="4752" name="Freeform: Shape 4751">
                <a:extLst>
                  <a:ext uri="{FF2B5EF4-FFF2-40B4-BE49-F238E27FC236}">
                    <a16:creationId xmlns:a16="http://schemas.microsoft.com/office/drawing/2014/main" id="{BB5C5E08-1A6F-A3C5-AC54-E7D77A1F2826}"/>
                  </a:ext>
                </a:extLst>
              </p:cNvPr>
              <p:cNvSpPr/>
              <p:nvPr/>
            </p:nvSpPr>
            <p:spPr>
              <a:xfrm>
                <a:off x="8327860" y="2574191"/>
                <a:ext cx="4340226" cy="989796"/>
              </a:xfrm>
              <a:custGeom>
                <a:avLst/>
                <a:gdLst>
                  <a:gd name="connsiteX0" fmla="*/ 4340227 w 4340226"/>
                  <a:gd name="connsiteY0" fmla="*/ 989797 h 989796"/>
                  <a:gd name="connsiteX1" fmla="*/ 3173078 w 4340226"/>
                  <a:gd name="connsiteY1" fmla="*/ 989797 h 989796"/>
                  <a:gd name="connsiteX2" fmla="*/ 3173078 w 4340226"/>
                  <a:gd name="connsiteY2" fmla="*/ 825611 h 989796"/>
                  <a:gd name="connsiteX3" fmla="*/ 2699382 w 4340226"/>
                  <a:gd name="connsiteY3" fmla="*/ 825611 h 989796"/>
                  <a:gd name="connsiteX4" fmla="*/ 2699382 w 4340226"/>
                  <a:gd name="connsiteY4" fmla="*/ 660413 h 989796"/>
                  <a:gd name="connsiteX5" fmla="*/ 2655962 w 4340226"/>
                  <a:gd name="connsiteY5" fmla="*/ 660413 h 989796"/>
                  <a:gd name="connsiteX6" fmla="*/ 2655962 w 4340226"/>
                  <a:gd name="connsiteY6" fmla="*/ 497240 h 989796"/>
                  <a:gd name="connsiteX7" fmla="*/ 2480510 w 4340226"/>
                  <a:gd name="connsiteY7" fmla="*/ 497240 h 989796"/>
                  <a:gd name="connsiteX8" fmla="*/ 2480510 w 4340226"/>
                  <a:gd name="connsiteY8" fmla="*/ 328371 h 989796"/>
                  <a:gd name="connsiteX9" fmla="*/ 2396581 w 4340226"/>
                  <a:gd name="connsiteY9" fmla="*/ 328371 h 989796"/>
                  <a:gd name="connsiteX10" fmla="*/ 2396581 w 4340226"/>
                  <a:gd name="connsiteY10" fmla="*/ 166084 h 989796"/>
                  <a:gd name="connsiteX11" fmla="*/ 2047449 w 4340226"/>
                  <a:gd name="connsiteY11" fmla="*/ 166084 h 989796"/>
                  <a:gd name="connsiteX12" fmla="*/ 2047449 w 4340226"/>
                  <a:gd name="connsiteY12" fmla="*/ 0 h 989796"/>
                  <a:gd name="connsiteX13" fmla="*/ 0 w 4340226"/>
                  <a:gd name="connsiteY13" fmla="*/ 0 h 989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40226" h="989796">
                    <a:moveTo>
                      <a:pt x="4340227" y="989797"/>
                    </a:moveTo>
                    <a:lnTo>
                      <a:pt x="3173078" y="989797"/>
                    </a:lnTo>
                    <a:lnTo>
                      <a:pt x="3173078" y="825611"/>
                    </a:lnTo>
                    <a:lnTo>
                      <a:pt x="2699382" y="825611"/>
                    </a:lnTo>
                    <a:lnTo>
                      <a:pt x="2699382" y="660413"/>
                    </a:lnTo>
                    <a:lnTo>
                      <a:pt x="2655962" y="660413"/>
                    </a:lnTo>
                    <a:lnTo>
                      <a:pt x="2655962" y="497240"/>
                    </a:lnTo>
                    <a:lnTo>
                      <a:pt x="2480510" y="497240"/>
                    </a:lnTo>
                    <a:lnTo>
                      <a:pt x="2480510" y="328371"/>
                    </a:lnTo>
                    <a:lnTo>
                      <a:pt x="2396581" y="328371"/>
                    </a:lnTo>
                    <a:lnTo>
                      <a:pt x="2396581" y="166084"/>
                    </a:lnTo>
                    <a:lnTo>
                      <a:pt x="2047449" y="166084"/>
                    </a:lnTo>
                    <a:lnTo>
                      <a:pt x="2047449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flat">
                <a:solidFill>
                  <a:srgbClr val="9BBB59"/>
                </a:solidFill>
                <a:prstDash val="dash"/>
                <a:miter/>
              </a:ln>
            </p:spPr>
            <p:txBody>
              <a:bodyPr rtlCol="0" anchor="ctr"/>
              <a:lstStyle/>
              <a:p>
                <a:endParaRPr lang="en-US" sz="998" dirty="0"/>
              </a:p>
            </p:txBody>
          </p:sp>
          <p:grpSp>
            <p:nvGrpSpPr>
              <p:cNvPr id="4753" name="Group 4752">
                <a:extLst>
                  <a:ext uri="{FF2B5EF4-FFF2-40B4-BE49-F238E27FC236}">
                    <a16:creationId xmlns:a16="http://schemas.microsoft.com/office/drawing/2014/main" id="{BA8D8B71-A5E7-ADD6-F64E-948927F577BA}"/>
                  </a:ext>
                </a:extLst>
              </p:cNvPr>
              <p:cNvGrpSpPr/>
              <p:nvPr/>
            </p:nvGrpSpPr>
            <p:grpSpPr>
              <a:xfrm>
                <a:off x="9285827" y="2527620"/>
                <a:ext cx="3425538" cy="1081237"/>
                <a:chOff x="9285827" y="2527620"/>
                <a:chExt cx="3425538" cy="1081237"/>
              </a:xfrm>
            </p:grpSpPr>
            <p:grpSp>
              <p:nvGrpSpPr>
                <p:cNvPr id="4754" name="Graphic 423">
                  <a:extLst>
                    <a:ext uri="{FF2B5EF4-FFF2-40B4-BE49-F238E27FC236}">
                      <a16:creationId xmlns:a16="http://schemas.microsoft.com/office/drawing/2014/main" id="{F9F18C84-4A7A-838B-4756-FD42745CB196}"/>
                    </a:ext>
                  </a:extLst>
                </p:cNvPr>
                <p:cNvGrpSpPr/>
                <p:nvPr/>
              </p:nvGrpSpPr>
              <p:grpSpPr>
                <a:xfrm>
                  <a:off x="12619925" y="3517417"/>
                  <a:ext cx="91440" cy="91440"/>
                  <a:chOff x="12635806" y="3531708"/>
                  <a:chExt cx="64433" cy="64433"/>
                </a:xfrm>
              </p:grpSpPr>
              <p:sp>
                <p:nvSpPr>
                  <p:cNvPr id="4773" name="Freeform: Shape 4772">
                    <a:extLst>
                      <a:ext uri="{FF2B5EF4-FFF2-40B4-BE49-F238E27FC236}">
                        <a16:creationId xmlns:a16="http://schemas.microsoft.com/office/drawing/2014/main" id="{A8294D1D-DA1F-EDB2-C869-926E96586432}"/>
                      </a:ext>
                    </a:extLst>
                  </p:cNvPr>
                  <p:cNvSpPr/>
                  <p:nvPr/>
                </p:nvSpPr>
                <p:spPr>
                  <a:xfrm>
                    <a:off x="12635806" y="3531708"/>
                    <a:ext cx="64433" cy="64433"/>
                  </a:xfrm>
                  <a:custGeom>
                    <a:avLst/>
                    <a:gdLst>
                      <a:gd name="connsiteX0" fmla="*/ 0 w 64433"/>
                      <a:gd name="connsiteY0" fmla="*/ 0 h 64433"/>
                      <a:gd name="connsiteX1" fmla="*/ 64434 w 64433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433" h="64433">
                        <a:moveTo>
                          <a:pt x="0" y="0"/>
                        </a:moveTo>
                        <a:lnTo>
                          <a:pt x="64434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4774" name="Freeform: Shape 4773">
                    <a:extLst>
                      <a:ext uri="{FF2B5EF4-FFF2-40B4-BE49-F238E27FC236}">
                        <a16:creationId xmlns:a16="http://schemas.microsoft.com/office/drawing/2014/main" id="{9FCBB3DF-18D6-FD57-E8E6-865DA0AC900B}"/>
                      </a:ext>
                    </a:extLst>
                  </p:cNvPr>
                  <p:cNvSpPr/>
                  <p:nvPr/>
                </p:nvSpPr>
                <p:spPr>
                  <a:xfrm>
                    <a:off x="12635806" y="3531708"/>
                    <a:ext cx="64433" cy="64433"/>
                  </a:xfrm>
                  <a:custGeom>
                    <a:avLst/>
                    <a:gdLst>
                      <a:gd name="connsiteX0" fmla="*/ 64434 w 64433"/>
                      <a:gd name="connsiteY0" fmla="*/ 0 h 64433"/>
                      <a:gd name="connsiteX1" fmla="*/ 0 w 64433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433" h="64433">
                        <a:moveTo>
                          <a:pt x="64434" y="0"/>
                        </a:moveTo>
                        <a:lnTo>
                          <a:pt x="0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</p:grpSp>
            <p:grpSp>
              <p:nvGrpSpPr>
                <p:cNvPr id="4755" name="Graphic 423">
                  <a:extLst>
                    <a:ext uri="{FF2B5EF4-FFF2-40B4-BE49-F238E27FC236}">
                      <a16:creationId xmlns:a16="http://schemas.microsoft.com/office/drawing/2014/main" id="{979AC197-D7D1-F339-8AE1-2CB07133CF7A}"/>
                    </a:ext>
                  </a:extLst>
                </p:cNvPr>
                <p:cNvGrpSpPr/>
                <p:nvPr/>
              </p:nvGrpSpPr>
              <p:grpSpPr>
                <a:xfrm>
                  <a:off x="12361937" y="3517417"/>
                  <a:ext cx="91440" cy="91440"/>
                  <a:chOff x="12377818" y="3531708"/>
                  <a:chExt cx="64433" cy="64433"/>
                </a:xfrm>
              </p:grpSpPr>
              <p:sp>
                <p:nvSpPr>
                  <p:cNvPr id="4771" name="Freeform: Shape 4770">
                    <a:extLst>
                      <a:ext uri="{FF2B5EF4-FFF2-40B4-BE49-F238E27FC236}">
                        <a16:creationId xmlns:a16="http://schemas.microsoft.com/office/drawing/2014/main" id="{9C5E0B63-9514-55FB-4D78-A244A848C1DF}"/>
                      </a:ext>
                    </a:extLst>
                  </p:cNvPr>
                  <p:cNvSpPr/>
                  <p:nvPr/>
                </p:nvSpPr>
                <p:spPr>
                  <a:xfrm>
                    <a:off x="12377818" y="3531708"/>
                    <a:ext cx="64433" cy="64433"/>
                  </a:xfrm>
                  <a:custGeom>
                    <a:avLst/>
                    <a:gdLst>
                      <a:gd name="connsiteX0" fmla="*/ 0 w 64433"/>
                      <a:gd name="connsiteY0" fmla="*/ 0 h 64433"/>
                      <a:gd name="connsiteX1" fmla="*/ 64434 w 64433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433" h="64433">
                        <a:moveTo>
                          <a:pt x="0" y="0"/>
                        </a:moveTo>
                        <a:lnTo>
                          <a:pt x="64434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4772" name="Freeform: Shape 4771">
                    <a:extLst>
                      <a:ext uri="{FF2B5EF4-FFF2-40B4-BE49-F238E27FC236}">
                        <a16:creationId xmlns:a16="http://schemas.microsoft.com/office/drawing/2014/main" id="{B8871DE2-F0C8-CFE6-DB98-E1DE865FEEAA}"/>
                      </a:ext>
                    </a:extLst>
                  </p:cNvPr>
                  <p:cNvSpPr/>
                  <p:nvPr/>
                </p:nvSpPr>
                <p:spPr>
                  <a:xfrm>
                    <a:off x="12377818" y="3531708"/>
                    <a:ext cx="64433" cy="64433"/>
                  </a:xfrm>
                  <a:custGeom>
                    <a:avLst/>
                    <a:gdLst>
                      <a:gd name="connsiteX0" fmla="*/ 64434 w 64433"/>
                      <a:gd name="connsiteY0" fmla="*/ 0 h 64433"/>
                      <a:gd name="connsiteX1" fmla="*/ 0 w 64433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433" h="64433">
                        <a:moveTo>
                          <a:pt x="64434" y="0"/>
                        </a:moveTo>
                        <a:lnTo>
                          <a:pt x="0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</p:grpSp>
            <p:grpSp>
              <p:nvGrpSpPr>
                <p:cNvPr id="4756" name="Graphic 423">
                  <a:extLst>
                    <a:ext uri="{FF2B5EF4-FFF2-40B4-BE49-F238E27FC236}">
                      <a16:creationId xmlns:a16="http://schemas.microsoft.com/office/drawing/2014/main" id="{7748477D-FE14-FC3B-547D-94CA6686C44A}"/>
                    </a:ext>
                  </a:extLst>
                </p:cNvPr>
                <p:cNvGrpSpPr/>
                <p:nvPr/>
              </p:nvGrpSpPr>
              <p:grpSpPr>
                <a:xfrm>
                  <a:off x="12035211" y="3517417"/>
                  <a:ext cx="91440" cy="91440"/>
                  <a:chOff x="12051092" y="3531708"/>
                  <a:chExt cx="64433" cy="64433"/>
                </a:xfrm>
              </p:grpSpPr>
              <p:sp>
                <p:nvSpPr>
                  <p:cNvPr id="4769" name="Freeform: Shape 4768">
                    <a:extLst>
                      <a:ext uri="{FF2B5EF4-FFF2-40B4-BE49-F238E27FC236}">
                        <a16:creationId xmlns:a16="http://schemas.microsoft.com/office/drawing/2014/main" id="{A8FB6AC3-6085-E91C-0A02-991A0602B12C}"/>
                      </a:ext>
                    </a:extLst>
                  </p:cNvPr>
                  <p:cNvSpPr/>
                  <p:nvPr/>
                </p:nvSpPr>
                <p:spPr>
                  <a:xfrm>
                    <a:off x="12051092" y="3531708"/>
                    <a:ext cx="64433" cy="64433"/>
                  </a:xfrm>
                  <a:custGeom>
                    <a:avLst/>
                    <a:gdLst>
                      <a:gd name="connsiteX0" fmla="*/ 0 w 64433"/>
                      <a:gd name="connsiteY0" fmla="*/ 0 h 64433"/>
                      <a:gd name="connsiteX1" fmla="*/ 64434 w 64433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433" h="64433">
                        <a:moveTo>
                          <a:pt x="0" y="0"/>
                        </a:moveTo>
                        <a:lnTo>
                          <a:pt x="64434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4770" name="Freeform: Shape 4769">
                    <a:extLst>
                      <a:ext uri="{FF2B5EF4-FFF2-40B4-BE49-F238E27FC236}">
                        <a16:creationId xmlns:a16="http://schemas.microsoft.com/office/drawing/2014/main" id="{D48FD0D5-267F-4C26-1716-7790BA8962AE}"/>
                      </a:ext>
                    </a:extLst>
                  </p:cNvPr>
                  <p:cNvSpPr/>
                  <p:nvPr/>
                </p:nvSpPr>
                <p:spPr>
                  <a:xfrm>
                    <a:off x="12051092" y="3531708"/>
                    <a:ext cx="64433" cy="64433"/>
                  </a:xfrm>
                  <a:custGeom>
                    <a:avLst/>
                    <a:gdLst>
                      <a:gd name="connsiteX0" fmla="*/ 64434 w 64433"/>
                      <a:gd name="connsiteY0" fmla="*/ 0 h 64433"/>
                      <a:gd name="connsiteX1" fmla="*/ 0 w 64433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433" h="64433">
                        <a:moveTo>
                          <a:pt x="64434" y="0"/>
                        </a:moveTo>
                        <a:lnTo>
                          <a:pt x="0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</p:grpSp>
            <p:grpSp>
              <p:nvGrpSpPr>
                <p:cNvPr id="4757" name="Graphic 423">
                  <a:extLst>
                    <a:ext uri="{FF2B5EF4-FFF2-40B4-BE49-F238E27FC236}">
                      <a16:creationId xmlns:a16="http://schemas.microsoft.com/office/drawing/2014/main" id="{BA7A2FB6-8660-2FAC-F889-F9366270CCAF}"/>
                    </a:ext>
                  </a:extLst>
                </p:cNvPr>
                <p:cNvGrpSpPr/>
                <p:nvPr/>
              </p:nvGrpSpPr>
              <p:grpSpPr>
                <a:xfrm>
                  <a:off x="9285827" y="2527620"/>
                  <a:ext cx="91440" cy="91440"/>
                  <a:chOff x="9301708" y="2541911"/>
                  <a:chExt cx="64433" cy="64433"/>
                </a:xfrm>
              </p:grpSpPr>
              <p:sp>
                <p:nvSpPr>
                  <p:cNvPr id="4767" name="Freeform: Shape 4766">
                    <a:extLst>
                      <a:ext uri="{FF2B5EF4-FFF2-40B4-BE49-F238E27FC236}">
                        <a16:creationId xmlns:a16="http://schemas.microsoft.com/office/drawing/2014/main" id="{25B53DFD-0C65-F190-23A2-8C543C38E70A}"/>
                      </a:ext>
                    </a:extLst>
                  </p:cNvPr>
                  <p:cNvSpPr/>
                  <p:nvPr/>
                </p:nvSpPr>
                <p:spPr>
                  <a:xfrm>
                    <a:off x="9301708" y="2541911"/>
                    <a:ext cx="64433" cy="64433"/>
                  </a:xfrm>
                  <a:custGeom>
                    <a:avLst/>
                    <a:gdLst>
                      <a:gd name="connsiteX0" fmla="*/ 0 w 64433"/>
                      <a:gd name="connsiteY0" fmla="*/ 0 h 64433"/>
                      <a:gd name="connsiteX1" fmla="*/ 64434 w 64433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433" h="64433">
                        <a:moveTo>
                          <a:pt x="0" y="0"/>
                        </a:moveTo>
                        <a:lnTo>
                          <a:pt x="64434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4768" name="Freeform: Shape 4767">
                    <a:extLst>
                      <a:ext uri="{FF2B5EF4-FFF2-40B4-BE49-F238E27FC236}">
                        <a16:creationId xmlns:a16="http://schemas.microsoft.com/office/drawing/2014/main" id="{C4EAFD28-99D2-AF1B-7233-5A568D01621F}"/>
                      </a:ext>
                    </a:extLst>
                  </p:cNvPr>
                  <p:cNvSpPr/>
                  <p:nvPr/>
                </p:nvSpPr>
                <p:spPr>
                  <a:xfrm>
                    <a:off x="9301708" y="2541911"/>
                    <a:ext cx="64433" cy="64433"/>
                  </a:xfrm>
                  <a:custGeom>
                    <a:avLst/>
                    <a:gdLst>
                      <a:gd name="connsiteX0" fmla="*/ 64434 w 64433"/>
                      <a:gd name="connsiteY0" fmla="*/ 0 h 64433"/>
                      <a:gd name="connsiteX1" fmla="*/ 0 w 64433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433" h="64433">
                        <a:moveTo>
                          <a:pt x="64434" y="0"/>
                        </a:moveTo>
                        <a:lnTo>
                          <a:pt x="0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</p:grpSp>
            <p:grpSp>
              <p:nvGrpSpPr>
                <p:cNvPr id="4758" name="Graphic 423">
                  <a:extLst>
                    <a:ext uri="{FF2B5EF4-FFF2-40B4-BE49-F238E27FC236}">
                      <a16:creationId xmlns:a16="http://schemas.microsoft.com/office/drawing/2014/main" id="{3E729580-6346-612A-9B9F-A72F48359AD4}"/>
                    </a:ext>
                  </a:extLst>
                </p:cNvPr>
                <p:cNvGrpSpPr/>
                <p:nvPr/>
              </p:nvGrpSpPr>
              <p:grpSpPr>
                <a:xfrm>
                  <a:off x="11956346" y="3517417"/>
                  <a:ext cx="91440" cy="91440"/>
                  <a:chOff x="11972227" y="3531708"/>
                  <a:chExt cx="64433" cy="64433"/>
                </a:xfrm>
              </p:grpSpPr>
              <p:sp>
                <p:nvSpPr>
                  <p:cNvPr id="4765" name="Freeform: Shape 4764">
                    <a:extLst>
                      <a:ext uri="{FF2B5EF4-FFF2-40B4-BE49-F238E27FC236}">
                        <a16:creationId xmlns:a16="http://schemas.microsoft.com/office/drawing/2014/main" id="{C89108E5-A94E-900B-B101-BB372B2B71C0}"/>
                      </a:ext>
                    </a:extLst>
                  </p:cNvPr>
                  <p:cNvSpPr/>
                  <p:nvPr/>
                </p:nvSpPr>
                <p:spPr>
                  <a:xfrm>
                    <a:off x="11972227" y="3531708"/>
                    <a:ext cx="64433" cy="64433"/>
                  </a:xfrm>
                  <a:custGeom>
                    <a:avLst/>
                    <a:gdLst>
                      <a:gd name="connsiteX0" fmla="*/ 0 w 64433"/>
                      <a:gd name="connsiteY0" fmla="*/ 0 h 64433"/>
                      <a:gd name="connsiteX1" fmla="*/ 64434 w 64433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433" h="64433">
                        <a:moveTo>
                          <a:pt x="0" y="0"/>
                        </a:moveTo>
                        <a:lnTo>
                          <a:pt x="64434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4766" name="Freeform: Shape 4765">
                    <a:extLst>
                      <a:ext uri="{FF2B5EF4-FFF2-40B4-BE49-F238E27FC236}">
                        <a16:creationId xmlns:a16="http://schemas.microsoft.com/office/drawing/2014/main" id="{0BCC7CE9-5E93-2FF2-B0CE-47251ED0B729}"/>
                      </a:ext>
                    </a:extLst>
                  </p:cNvPr>
                  <p:cNvSpPr/>
                  <p:nvPr/>
                </p:nvSpPr>
                <p:spPr>
                  <a:xfrm>
                    <a:off x="11972227" y="3531708"/>
                    <a:ext cx="64433" cy="64433"/>
                  </a:xfrm>
                  <a:custGeom>
                    <a:avLst/>
                    <a:gdLst>
                      <a:gd name="connsiteX0" fmla="*/ 64434 w 64433"/>
                      <a:gd name="connsiteY0" fmla="*/ 0 h 64433"/>
                      <a:gd name="connsiteX1" fmla="*/ 0 w 64433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433" h="64433">
                        <a:moveTo>
                          <a:pt x="64434" y="0"/>
                        </a:moveTo>
                        <a:lnTo>
                          <a:pt x="0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</p:grpSp>
            <p:grpSp>
              <p:nvGrpSpPr>
                <p:cNvPr id="4759" name="Graphic 423">
                  <a:extLst>
                    <a:ext uri="{FF2B5EF4-FFF2-40B4-BE49-F238E27FC236}">
                      <a16:creationId xmlns:a16="http://schemas.microsoft.com/office/drawing/2014/main" id="{47FBBA06-AB99-3A44-8220-47E5AF23C306}"/>
                    </a:ext>
                  </a:extLst>
                </p:cNvPr>
                <p:cNvGrpSpPr/>
                <p:nvPr/>
              </p:nvGrpSpPr>
              <p:grpSpPr>
                <a:xfrm>
                  <a:off x="11838998" y="3517417"/>
                  <a:ext cx="91440" cy="91440"/>
                  <a:chOff x="11854879" y="3531708"/>
                  <a:chExt cx="64433" cy="64433"/>
                </a:xfrm>
              </p:grpSpPr>
              <p:sp>
                <p:nvSpPr>
                  <p:cNvPr id="4763" name="Freeform: Shape 4762">
                    <a:extLst>
                      <a:ext uri="{FF2B5EF4-FFF2-40B4-BE49-F238E27FC236}">
                        <a16:creationId xmlns:a16="http://schemas.microsoft.com/office/drawing/2014/main" id="{C0D055BA-2957-12C7-230F-823EEE210937}"/>
                      </a:ext>
                    </a:extLst>
                  </p:cNvPr>
                  <p:cNvSpPr/>
                  <p:nvPr/>
                </p:nvSpPr>
                <p:spPr>
                  <a:xfrm>
                    <a:off x="11854879" y="3531708"/>
                    <a:ext cx="64433" cy="64433"/>
                  </a:xfrm>
                  <a:custGeom>
                    <a:avLst/>
                    <a:gdLst>
                      <a:gd name="connsiteX0" fmla="*/ 0 w 64433"/>
                      <a:gd name="connsiteY0" fmla="*/ 0 h 64433"/>
                      <a:gd name="connsiteX1" fmla="*/ 64434 w 64433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433" h="64433">
                        <a:moveTo>
                          <a:pt x="0" y="0"/>
                        </a:moveTo>
                        <a:lnTo>
                          <a:pt x="64434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4764" name="Freeform: Shape 4763">
                    <a:extLst>
                      <a:ext uri="{FF2B5EF4-FFF2-40B4-BE49-F238E27FC236}">
                        <a16:creationId xmlns:a16="http://schemas.microsoft.com/office/drawing/2014/main" id="{04D6DA29-811C-B48C-B48F-4264A638EA76}"/>
                      </a:ext>
                    </a:extLst>
                  </p:cNvPr>
                  <p:cNvSpPr/>
                  <p:nvPr/>
                </p:nvSpPr>
                <p:spPr>
                  <a:xfrm>
                    <a:off x="11854879" y="3531708"/>
                    <a:ext cx="64433" cy="64433"/>
                  </a:xfrm>
                  <a:custGeom>
                    <a:avLst/>
                    <a:gdLst>
                      <a:gd name="connsiteX0" fmla="*/ 64434 w 64433"/>
                      <a:gd name="connsiteY0" fmla="*/ 0 h 64433"/>
                      <a:gd name="connsiteX1" fmla="*/ 0 w 64433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433" h="64433">
                        <a:moveTo>
                          <a:pt x="64434" y="0"/>
                        </a:moveTo>
                        <a:lnTo>
                          <a:pt x="0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</p:grpSp>
            <p:grpSp>
              <p:nvGrpSpPr>
                <p:cNvPr id="4760" name="Graphic 423">
                  <a:extLst>
                    <a:ext uri="{FF2B5EF4-FFF2-40B4-BE49-F238E27FC236}">
                      <a16:creationId xmlns:a16="http://schemas.microsoft.com/office/drawing/2014/main" id="{E6695B8A-ED93-36BB-46E0-100D4410A946}"/>
                    </a:ext>
                  </a:extLst>
                </p:cNvPr>
                <p:cNvGrpSpPr/>
                <p:nvPr/>
              </p:nvGrpSpPr>
              <p:grpSpPr>
                <a:xfrm>
                  <a:off x="11806719" y="3517417"/>
                  <a:ext cx="91440" cy="91440"/>
                  <a:chOff x="11822599" y="3531708"/>
                  <a:chExt cx="64560" cy="64433"/>
                </a:xfrm>
              </p:grpSpPr>
              <p:sp>
                <p:nvSpPr>
                  <p:cNvPr id="4761" name="Freeform: Shape 4760">
                    <a:extLst>
                      <a:ext uri="{FF2B5EF4-FFF2-40B4-BE49-F238E27FC236}">
                        <a16:creationId xmlns:a16="http://schemas.microsoft.com/office/drawing/2014/main" id="{F6330310-2211-AA11-C1DD-04B47D98E0F3}"/>
                      </a:ext>
                    </a:extLst>
                  </p:cNvPr>
                  <p:cNvSpPr/>
                  <p:nvPr/>
                </p:nvSpPr>
                <p:spPr>
                  <a:xfrm>
                    <a:off x="11822599" y="3531708"/>
                    <a:ext cx="64560" cy="64433"/>
                  </a:xfrm>
                  <a:custGeom>
                    <a:avLst/>
                    <a:gdLst>
                      <a:gd name="connsiteX0" fmla="*/ 0 w 64560"/>
                      <a:gd name="connsiteY0" fmla="*/ 0 h 64433"/>
                      <a:gd name="connsiteX1" fmla="*/ 64561 w 64560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560" h="64433">
                        <a:moveTo>
                          <a:pt x="0" y="0"/>
                        </a:moveTo>
                        <a:lnTo>
                          <a:pt x="64561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  <p:sp>
                <p:nvSpPr>
                  <p:cNvPr id="4762" name="Freeform: Shape 4761">
                    <a:extLst>
                      <a:ext uri="{FF2B5EF4-FFF2-40B4-BE49-F238E27FC236}">
                        <a16:creationId xmlns:a16="http://schemas.microsoft.com/office/drawing/2014/main" id="{E26A807D-3E2B-6153-123C-A7B27AA4B16F}"/>
                      </a:ext>
                    </a:extLst>
                  </p:cNvPr>
                  <p:cNvSpPr/>
                  <p:nvPr/>
                </p:nvSpPr>
                <p:spPr>
                  <a:xfrm>
                    <a:off x="11822599" y="3531708"/>
                    <a:ext cx="64560" cy="64433"/>
                  </a:xfrm>
                  <a:custGeom>
                    <a:avLst/>
                    <a:gdLst>
                      <a:gd name="connsiteX0" fmla="*/ 64561 w 64560"/>
                      <a:gd name="connsiteY0" fmla="*/ 0 h 64433"/>
                      <a:gd name="connsiteX1" fmla="*/ 0 w 64560"/>
                      <a:gd name="connsiteY1" fmla="*/ 64434 h 64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560" h="64433">
                        <a:moveTo>
                          <a:pt x="64561" y="0"/>
                        </a:moveTo>
                        <a:lnTo>
                          <a:pt x="0" y="64434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998" dirty="0"/>
                  </a:p>
                </p:txBody>
              </p:sp>
            </p:grpSp>
          </p:grpSp>
        </p:grpSp>
        <p:grpSp>
          <p:nvGrpSpPr>
            <p:cNvPr id="4744" name="Graphic 423">
              <a:extLst>
                <a:ext uri="{FF2B5EF4-FFF2-40B4-BE49-F238E27FC236}">
                  <a16:creationId xmlns:a16="http://schemas.microsoft.com/office/drawing/2014/main" id="{9CF2CF0C-B389-AA49-4196-F945C150D914}"/>
                </a:ext>
              </a:extLst>
            </p:cNvPr>
            <p:cNvGrpSpPr/>
            <p:nvPr/>
          </p:nvGrpSpPr>
          <p:grpSpPr>
            <a:xfrm>
              <a:off x="45663680" y="14316034"/>
              <a:ext cx="1892692" cy="1271714"/>
              <a:chOff x="8327860" y="2574191"/>
              <a:chExt cx="2627099" cy="1762747"/>
            </a:xfrm>
            <a:noFill/>
          </p:grpSpPr>
          <p:sp>
            <p:nvSpPr>
              <p:cNvPr id="4748" name="Freeform: Shape 4747">
                <a:extLst>
                  <a:ext uri="{FF2B5EF4-FFF2-40B4-BE49-F238E27FC236}">
                    <a16:creationId xmlns:a16="http://schemas.microsoft.com/office/drawing/2014/main" id="{697B2FB1-10F4-F48A-7BDB-70AFED6F15AC}"/>
                  </a:ext>
                </a:extLst>
              </p:cNvPr>
              <p:cNvSpPr/>
              <p:nvPr/>
            </p:nvSpPr>
            <p:spPr>
              <a:xfrm>
                <a:off x="8327860" y="2574191"/>
                <a:ext cx="2581527" cy="1717175"/>
              </a:xfrm>
              <a:custGeom>
                <a:avLst/>
                <a:gdLst>
                  <a:gd name="connsiteX0" fmla="*/ 0 w 2581527"/>
                  <a:gd name="connsiteY0" fmla="*/ 0 h 1717175"/>
                  <a:gd name="connsiteX1" fmla="*/ 1299182 w 2581527"/>
                  <a:gd name="connsiteY1" fmla="*/ 0 h 1717175"/>
                  <a:gd name="connsiteX2" fmla="*/ 1299182 w 2581527"/>
                  <a:gd name="connsiteY2" fmla="*/ 424578 h 1717175"/>
                  <a:gd name="connsiteX3" fmla="*/ 1340703 w 2581527"/>
                  <a:gd name="connsiteY3" fmla="*/ 424578 h 1717175"/>
                  <a:gd name="connsiteX4" fmla="*/ 1340703 w 2581527"/>
                  <a:gd name="connsiteY4" fmla="*/ 859537 h 1717175"/>
                  <a:gd name="connsiteX5" fmla="*/ 1612489 w 2581527"/>
                  <a:gd name="connsiteY5" fmla="*/ 859537 h 1717175"/>
                  <a:gd name="connsiteX6" fmla="*/ 1612489 w 2581527"/>
                  <a:gd name="connsiteY6" fmla="*/ 1289812 h 1717175"/>
                  <a:gd name="connsiteX7" fmla="*/ 1797436 w 2581527"/>
                  <a:gd name="connsiteY7" fmla="*/ 1289812 h 1717175"/>
                  <a:gd name="connsiteX8" fmla="*/ 1797436 w 2581527"/>
                  <a:gd name="connsiteY8" fmla="*/ 1717175 h 1717175"/>
                  <a:gd name="connsiteX9" fmla="*/ 2581528 w 2581527"/>
                  <a:gd name="connsiteY9" fmla="*/ 1717175 h 171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81527" h="1717175">
                    <a:moveTo>
                      <a:pt x="0" y="0"/>
                    </a:moveTo>
                    <a:lnTo>
                      <a:pt x="1299182" y="0"/>
                    </a:lnTo>
                    <a:lnTo>
                      <a:pt x="1299182" y="424578"/>
                    </a:lnTo>
                    <a:lnTo>
                      <a:pt x="1340703" y="424578"/>
                    </a:lnTo>
                    <a:lnTo>
                      <a:pt x="1340703" y="859537"/>
                    </a:lnTo>
                    <a:lnTo>
                      <a:pt x="1612489" y="859537"/>
                    </a:lnTo>
                    <a:lnTo>
                      <a:pt x="1612489" y="1289812"/>
                    </a:lnTo>
                    <a:lnTo>
                      <a:pt x="1797436" y="1289812"/>
                    </a:lnTo>
                    <a:lnTo>
                      <a:pt x="1797436" y="1717175"/>
                    </a:lnTo>
                    <a:lnTo>
                      <a:pt x="2581528" y="1717175"/>
                    </a:lnTo>
                  </a:path>
                </a:pathLst>
              </a:custGeom>
              <a:noFill/>
              <a:ln w="12700" cap="flat">
                <a:solidFill>
                  <a:srgbClr val="FF0000"/>
                </a:solidFill>
                <a:prstDash val="dash"/>
                <a:miter/>
              </a:ln>
            </p:spPr>
            <p:txBody>
              <a:bodyPr rtlCol="0" anchor="ctr"/>
              <a:lstStyle/>
              <a:p>
                <a:endParaRPr lang="en-US" sz="998" dirty="0"/>
              </a:p>
            </p:txBody>
          </p:sp>
          <p:grpSp>
            <p:nvGrpSpPr>
              <p:cNvPr id="4749" name="Graphic 423">
                <a:extLst>
                  <a:ext uri="{FF2B5EF4-FFF2-40B4-BE49-F238E27FC236}">
                    <a16:creationId xmlns:a16="http://schemas.microsoft.com/office/drawing/2014/main" id="{D6B983B4-5808-443C-E2FC-E6A4755FC271}"/>
                  </a:ext>
                </a:extLst>
              </p:cNvPr>
              <p:cNvGrpSpPr/>
              <p:nvPr/>
            </p:nvGrpSpPr>
            <p:grpSpPr>
              <a:xfrm>
                <a:off x="10863815" y="4245794"/>
                <a:ext cx="91144" cy="91143"/>
                <a:chOff x="10863815" y="4245794"/>
                <a:chExt cx="91144" cy="91143"/>
              </a:xfrm>
            </p:grpSpPr>
            <p:sp>
              <p:nvSpPr>
                <p:cNvPr id="4750" name="Freeform: Shape 4749">
                  <a:extLst>
                    <a:ext uri="{FF2B5EF4-FFF2-40B4-BE49-F238E27FC236}">
                      <a16:creationId xmlns:a16="http://schemas.microsoft.com/office/drawing/2014/main" id="{0A170002-2236-FB25-5418-0356528C59AA}"/>
                    </a:ext>
                  </a:extLst>
                </p:cNvPr>
                <p:cNvSpPr/>
                <p:nvPr/>
              </p:nvSpPr>
              <p:spPr>
                <a:xfrm>
                  <a:off x="10909387" y="4245794"/>
                  <a:ext cx="0" cy="91143"/>
                </a:xfrm>
                <a:custGeom>
                  <a:avLst/>
                  <a:gdLst>
                    <a:gd name="connsiteX0" fmla="*/ 0 w 12658"/>
                    <a:gd name="connsiteY0" fmla="*/ 0 h 91143"/>
                    <a:gd name="connsiteX1" fmla="*/ 0 w 12658"/>
                    <a:gd name="connsiteY1" fmla="*/ 91144 h 911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58" h="91143">
                      <a:moveTo>
                        <a:pt x="0" y="0"/>
                      </a:moveTo>
                      <a:lnTo>
                        <a:pt x="0" y="91144"/>
                      </a:lnTo>
                    </a:path>
                  </a:pathLst>
                </a:custGeom>
                <a:ln w="12700" cap="flat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998" dirty="0"/>
                </a:p>
              </p:txBody>
            </p:sp>
            <p:sp>
              <p:nvSpPr>
                <p:cNvPr id="4751" name="Freeform: Shape 4750">
                  <a:extLst>
                    <a:ext uri="{FF2B5EF4-FFF2-40B4-BE49-F238E27FC236}">
                      <a16:creationId xmlns:a16="http://schemas.microsoft.com/office/drawing/2014/main" id="{E4F6B0D9-C88C-1E5E-AD86-A96E910AC6E2}"/>
                    </a:ext>
                  </a:extLst>
                </p:cNvPr>
                <p:cNvSpPr/>
                <p:nvPr/>
              </p:nvSpPr>
              <p:spPr>
                <a:xfrm>
                  <a:off x="10863815" y="4291366"/>
                  <a:ext cx="91144" cy="0"/>
                </a:xfrm>
                <a:custGeom>
                  <a:avLst/>
                  <a:gdLst>
                    <a:gd name="connsiteX0" fmla="*/ 91144 w 91144"/>
                    <a:gd name="connsiteY0" fmla="*/ 0 h 12658"/>
                    <a:gd name="connsiteX1" fmla="*/ 0 w 91144"/>
                    <a:gd name="connsiteY1" fmla="*/ 0 h 12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1144" h="12658">
                      <a:moveTo>
                        <a:pt x="91144" y="0"/>
                      </a:moveTo>
                      <a:lnTo>
                        <a:pt x="0" y="0"/>
                      </a:lnTo>
                    </a:path>
                  </a:pathLst>
                </a:custGeom>
                <a:ln w="12700" cap="flat">
                  <a:solidFill>
                    <a:srgbClr val="FF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998" dirty="0"/>
                </a:p>
              </p:txBody>
            </p:sp>
          </p:grpSp>
        </p:grpSp>
        <p:grpSp>
          <p:nvGrpSpPr>
            <p:cNvPr id="4745" name="Graphic 423">
              <a:extLst>
                <a:ext uri="{FF2B5EF4-FFF2-40B4-BE49-F238E27FC236}">
                  <a16:creationId xmlns:a16="http://schemas.microsoft.com/office/drawing/2014/main" id="{249A1EC1-AFC6-44C8-3C19-CB968165019C}"/>
                </a:ext>
              </a:extLst>
            </p:cNvPr>
            <p:cNvGrpSpPr/>
            <p:nvPr/>
          </p:nvGrpSpPr>
          <p:grpSpPr>
            <a:xfrm>
              <a:off x="45663680" y="14316034"/>
              <a:ext cx="2431051" cy="1389524"/>
              <a:chOff x="8327860" y="2574191"/>
              <a:chExt cx="3374353" cy="1926046"/>
            </a:xfrm>
            <a:noFill/>
          </p:grpSpPr>
          <p:sp>
            <p:nvSpPr>
              <p:cNvPr id="4746" name="Freeform: Shape 4745">
                <a:extLst>
                  <a:ext uri="{FF2B5EF4-FFF2-40B4-BE49-F238E27FC236}">
                    <a16:creationId xmlns:a16="http://schemas.microsoft.com/office/drawing/2014/main" id="{8F17B968-A839-4710-15B1-3465147EC7FB}"/>
                  </a:ext>
                </a:extLst>
              </p:cNvPr>
              <p:cNvSpPr/>
              <p:nvPr/>
            </p:nvSpPr>
            <p:spPr>
              <a:xfrm>
                <a:off x="11611069" y="4409094"/>
                <a:ext cx="91144" cy="91143"/>
              </a:xfrm>
              <a:custGeom>
                <a:avLst/>
                <a:gdLst>
                  <a:gd name="connsiteX0" fmla="*/ 91144 w 91144"/>
                  <a:gd name="connsiteY0" fmla="*/ 45572 h 91143"/>
                  <a:gd name="connsiteX1" fmla="*/ 45572 w 91144"/>
                  <a:gd name="connsiteY1" fmla="*/ 91144 h 91143"/>
                  <a:gd name="connsiteX2" fmla="*/ 0 w 91144"/>
                  <a:gd name="connsiteY2" fmla="*/ 45572 h 91143"/>
                  <a:gd name="connsiteX3" fmla="*/ 45572 w 91144"/>
                  <a:gd name="connsiteY3" fmla="*/ 0 h 91143"/>
                  <a:gd name="connsiteX4" fmla="*/ 91144 w 91144"/>
                  <a:gd name="connsiteY4" fmla="*/ 45572 h 91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44" h="91143">
                    <a:moveTo>
                      <a:pt x="91144" y="45572"/>
                    </a:moveTo>
                    <a:cubicBezTo>
                      <a:pt x="91144" y="70740"/>
                      <a:pt x="70741" y="91144"/>
                      <a:pt x="45572" y="91144"/>
                    </a:cubicBezTo>
                    <a:cubicBezTo>
                      <a:pt x="20403" y="91144"/>
                      <a:pt x="0" y="70741"/>
                      <a:pt x="0" y="45572"/>
                    </a:cubicBezTo>
                    <a:cubicBezTo>
                      <a:pt x="0" y="20403"/>
                      <a:pt x="20403" y="0"/>
                      <a:pt x="45572" y="0"/>
                    </a:cubicBezTo>
                    <a:cubicBezTo>
                      <a:pt x="70741" y="0"/>
                      <a:pt x="91144" y="20403"/>
                      <a:pt x="91144" y="45572"/>
                    </a:cubicBezTo>
                    <a:close/>
                  </a:path>
                </a:pathLst>
              </a:custGeom>
              <a:noFill/>
              <a:ln w="1270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998" dirty="0"/>
              </a:p>
            </p:txBody>
          </p:sp>
          <p:sp>
            <p:nvSpPr>
              <p:cNvPr id="4747" name="Freeform: Shape 4746">
                <a:extLst>
                  <a:ext uri="{FF2B5EF4-FFF2-40B4-BE49-F238E27FC236}">
                    <a16:creationId xmlns:a16="http://schemas.microsoft.com/office/drawing/2014/main" id="{6A755EB9-90D8-E44A-16D6-E1F59CA94478}"/>
                  </a:ext>
                </a:extLst>
              </p:cNvPr>
              <p:cNvSpPr/>
              <p:nvPr/>
            </p:nvSpPr>
            <p:spPr>
              <a:xfrm>
                <a:off x="8327860" y="2574191"/>
                <a:ext cx="3328781" cy="1880474"/>
              </a:xfrm>
              <a:custGeom>
                <a:avLst/>
                <a:gdLst>
                  <a:gd name="connsiteX0" fmla="*/ 0 w 3328781"/>
                  <a:gd name="connsiteY0" fmla="*/ 0 h 1880474"/>
                  <a:gd name="connsiteX1" fmla="*/ 1465267 w 3328781"/>
                  <a:gd name="connsiteY1" fmla="*/ 0 h 1880474"/>
                  <a:gd name="connsiteX2" fmla="*/ 1465267 w 3328781"/>
                  <a:gd name="connsiteY2" fmla="*/ 269887 h 1880474"/>
                  <a:gd name="connsiteX3" fmla="*/ 1481343 w 3328781"/>
                  <a:gd name="connsiteY3" fmla="*/ 269887 h 1880474"/>
                  <a:gd name="connsiteX4" fmla="*/ 1481343 w 3328781"/>
                  <a:gd name="connsiteY4" fmla="*/ 538761 h 1880474"/>
                  <a:gd name="connsiteX5" fmla="*/ 1617173 w 3328781"/>
                  <a:gd name="connsiteY5" fmla="*/ 538761 h 1880474"/>
                  <a:gd name="connsiteX6" fmla="*/ 1617173 w 3328781"/>
                  <a:gd name="connsiteY6" fmla="*/ 802952 h 1880474"/>
                  <a:gd name="connsiteX7" fmla="*/ 1760599 w 3328781"/>
                  <a:gd name="connsiteY7" fmla="*/ 802952 h 1880474"/>
                  <a:gd name="connsiteX8" fmla="*/ 1760599 w 3328781"/>
                  <a:gd name="connsiteY8" fmla="*/ 1074611 h 1880474"/>
                  <a:gd name="connsiteX9" fmla="*/ 2108718 w 3328781"/>
                  <a:gd name="connsiteY9" fmla="*/ 1074611 h 1880474"/>
                  <a:gd name="connsiteX10" fmla="*/ 2108718 w 3328781"/>
                  <a:gd name="connsiteY10" fmla="*/ 1347283 h 1880474"/>
                  <a:gd name="connsiteX11" fmla="*/ 3004208 w 3328781"/>
                  <a:gd name="connsiteY11" fmla="*/ 1347283 h 1880474"/>
                  <a:gd name="connsiteX12" fmla="*/ 3004208 w 3328781"/>
                  <a:gd name="connsiteY12" fmla="*/ 1610588 h 1880474"/>
                  <a:gd name="connsiteX13" fmla="*/ 3061679 w 3328781"/>
                  <a:gd name="connsiteY13" fmla="*/ 1610588 h 1880474"/>
                  <a:gd name="connsiteX14" fmla="*/ 3061679 w 3328781"/>
                  <a:gd name="connsiteY14" fmla="*/ 1880474 h 1880474"/>
                  <a:gd name="connsiteX15" fmla="*/ 3328782 w 3328781"/>
                  <a:gd name="connsiteY15" fmla="*/ 1880474 h 1880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28781" h="1880474">
                    <a:moveTo>
                      <a:pt x="0" y="0"/>
                    </a:moveTo>
                    <a:lnTo>
                      <a:pt x="1465267" y="0"/>
                    </a:lnTo>
                    <a:lnTo>
                      <a:pt x="1465267" y="269887"/>
                    </a:lnTo>
                    <a:lnTo>
                      <a:pt x="1481343" y="269887"/>
                    </a:lnTo>
                    <a:lnTo>
                      <a:pt x="1481343" y="538761"/>
                    </a:lnTo>
                    <a:lnTo>
                      <a:pt x="1617173" y="538761"/>
                    </a:lnTo>
                    <a:lnTo>
                      <a:pt x="1617173" y="802952"/>
                    </a:lnTo>
                    <a:lnTo>
                      <a:pt x="1760599" y="802952"/>
                    </a:lnTo>
                    <a:lnTo>
                      <a:pt x="1760599" y="1074611"/>
                    </a:lnTo>
                    <a:lnTo>
                      <a:pt x="2108718" y="1074611"/>
                    </a:lnTo>
                    <a:lnTo>
                      <a:pt x="2108718" y="1347283"/>
                    </a:lnTo>
                    <a:lnTo>
                      <a:pt x="3004208" y="1347283"/>
                    </a:lnTo>
                    <a:lnTo>
                      <a:pt x="3004208" y="1610588"/>
                    </a:lnTo>
                    <a:lnTo>
                      <a:pt x="3061679" y="1610588"/>
                    </a:lnTo>
                    <a:lnTo>
                      <a:pt x="3061679" y="1880474"/>
                    </a:lnTo>
                    <a:lnTo>
                      <a:pt x="3328782" y="1880474"/>
                    </a:lnTo>
                  </a:path>
                </a:pathLst>
              </a:custGeom>
              <a:noFill/>
              <a:ln w="1270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998" dirty="0"/>
              </a:p>
            </p:txBody>
          </p:sp>
        </p:grpSp>
      </p:grpSp>
      <p:grpSp>
        <p:nvGrpSpPr>
          <p:cNvPr id="5372" name="Group 5371">
            <a:extLst>
              <a:ext uri="{FF2B5EF4-FFF2-40B4-BE49-F238E27FC236}">
                <a16:creationId xmlns:a16="http://schemas.microsoft.com/office/drawing/2014/main" id="{1B797BA1-7813-BDFF-9332-EA6FC3073B12}"/>
              </a:ext>
            </a:extLst>
          </p:cNvPr>
          <p:cNvGrpSpPr>
            <a:grpSpLocks noChangeAspect="1"/>
          </p:cNvGrpSpPr>
          <p:nvPr/>
        </p:nvGrpSpPr>
        <p:grpSpPr>
          <a:xfrm>
            <a:off x="43789595" y="18725284"/>
            <a:ext cx="5266237" cy="2681100"/>
            <a:chOff x="57340788" y="18304504"/>
            <a:chExt cx="6055984" cy="3083169"/>
          </a:xfrm>
        </p:grpSpPr>
        <p:cxnSp>
          <p:nvCxnSpPr>
            <p:cNvPr id="5373" name="Straight Connector 5372">
              <a:extLst>
                <a:ext uri="{FF2B5EF4-FFF2-40B4-BE49-F238E27FC236}">
                  <a16:creationId xmlns:a16="http://schemas.microsoft.com/office/drawing/2014/main" id="{9021AB7E-7DDB-39CB-32AA-256E8589832E}"/>
                </a:ext>
              </a:extLst>
            </p:cNvPr>
            <p:cNvCxnSpPr>
              <a:cxnSpLocks/>
            </p:cNvCxnSpPr>
            <p:nvPr/>
          </p:nvCxnSpPr>
          <p:spPr>
            <a:xfrm>
              <a:off x="59788609" y="18304505"/>
              <a:ext cx="0" cy="193159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74" name="Straight Connector 5373">
              <a:extLst>
                <a:ext uri="{FF2B5EF4-FFF2-40B4-BE49-F238E27FC236}">
                  <a16:creationId xmlns:a16="http://schemas.microsoft.com/office/drawing/2014/main" id="{2E8F8C82-235A-59A9-66DB-6D0071177C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788608" y="20236099"/>
              <a:ext cx="3513456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75" name="Group 5374">
              <a:extLst>
                <a:ext uri="{FF2B5EF4-FFF2-40B4-BE49-F238E27FC236}">
                  <a16:creationId xmlns:a16="http://schemas.microsoft.com/office/drawing/2014/main" id="{337C9360-D031-4CD0-9000-CCC2E9449CD4}"/>
                </a:ext>
              </a:extLst>
            </p:cNvPr>
            <p:cNvGrpSpPr/>
            <p:nvPr/>
          </p:nvGrpSpPr>
          <p:grpSpPr>
            <a:xfrm>
              <a:off x="59834067" y="20236100"/>
              <a:ext cx="3433377" cy="40241"/>
              <a:chOff x="1589533" y="5083706"/>
              <a:chExt cx="4776481" cy="55984"/>
            </a:xfrm>
          </p:grpSpPr>
          <p:cxnSp>
            <p:nvCxnSpPr>
              <p:cNvPr id="5487" name="Straight Connector 5486">
                <a:extLst>
                  <a:ext uri="{FF2B5EF4-FFF2-40B4-BE49-F238E27FC236}">
                    <a16:creationId xmlns:a16="http://schemas.microsoft.com/office/drawing/2014/main" id="{C5C13F62-AB33-7FC2-AC48-79BC59210B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8953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8" name="Straight Connector 5487">
                <a:extLst>
                  <a:ext uri="{FF2B5EF4-FFF2-40B4-BE49-F238E27FC236}">
                    <a16:creationId xmlns:a16="http://schemas.microsoft.com/office/drawing/2014/main" id="{DCC2BDB6-647E-4633-14A5-B27BDE21F7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241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9" name="Straight Connector 5488">
                <a:extLst>
                  <a:ext uri="{FF2B5EF4-FFF2-40B4-BE49-F238E27FC236}">
                    <a16:creationId xmlns:a16="http://schemas.microsoft.com/office/drawing/2014/main" id="{74E325C9-E88D-B482-B02A-73051BCE21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313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0" name="Straight Connector 5489">
                <a:extLst>
                  <a:ext uri="{FF2B5EF4-FFF2-40B4-BE49-F238E27FC236}">
                    <a16:creationId xmlns:a16="http://schemas.microsoft.com/office/drawing/2014/main" id="{3BD8478B-7F73-F10D-8ADC-902A3F4DC0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0457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1" name="Straight Connector 5490">
                <a:extLst>
                  <a:ext uri="{FF2B5EF4-FFF2-40B4-BE49-F238E27FC236}">
                    <a16:creationId xmlns:a16="http://schemas.microsoft.com/office/drawing/2014/main" id="{B3D06176-9E96-2149-9440-F237E5F44A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66014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2" name="Straight Connector 5491">
                <a:extLst>
                  <a:ext uri="{FF2B5EF4-FFF2-40B4-BE49-F238E27FC236}">
                    <a16:creationId xmlns:a16="http://schemas.microsoft.com/office/drawing/2014/main" id="{3C8B3FD8-7ABE-A361-E5CE-C81E09417E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2025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3" name="Straight Connector 5492">
                <a:extLst>
                  <a:ext uri="{FF2B5EF4-FFF2-40B4-BE49-F238E27FC236}">
                    <a16:creationId xmlns:a16="http://schemas.microsoft.com/office/drawing/2014/main" id="{C2E6DED4-99EC-3E2B-852B-F10B36A49C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5097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4" name="Straight Connector 5493">
                <a:extLst>
                  <a:ext uri="{FF2B5EF4-FFF2-40B4-BE49-F238E27FC236}">
                    <a16:creationId xmlns:a16="http://schemas.microsoft.com/office/drawing/2014/main" id="{6F8CB4E6-A776-BF72-5E77-E1C55D9D9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8169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5" name="Straight Connector 5494">
                <a:extLst>
                  <a:ext uri="{FF2B5EF4-FFF2-40B4-BE49-F238E27FC236}">
                    <a16:creationId xmlns:a16="http://schemas.microsoft.com/office/drawing/2014/main" id="{03223B58-E1FE-2428-458D-DC12947621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385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6" name="Straight Connector 5495">
                <a:extLst>
                  <a:ext uri="{FF2B5EF4-FFF2-40B4-BE49-F238E27FC236}">
                    <a16:creationId xmlns:a16="http://schemas.microsoft.com/office/drawing/2014/main" id="{D22846B7-8209-F9E5-5520-9BF1DCD5C0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35293" y="5083706"/>
                <a:ext cx="0" cy="5598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76" name="Group 5375">
              <a:extLst>
                <a:ext uri="{FF2B5EF4-FFF2-40B4-BE49-F238E27FC236}">
                  <a16:creationId xmlns:a16="http://schemas.microsoft.com/office/drawing/2014/main" id="{8B616B01-96D2-E2FA-BD14-1256B72161B8}"/>
                </a:ext>
              </a:extLst>
            </p:cNvPr>
            <p:cNvGrpSpPr/>
            <p:nvPr/>
          </p:nvGrpSpPr>
          <p:grpSpPr>
            <a:xfrm>
              <a:off x="59752759" y="18434000"/>
              <a:ext cx="35851" cy="1550843"/>
              <a:chOff x="1476419" y="2576642"/>
              <a:chExt cx="49876" cy="2157518"/>
            </a:xfrm>
          </p:grpSpPr>
          <p:cxnSp>
            <p:nvCxnSpPr>
              <p:cNvPr id="5476" name="Straight Connector 5475">
                <a:extLst>
                  <a:ext uri="{FF2B5EF4-FFF2-40B4-BE49-F238E27FC236}">
                    <a16:creationId xmlns:a16="http://schemas.microsoft.com/office/drawing/2014/main" id="{F369288B-F135-0956-6394-47C3C7B1FE8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473416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77" name="Straight Connector 5476">
                <a:extLst>
                  <a:ext uri="{FF2B5EF4-FFF2-40B4-BE49-F238E27FC236}">
                    <a16:creationId xmlns:a16="http://schemas.microsoft.com/office/drawing/2014/main" id="{9A90C4A8-42D2-3B2D-77B8-ADFE67D87B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451841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78" name="Straight Connector 5477">
                <a:extLst>
                  <a:ext uri="{FF2B5EF4-FFF2-40B4-BE49-F238E27FC236}">
                    <a16:creationId xmlns:a16="http://schemas.microsoft.com/office/drawing/2014/main" id="{C8F8347E-BA3D-3E46-5160-673C54DA1E0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430265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79" name="Straight Connector 5478">
                <a:extLst>
                  <a:ext uri="{FF2B5EF4-FFF2-40B4-BE49-F238E27FC236}">
                    <a16:creationId xmlns:a16="http://schemas.microsoft.com/office/drawing/2014/main" id="{C79A84BF-3E11-5FC9-55C1-ADC3E7BB3A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4086906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0" name="Straight Connector 5479">
                <a:extLst>
                  <a:ext uri="{FF2B5EF4-FFF2-40B4-BE49-F238E27FC236}">
                    <a16:creationId xmlns:a16="http://schemas.microsoft.com/office/drawing/2014/main" id="{0280A87C-512C-6E3F-7911-180D6019AB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223898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1" name="Straight Connector 5480">
                <a:extLst>
                  <a:ext uri="{FF2B5EF4-FFF2-40B4-BE49-F238E27FC236}">
                    <a16:creationId xmlns:a16="http://schemas.microsoft.com/office/drawing/2014/main" id="{B5911D8F-F0D0-B793-AAD6-00D26AE82C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2576642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2" name="Straight Connector 5481">
                <a:extLst>
                  <a:ext uri="{FF2B5EF4-FFF2-40B4-BE49-F238E27FC236}">
                    <a16:creationId xmlns:a16="http://schemas.microsoft.com/office/drawing/2014/main" id="{5B8D5454-DD71-9E04-8C3E-C08271A489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871154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3" name="Straight Connector 5482">
                <a:extLst>
                  <a:ext uri="{FF2B5EF4-FFF2-40B4-BE49-F238E27FC236}">
                    <a16:creationId xmlns:a16="http://schemas.microsoft.com/office/drawing/2014/main" id="{013D7E40-D5C5-304A-AAFD-0EA95EF9C8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655402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4" name="Straight Connector 5483">
                <a:extLst>
                  <a:ext uri="{FF2B5EF4-FFF2-40B4-BE49-F238E27FC236}">
                    <a16:creationId xmlns:a16="http://schemas.microsoft.com/office/drawing/2014/main" id="{16724FD3-4001-E592-3DF6-756F68E6B2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439650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5" name="Straight Connector 5484">
                <a:extLst>
                  <a:ext uri="{FF2B5EF4-FFF2-40B4-BE49-F238E27FC236}">
                    <a16:creationId xmlns:a16="http://schemas.microsoft.com/office/drawing/2014/main" id="{461E2C95-BCD3-049A-315D-EC038BC175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2792394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6" name="Straight Connector 5485">
                <a:extLst>
                  <a:ext uri="{FF2B5EF4-FFF2-40B4-BE49-F238E27FC236}">
                    <a16:creationId xmlns:a16="http://schemas.microsoft.com/office/drawing/2014/main" id="{05293D77-2FCA-2CE4-E01E-D86A98B169E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76419" y="3008146"/>
                <a:ext cx="49876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77" name="TextBox 5376">
              <a:extLst>
                <a:ext uri="{FF2B5EF4-FFF2-40B4-BE49-F238E27FC236}">
                  <a16:creationId xmlns:a16="http://schemas.microsoft.com/office/drawing/2014/main" id="{8A086C84-96FD-9622-1504-76970EBCDCE4}"/>
                </a:ext>
              </a:extLst>
            </p:cNvPr>
            <p:cNvSpPr txBox="1"/>
            <p:nvPr/>
          </p:nvSpPr>
          <p:spPr>
            <a:xfrm>
              <a:off x="59474299" y="18328075"/>
              <a:ext cx="265449" cy="2118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100</a:t>
              </a:r>
            </a:p>
          </p:txBody>
        </p:sp>
        <p:sp>
          <p:nvSpPr>
            <p:cNvPr id="5378" name="TextBox 5377">
              <a:extLst>
                <a:ext uri="{FF2B5EF4-FFF2-40B4-BE49-F238E27FC236}">
                  <a16:creationId xmlns:a16="http://schemas.microsoft.com/office/drawing/2014/main" id="{AC8B57C9-8233-FB02-2EC0-807ABBEFBFC8}"/>
                </a:ext>
              </a:extLst>
            </p:cNvPr>
            <p:cNvSpPr txBox="1"/>
            <p:nvPr/>
          </p:nvSpPr>
          <p:spPr>
            <a:xfrm>
              <a:off x="59562782" y="18483134"/>
              <a:ext cx="176966" cy="2118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90</a:t>
              </a:r>
            </a:p>
          </p:txBody>
        </p:sp>
        <p:sp>
          <p:nvSpPr>
            <p:cNvPr id="5379" name="TextBox 5378">
              <a:extLst>
                <a:ext uri="{FF2B5EF4-FFF2-40B4-BE49-F238E27FC236}">
                  <a16:creationId xmlns:a16="http://schemas.microsoft.com/office/drawing/2014/main" id="{7490570B-AEA5-3439-0D8A-47E2BB35E3E9}"/>
                </a:ext>
              </a:extLst>
            </p:cNvPr>
            <p:cNvSpPr txBox="1"/>
            <p:nvPr/>
          </p:nvSpPr>
          <p:spPr>
            <a:xfrm>
              <a:off x="59562782" y="18948301"/>
              <a:ext cx="176966" cy="2118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60</a:t>
              </a:r>
            </a:p>
          </p:txBody>
        </p:sp>
        <p:sp>
          <p:nvSpPr>
            <p:cNvPr id="5380" name="TextBox 5379">
              <a:extLst>
                <a:ext uri="{FF2B5EF4-FFF2-40B4-BE49-F238E27FC236}">
                  <a16:creationId xmlns:a16="http://schemas.microsoft.com/office/drawing/2014/main" id="{78C8E6A2-F27C-1081-3D56-CCA0FFE68488}"/>
                </a:ext>
              </a:extLst>
            </p:cNvPr>
            <p:cNvSpPr txBox="1"/>
            <p:nvPr/>
          </p:nvSpPr>
          <p:spPr>
            <a:xfrm>
              <a:off x="59562782" y="19103359"/>
              <a:ext cx="176966" cy="2118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50</a:t>
              </a:r>
            </a:p>
          </p:txBody>
        </p:sp>
        <p:sp>
          <p:nvSpPr>
            <p:cNvPr id="5381" name="TextBox 5380">
              <a:extLst>
                <a:ext uri="{FF2B5EF4-FFF2-40B4-BE49-F238E27FC236}">
                  <a16:creationId xmlns:a16="http://schemas.microsoft.com/office/drawing/2014/main" id="{318676C2-014E-9DF0-5D8E-C7D70328E430}"/>
                </a:ext>
              </a:extLst>
            </p:cNvPr>
            <p:cNvSpPr txBox="1"/>
            <p:nvPr/>
          </p:nvSpPr>
          <p:spPr>
            <a:xfrm>
              <a:off x="59562782" y="19413469"/>
              <a:ext cx="176966" cy="2118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30</a:t>
              </a:r>
            </a:p>
          </p:txBody>
        </p:sp>
        <p:sp>
          <p:nvSpPr>
            <p:cNvPr id="5382" name="TextBox 5381">
              <a:extLst>
                <a:ext uri="{FF2B5EF4-FFF2-40B4-BE49-F238E27FC236}">
                  <a16:creationId xmlns:a16="http://schemas.microsoft.com/office/drawing/2014/main" id="{9DC91543-D8ED-3093-DFE6-0A7A8D4BC895}"/>
                </a:ext>
              </a:extLst>
            </p:cNvPr>
            <p:cNvSpPr txBox="1"/>
            <p:nvPr/>
          </p:nvSpPr>
          <p:spPr>
            <a:xfrm>
              <a:off x="59562782" y="19723584"/>
              <a:ext cx="176966" cy="2118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10</a:t>
              </a:r>
            </a:p>
          </p:txBody>
        </p:sp>
        <p:sp>
          <p:nvSpPr>
            <p:cNvPr id="5383" name="TextBox 5382">
              <a:extLst>
                <a:ext uri="{FF2B5EF4-FFF2-40B4-BE49-F238E27FC236}">
                  <a16:creationId xmlns:a16="http://schemas.microsoft.com/office/drawing/2014/main" id="{3C17E26C-3F7B-D2A2-4A4F-6B25CFA4C0D2}"/>
                </a:ext>
              </a:extLst>
            </p:cNvPr>
            <p:cNvSpPr txBox="1"/>
            <p:nvPr/>
          </p:nvSpPr>
          <p:spPr>
            <a:xfrm rot="16200000">
              <a:off x="58558006" y="19144329"/>
              <a:ext cx="1469187" cy="2118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en-US" sz="1197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Overall survival, %</a:t>
              </a:r>
            </a:p>
          </p:txBody>
        </p:sp>
        <p:sp>
          <p:nvSpPr>
            <p:cNvPr id="5384" name="TextBox 5383">
              <a:extLst>
                <a:ext uri="{FF2B5EF4-FFF2-40B4-BE49-F238E27FC236}">
                  <a16:creationId xmlns:a16="http://schemas.microsoft.com/office/drawing/2014/main" id="{93F81A39-2306-1799-7C64-6AC16F876DC6}"/>
                </a:ext>
              </a:extLst>
            </p:cNvPr>
            <p:cNvSpPr txBox="1"/>
            <p:nvPr/>
          </p:nvSpPr>
          <p:spPr>
            <a:xfrm>
              <a:off x="59771570" y="20276933"/>
              <a:ext cx="131455" cy="1906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0</a:t>
              </a:r>
            </a:p>
          </p:txBody>
        </p:sp>
        <p:sp>
          <p:nvSpPr>
            <p:cNvPr id="5385" name="TextBox 5384">
              <a:extLst>
                <a:ext uri="{FF2B5EF4-FFF2-40B4-BE49-F238E27FC236}">
                  <a16:creationId xmlns:a16="http://schemas.microsoft.com/office/drawing/2014/main" id="{507E8567-D402-8BF6-B692-0F1CF3AF1C1F}"/>
                </a:ext>
              </a:extLst>
            </p:cNvPr>
            <p:cNvSpPr txBox="1"/>
            <p:nvPr/>
          </p:nvSpPr>
          <p:spPr>
            <a:xfrm>
              <a:off x="57340788" y="20243587"/>
              <a:ext cx="2348274" cy="114408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r">
                <a:lnSpc>
                  <a:spcPct val="90000"/>
                </a:lnSpc>
              </a:pPr>
              <a:endParaRPr lang="en-US" sz="1197" b="1" dirty="0">
                <a:latin typeface="Source Sans Pro" panose="020B0503030403020204" pitchFamily="34" charset="0"/>
              </a:endParaRPr>
            </a:p>
            <a:p>
              <a:pPr algn="r">
                <a:lnSpc>
                  <a:spcPct val="90000"/>
                </a:lnSpc>
              </a:pPr>
              <a:r>
                <a:rPr lang="en-US" sz="1197" b="1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No. of patients at risk</a:t>
              </a:r>
            </a:p>
            <a:p>
              <a:pPr algn="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Imetelstat 4.4 mg/kg: ≤ median </a:t>
              </a:r>
            </a:p>
            <a:p>
              <a:pPr algn="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Imetelstat 4.4 mg/kg: &gt; median</a:t>
              </a:r>
            </a:p>
            <a:p>
              <a:pPr algn="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Imetelstat 8.9 mg/kg: ≤ median</a:t>
              </a:r>
            </a:p>
            <a:p>
              <a:pPr algn="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Imetelstat 8.9 mg/kg: &gt; median </a:t>
              </a:r>
            </a:p>
          </p:txBody>
        </p:sp>
        <p:sp>
          <p:nvSpPr>
            <p:cNvPr id="5386" name="TextBox 5385">
              <a:extLst>
                <a:ext uri="{FF2B5EF4-FFF2-40B4-BE49-F238E27FC236}">
                  <a16:creationId xmlns:a16="http://schemas.microsoft.com/office/drawing/2014/main" id="{064E23F9-0BEB-081A-0FBA-13DAA24E0F5D}"/>
                </a:ext>
              </a:extLst>
            </p:cNvPr>
            <p:cNvSpPr txBox="1"/>
            <p:nvPr/>
          </p:nvSpPr>
          <p:spPr>
            <a:xfrm>
              <a:off x="59562782" y="18638190"/>
              <a:ext cx="176966" cy="2118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80</a:t>
              </a:r>
            </a:p>
          </p:txBody>
        </p:sp>
        <p:sp>
          <p:nvSpPr>
            <p:cNvPr id="5387" name="TextBox 5386">
              <a:extLst>
                <a:ext uri="{FF2B5EF4-FFF2-40B4-BE49-F238E27FC236}">
                  <a16:creationId xmlns:a16="http://schemas.microsoft.com/office/drawing/2014/main" id="{60DB4B6E-C012-9A37-F3C7-CF3866150938}"/>
                </a:ext>
              </a:extLst>
            </p:cNvPr>
            <p:cNvSpPr txBox="1"/>
            <p:nvPr/>
          </p:nvSpPr>
          <p:spPr>
            <a:xfrm>
              <a:off x="59562782" y="18793245"/>
              <a:ext cx="176966" cy="2118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70</a:t>
              </a:r>
            </a:p>
          </p:txBody>
        </p:sp>
        <p:sp>
          <p:nvSpPr>
            <p:cNvPr id="5388" name="TextBox 5387">
              <a:extLst>
                <a:ext uri="{FF2B5EF4-FFF2-40B4-BE49-F238E27FC236}">
                  <a16:creationId xmlns:a16="http://schemas.microsoft.com/office/drawing/2014/main" id="{9CF2DC46-1A11-158C-08E0-2301F4E41888}"/>
                </a:ext>
              </a:extLst>
            </p:cNvPr>
            <p:cNvSpPr txBox="1"/>
            <p:nvPr/>
          </p:nvSpPr>
          <p:spPr>
            <a:xfrm>
              <a:off x="59562782" y="19258414"/>
              <a:ext cx="176966" cy="2118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40</a:t>
              </a:r>
            </a:p>
          </p:txBody>
        </p:sp>
        <p:sp>
          <p:nvSpPr>
            <p:cNvPr id="5389" name="TextBox 5388">
              <a:extLst>
                <a:ext uri="{FF2B5EF4-FFF2-40B4-BE49-F238E27FC236}">
                  <a16:creationId xmlns:a16="http://schemas.microsoft.com/office/drawing/2014/main" id="{B969906D-86DB-9C29-75AF-DFAEC5621805}"/>
                </a:ext>
              </a:extLst>
            </p:cNvPr>
            <p:cNvSpPr txBox="1"/>
            <p:nvPr/>
          </p:nvSpPr>
          <p:spPr>
            <a:xfrm>
              <a:off x="59562782" y="19568529"/>
              <a:ext cx="176966" cy="2118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20</a:t>
              </a:r>
            </a:p>
          </p:txBody>
        </p:sp>
        <p:sp>
          <p:nvSpPr>
            <p:cNvPr id="5390" name="TextBox 5389">
              <a:extLst>
                <a:ext uri="{FF2B5EF4-FFF2-40B4-BE49-F238E27FC236}">
                  <a16:creationId xmlns:a16="http://schemas.microsoft.com/office/drawing/2014/main" id="{780599B5-1425-EE38-A09D-00BA5FABDA12}"/>
                </a:ext>
              </a:extLst>
            </p:cNvPr>
            <p:cNvSpPr txBox="1"/>
            <p:nvPr/>
          </p:nvSpPr>
          <p:spPr>
            <a:xfrm>
              <a:off x="59651267" y="19878641"/>
              <a:ext cx="88483" cy="21184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r"/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0</a:t>
              </a:r>
            </a:p>
          </p:txBody>
        </p:sp>
        <p:sp>
          <p:nvSpPr>
            <p:cNvPr id="5391" name="TextBox 5390">
              <a:extLst>
                <a:ext uri="{FF2B5EF4-FFF2-40B4-BE49-F238E27FC236}">
                  <a16:creationId xmlns:a16="http://schemas.microsoft.com/office/drawing/2014/main" id="{D2847AB4-D698-60D4-0988-7A9FEDD17380}"/>
                </a:ext>
              </a:extLst>
            </p:cNvPr>
            <p:cNvSpPr txBox="1"/>
            <p:nvPr/>
          </p:nvSpPr>
          <p:spPr>
            <a:xfrm>
              <a:off x="60143163" y="20276933"/>
              <a:ext cx="131455" cy="1906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6</a:t>
              </a:r>
            </a:p>
          </p:txBody>
        </p:sp>
        <p:sp>
          <p:nvSpPr>
            <p:cNvPr id="5392" name="TextBox 5391">
              <a:extLst>
                <a:ext uri="{FF2B5EF4-FFF2-40B4-BE49-F238E27FC236}">
                  <a16:creationId xmlns:a16="http://schemas.microsoft.com/office/drawing/2014/main" id="{F1323273-7601-F495-8972-FCFA783714A0}"/>
                </a:ext>
              </a:extLst>
            </p:cNvPr>
            <p:cNvSpPr txBox="1"/>
            <p:nvPr/>
          </p:nvSpPr>
          <p:spPr>
            <a:xfrm>
              <a:off x="60492876" y="20276933"/>
              <a:ext cx="210305" cy="1906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12</a:t>
              </a:r>
            </a:p>
          </p:txBody>
        </p:sp>
        <p:sp>
          <p:nvSpPr>
            <p:cNvPr id="5393" name="TextBox 5392">
              <a:extLst>
                <a:ext uri="{FF2B5EF4-FFF2-40B4-BE49-F238E27FC236}">
                  <a16:creationId xmlns:a16="http://schemas.microsoft.com/office/drawing/2014/main" id="{773936A0-3EEE-6F64-27F9-943987876E6A}"/>
                </a:ext>
              </a:extLst>
            </p:cNvPr>
            <p:cNvSpPr txBox="1"/>
            <p:nvPr/>
          </p:nvSpPr>
          <p:spPr>
            <a:xfrm>
              <a:off x="60869539" y="20276933"/>
              <a:ext cx="210305" cy="1906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18</a:t>
              </a:r>
            </a:p>
          </p:txBody>
        </p:sp>
        <p:sp>
          <p:nvSpPr>
            <p:cNvPr id="5394" name="TextBox 5393">
              <a:extLst>
                <a:ext uri="{FF2B5EF4-FFF2-40B4-BE49-F238E27FC236}">
                  <a16:creationId xmlns:a16="http://schemas.microsoft.com/office/drawing/2014/main" id="{4455FBB9-E3DC-70D3-8510-8FBA67B31CE8}"/>
                </a:ext>
              </a:extLst>
            </p:cNvPr>
            <p:cNvSpPr txBox="1"/>
            <p:nvPr/>
          </p:nvSpPr>
          <p:spPr>
            <a:xfrm>
              <a:off x="61256340" y="20276933"/>
              <a:ext cx="210305" cy="1906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24</a:t>
              </a:r>
            </a:p>
          </p:txBody>
        </p:sp>
        <p:sp>
          <p:nvSpPr>
            <p:cNvPr id="5395" name="TextBox 5394">
              <a:extLst>
                <a:ext uri="{FF2B5EF4-FFF2-40B4-BE49-F238E27FC236}">
                  <a16:creationId xmlns:a16="http://schemas.microsoft.com/office/drawing/2014/main" id="{774BBBC3-1648-892A-B62F-81C4BFA1F17C}"/>
                </a:ext>
              </a:extLst>
            </p:cNvPr>
            <p:cNvSpPr txBox="1"/>
            <p:nvPr/>
          </p:nvSpPr>
          <p:spPr>
            <a:xfrm>
              <a:off x="61633003" y="20276933"/>
              <a:ext cx="210305" cy="1906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30</a:t>
              </a:r>
            </a:p>
          </p:txBody>
        </p:sp>
        <p:sp>
          <p:nvSpPr>
            <p:cNvPr id="5396" name="TextBox 5395">
              <a:extLst>
                <a:ext uri="{FF2B5EF4-FFF2-40B4-BE49-F238E27FC236}">
                  <a16:creationId xmlns:a16="http://schemas.microsoft.com/office/drawing/2014/main" id="{07311277-655C-61F7-E28F-C0E6140FD72F}"/>
                </a:ext>
              </a:extLst>
            </p:cNvPr>
            <p:cNvSpPr txBox="1"/>
            <p:nvPr/>
          </p:nvSpPr>
          <p:spPr>
            <a:xfrm>
              <a:off x="62014735" y="20276933"/>
              <a:ext cx="210305" cy="1906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36</a:t>
              </a:r>
            </a:p>
          </p:txBody>
        </p:sp>
        <p:sp>
          <p:nvSpPr>
            <p:cNvPr id="5397" name="TextBox 5396">
              <a:extLst>
                <a:ext uri="{FF2B5EF4-FFF2-40B4-BE49-F238E27FC236}">
                  <a16:creationId xmlns:a16="http://schemas.microsoft.com/office/drawing/2014/main" id="{D0DA924B-95FB-CE08-19D4-75A8716617DD}"/>
                </a:ext>
              </a:extLst>
            </p:cNvPr>
            <p:cNvSpPr txBox="1"/>
            <p:nvPr/>
          </p:nvSpPr>
          <p:spPr>
            <a:xfrm>
              <a:off x="62401533" y="20276933"/>
              <a:ext cx="210305" cy="1906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42</a:t>
              </a:r>
            </a:p>
          </p:txBody>
        </p:sp>
        <p:sp>
          <p:nvSpPr>
            <p:cNvPr id="5398" name="TextBox 5397">
              <a:extLst>
                <a:ext uri="{FF2B5EF4-FFF2-40B4-BE49-F238E27FC236}">
                  <a16:creationId xmlns:a16="http://schemas.microsoft.com/office/drawing/2014/main" id="{1E1BFCE9-098F-0082-E9F9-680D04FBC3B5}"/>
                </a:ext>
              </a:extLst>
            </p:cNvPr>
            <p:cNvSpPr txBox="1"/>
            <p:nvPr/>
          </p:nvSpPr>
          <p:spPr>
            <a:xfrm>
              <a:off x="62778195" y="20276933"/>
              <a:ext cx="210305" cy="1906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48</a:t>
              </a:r>
            </a:p>
          </p:txBody>
        </p:sp>
        <p:sp>
          <p:nvSpPr>
            <p:cNvPr id="5399" name="TextBox 5398">
              <a:extLst>
                <a:ext uri="{FF2B5EF4-FFF2-40B4-BE49-F238E27FC236}">
                  <a16:creationId xmlns:a16="http://schemas.microsoft.com/office/drawing/2014/main" id="{00565548-F7EA-A7AC-5B47-042B68D2DED2}"/>
                </a:ext>
              </a:extLst>
            </p:cNvPr>
            <p:cNvSpPr txBox="1"/>
            <p:nvPr/>
          </p:nvSpPr>
          <p:spPr>
            <a:xfrm>
              <a:off x="63159927" y="20276933"/>
              <a:ext cx="210305" cy="1906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54</a:t>
              </a:r>
            </a:p>
          </p:txBody>
        </p:sp>
        <p:sp>
          <p:nvSpPr>
            <p:cNvPr id="5400" name="TextBox 5399">
              <a:extLst>
                <a:ext uri="{FF2B5EF4-FFF2-40B4-BE49-F238E27FC236}">
                  <a16:creationId xmlns:a16="http://schemas.microsoft.com/office/drawing/2014/main" id="{FE6E4012-F709-472A-4B0F-808B0F9727A7}"/>
                </a:ext>
              </a:extLst>
            </p:cNvPr>
            <p:cNvSpPr txBox="1"/>
            <p:nvPr/>
          </p:nvSpPr>
          <p:spPr>
            <a:xfrm>
              <a:off x="59708335" y="20724321"/>
              <a:ext cx="257923" cy="663352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3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10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19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11</a:t>
              </a:r>
            </a:p>
          </p:txBody>
        </p:sp>
        <p:sp>
          <p:nvSpPr>
            <p:cNvPr id="5401" name="TextBox 5400">
              <a:extLst>
                <a:ext uri="{FF2B5EF4-FFF2-40B4-BE49-F238E27FC236}">
                  <a16:creationId xmlns:a16="http://schemas.microsoft.com/office/drawing/2014/main" id="{716A0EA9-DA6E-682F-5C11-4842C716D758}"/>
                </a:ext>
              </a:extLst>
            </p:cNvPr>
            <p:cNvSpPr txBox="1"/>
            <p:nvPr/>
          </p:nvSpPr>
          <p:spPr>
            <a:xfrm>
              <a:off x="60079929" y="20724321"/>
              <a:ext cx="257923" cy="663352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3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10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19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11</a:t>
              </a:r>
            </a:p>
          </p:txBody>
        </p:sp>
        <p:sp>
          <p:nvSpPr>
            <p:cNvPr id="5402" name="TextBox 5401">
              <a:extLst>
                <a:ext uri="{FF2B5EF4-FFF2-40B4-BE49-F238E27FC236}">
                  <a16:creationId xmlns:a16="http://schemas.microsoft.com/office/drawing/2014/main" id="{BDB8CA47-4C39-3CE6-53C4-3AF61EC9FCC5}"/>
                </a:ext>
              </a:extLst>
            </p:cNvPr>
            <p:cNvSpPr txBox="1"/>
            <p:nvPr/>
          </p:nvSpPr>
          <p:spPr>
            <a:xfrm>
              <a:off x="60471798" y="20724321"/>
              <a:ext cx="257923" cy="663352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3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10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18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11</a:t>
              </a:r>
            </a:p>
          </p:txBody>
        </p:sp>
        <p:sp>
          <p:nvSpPr>
            <p:cNvPr id="5403" name="TextBox 5402">
              <a:extLst>
                <a:ext uri="{FF2B5EF4-FFF2-40B4-BE49-F238E27FC236}">
                  <a16:creationId xmlns:a16="http://schemas.microsoft.com/office/drawing/2014/main" id="{DDBC0D5D-EBEA-B2B8-9480-0FEAB9E1AD18}"/>
                </a:ext>
              </a:extLst>
            </p:cNvPr>
            <p:cNvSpPr txBox="1"/>
            <p:nvPr/>
          </p:nvSpPr>
          <p:spPr>
            <a:xfrm>
              <a:off x="60848459" y="20724321"/>
              <a:ext cx="257923" cy="663352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2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7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18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8</a:t>
              </a:r>
            </a:p>
          </p:txBody>
        </p:sp>
        <p:sp>
          <p:nvSpPr>
            <p:cNvPr id="5404" name="TextBox 5403">
              <a:extLst>
                <a:ext uri="{FF2B5EF4-FFF2-40B4-BE49-F238E27FC236}">
                  <a16:creationId xmlns:a16="http://schemas.microsoft.com/office/drawing/2014/main" id="{1BDAF5AC-484A-FD5D-466A-C56F429022EA}"/>
                </a:ext>
              </a:extLst>
            </p:cNvPr>
            <p:cNvSpPr txBox="1"/>
            <p:nvPr/>
          </p:nvSpPr>
          <p:spPr>
            <a:xfrm>
              <a:off x="61235260" y="20724321"/>
              <a:ext cx="257923" cy="663352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3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15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5</a:t>
              </a:r>
            </a:p>
          </p:txBody>
        </p:sp>
        <p:sp>
          <p:nvSpPr>
            <p:cNvPr id="5405" name="TextBox 5404">
              <a:extLst>
                <a:ext uri="{FF2B5EF4-FFF2-40B4-BE49-F238E27FC236}">
                  <a16:creationId xmlns:a16="http://schemas.microsoft.com/office/drawing/2014/main" id="{198A0715-0F61-1AFD-3CDF-BAE4D5225A75}"/>
                </a:ext>
              </a:extLst>
            </p:cNvPr>
            <p:cNvSpPr txBox="1"/>
            <p:nvPr/>
          </p:nvSpPr>
          <p:spPr>
            <a:xfrm>
              <a:off x="61611925" y="20724321"/>
              <a:ext cx="257923" cy="663352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1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2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11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5</a:t>
              </a:r>
            </a:p>
          </p:txBody>
        </p:sp>
        <p:sp>
          <p:nvSpPr>
            <p:cNvPr id="5406" name="TextBox 5405">
              <a:extLst>
                <a:ext uri="{FF2B5EF4-FFF2-40B4-BE49-F238E27FC236}">
                  <a16:creationId xmlns:a16="http://schemas.microsoft.com/office/drawing/2014/main" id="{F005D5BC-B5EE-1790-4D85-31D5FB9B4632}"/>
                </a:ext>
              </a:extLst>
            </p:cNvPr>
            <p:cNvSpPr txBox="1"/>
            <p:nvPr/>
          </p:nvSpPr>
          <p:spPr>
            <a:xfrm>
              <a:off x="61993655" y="20724321"/>
              <a:ext cx="257923" cy="663352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chemeClr val="accent1"/>
                  </a:solidFill>
                  <a:latin typeface="Source Sans Pro" panose="020B0503030403020204" pitchFamily="34" charset="0"/>
                </a:rPr>
                <a:t>0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1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6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3</a:t>
              </a:r>
            </a:p>
          </p:txBody>
        </p:sp>
        <p:sp>
          <p:nvSpPr>
            <p:cNvPr id="5407" name="TextBox 5406">
              <a:extLst>
                <a:ext uri="{FF2B5EF4-FFF2-40B4-BE49-F238E27FC236}">
                  <a16:creationId xmlns:a16="http://schemas.microsoft.com/office/drawing/2014/main" id="{87B4B1FC-61DD-3349-78AB-BDD182B7AFEA}"/>
                </a:ext>
              </a:extLst>
            </p:cNvPr>
            <p:cNvSpPr txBox="1"/>
            <p:nvPr/>
          </p:nvSpPr>
          <p:spPr>
            <a:xfrm>
              <a:off x="62380455" y="20724321"/>
              <a:ext cx="257923" cy="663352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chemeClr val="accent1"/>
                </a:solidFill>
                <a:latin typeface="Source Sans Pro" panose="020B0503030403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FF0000"/>
                  </a:solidFill>
                  <a:latin typeface="Source Sans Pro" panose="020B0503030403020204" pitchFamily="34" charset="0"/>
                </a:rPr>
                <a:t>0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3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2</a:t>
              </a:r>
            </a:p>
          </p:txBody>
        </p:sp>
        <p:sp>
          <p:nvSpPr>
            <p:cNvPr id="5408" name="TextBox 5407">
              <a:extLst>
                <a:ext uri="{FF2B5EF4-FFF2-40B4-BE49-F238E27FC236}">
                  <a16:creationId xmlns:a16="http://schemas.microsoft.com/office/drawing/2014/main" id="{40F37864-6A4A-0783-BFF5-411F79EB2795}"/>
                </a:ext>
              </a:extLst>
            </p:cNvPr>
            <p:cNvSpPr txBox="1"/>
            <p:nvPr/>
          </p:nvSpPr>
          <p:spPr>
            <a:xfrm>
              <a:off x="62757115" y="20724321"/>
              <a:ext cx="257923" cy="663352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chemeClr val="accent1"/>
                </a:solidFill>
                <a:latin typeface="Source Sans Pro" panose="020B0503030403020204" pitchFamily="34" charset="0"/>
              </a:endParaRPr>
            </a:p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rgbClr val="FF0000"/>
                </a:solidFill>
                <a:latin typeface="Source Sans Pro" panose="020B0503030403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1</a:t>
              </a: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660033"/>
                  </a:solidFill>
                  <a:latin typeface="Source Sans Pro" panose="020B0503030403020204" pitchFamily="34" charset="0"/>
                </a:rPr>
                <a:t>0</a:t>
              </a:r>
            </a:p>
          </p:txBody>
        </p:sp>
        <p:sp>
          <p:nvSpPr>
            <p:cNvPr id="5409" name="TextBox 5408">
              <a:extLst>
                <a:ext uri="{FF2B5EF4-FFF2-40B4-BE49-F238E27FC236}">
                  <a16:creationId xmlns:a16="http://schemas.microsoft.com/office/drawing/2014/main" id="{138E94D6-F6CC-00A5-5E71-C64751308E23}"/>
                </a:ext>
              </a:extLst>
            </p:cNvPr>
            <p:cNvSpPr txBox="1"/>
            <p:nvPr/>
          </p:nvSpPr>
          <p:spPr>
            <a:xfrm>
              <a:off x="63138849" y="20724321"/>
              <a:ext cx="257923" cy="663352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chemeClr val="accent1"/>
                </a:solidFill>
                <a:latin typeface="Source Sans Pro" panose="020B0503030403020204" pitchFamily="34" charset="0"/>
              </a:endParaRPr>
            </a:p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rgbClr val="FF0000"/>
                </a:solidFill>
                <a:latin typeface="Source Sans Pro" panose="020B0503030403020204" pitchFamily="34" charset="0"/>
              </a:endParaRPr>
            </a:p>
            <a:p>
              <a:pPr algn="ctr">
                <a:lnSpc>
                  <a:spcPct val="90000"/>
                </a:lnSpc>
              </a:pPr>
              <a:r>
                <a:rPr lang="en-US" sz="1197" dirty="0">
                  <a:solidFill>
                    <a:srgbClr val="9BBB59"/>
                  </a:solidFill>
                  <a:latin typeface="Source Sans Pro" panose="020B0503030403020204" pitchFamily="34" charset="0"/>
                </a:rPr>
                <a:t>0</a:t>
              </a:r>
            </a:p>
            <a:p>
              <a:pPr algn="ctr">
                <a:lnSpc>
                  <a:spcPct val="90000"/>
                </a:lnSpc>
              </a:pPr>
              <a:endParaRPr lang="en-US" sz="1197" dirty="0">
                <a:solidFill>
                  <a:srgbClr val="660033"/>
                </a:solidFill>
                <a:latin typeface="Source Sans Pro" panose="020B0503030403020204" pitchFamily="34" charset="0"/>
              </a:endParaRPr>
            </a:p>
          </p:txBody>
        </p:sp>
        <p:sp>
          <p:nvSpPr>
            <p:cNvPr id="5410" name="TextBox 5409">
              <a:extLst>
                <a:ext uri="{FF2B5EF4-FFF2-40B4-BE49-F238E27FC236}">
                  <a16:creationId xmlns:a16="http://schemas.microsoft.com/office/drawing/2014/main" id="{12990749-205D-CB42-2849-0241076EC616}"/>
                </a:ext>
              </a:extLst>
            </p:cNvPr>
            <p:cNvSpPr txBox="1"/>
            <p:nvPr/>
          </p:nvSpPr>
          <p:spPr>
            <a:xfrm>
              <a:off x="60493808" y="20470588"/>
              <a:ext cx="2103055" cy="1906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97" b="1" dirty="0">
                  <a:latin typeface="Source Sans Pro" panose="020B0503030403020204" pitchFamily="34" charset="0"/>
                </a:rPr>
                <a:t>Months from study day 1</a:t>
              </a:r>
            </a:p>
          </p:txBody>
        </p:sp>
        <p:grpSp>
          <p:nvGrpSpPr>
            <p:cNvPr id="5411" name="Group 5410">
              <a:extLst>
                <a:ext uri="{FF2B5EF4-FFF2-40B4-BE49-F238E27FC236}">
                  <a16:creationId xmlns:a16="http://schemas.microsoft.com/office/drawing/2014/main" id="{B4C610CD-C544-9C08-AFD3-A306C3848B77}"/>
                </a:ext>
              </a:extLst>
            </p:cNvPr>
            <p:cNvGrpSpPr/>
            <p:nvPr/>
          </p:nvGrpSpPr>
          <p:grpSpPr>
            <a:xfrm>
              <a:off x="59863843" y="20118553"/>
              <a:ext cx="1565239" cy="110559"/>
              <a:chOff x="8299547" y="4854061"/>
              <a:chExt cx="2177544" cy="153809"/>
            </a:xfrm>
          </p:grpSpPr>
          <p:grpSp>
            <p:nvGrpSpPr>
              <p:cNvPr id="5470" name="Group 5469">
                <a:extLst>
                  <a:ext uri="{FF2B5EF4-FFF2-40B4-BE49-F238E27FC236}">
                    <a16:creationId xmlns:a16="http://schemas.microsoft.com/office/drawing/2014/main" id="{508F36FE-828F-B588-0DE6-9BBBBF5A3407}"/>
                  </a:ext>
                </a:extLst>
              </p:cNvPr>
              <p:cNvGrpSpPr/>
              <p:nvPr/>
            </p:nvGrpSpPr>
            <p:grpSpPr>
              <a:xfrm>
                <a:off x="8299547" y="4884911"/>
                <a:ext cx="274320" cy="91440"/>
                <a:chOff x="8299547" y="4884911"/>
                <a:chExt cx="274320" cy="91440"/>
              </a:xfrm>
            </p:grpSpPr>
            <p:cxnSp>
              <p:nvCxnSpPr>
                <p:cNvPr id="5472" name="Straight Connector 5471">
                  <a:extLst>
                    <a:ext uri="{FF2B5EF4-FFF2-40B4-BE49-F238E27FC236}">
                      <a16:creationId xmlns:a16="http://schemas.microsoft.com/office/drawing/2014/main" id="{7C9D6D31-BE3E-6B08-C31F-22582663B3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99547" y="4930948"/>
                  <a:ext cx="274320" cy="0"/>
                </a:xfrm>
                <a:prstGeom prst="line">
                  <a:avLst/>
                </a:prstGeom>
                <a:ln w="12700">
                  <a:solidFill>
                    <a:srgbClr val="9BBB59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473" name="Group 5472">
                  <a:extLst>
                    <a:ext uri="{FF2B5EF4-FFF2-40B4-BE49-F238E27FC236}">
                      <a16:creationId xmlns:a16="http://schemas.microsoft.com/office/drawing/2014/main" id="{B54E3D7B-5012-CCD0-74D0-B123E5B35306}"/>
                    </a:ext>
                  </a:extLst>
                </p:cNvPr>
                <p:cNvGrpSpPr/>
                <p:nvPr/>
              </p:nvGrpSpPr>
              <p:grpSpPr>
                <a:xfrm rot="2700000">
                  <a:off x="8390987" y="4884911"/>
                  <a:ext cx="91440" cy="91440"/>
                  <a:chOff x="8362253" y="4884911"/>
                  <a:chExt cx="91440" cy="91440"/>
                </a:xfrm>
              </p:grpSpPr>
              <p:cxnSp>
                <p:nvCxnSpPr>
                  <p:cNvPr id="5474" name="Straight Connector 5473">
                    <a:extLst>
                      <a:ext uri="{FF2B5EF4-FFF2-40B4-BE49-F238E27FC236}">
                        <a16:creationId xmlns:a16="http://schemas.microsoft.com/office/drawing/2014/main" id="{050E2EE1-2220-53FF-2351-8EA3A775680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407973" y="4884911"/>
                    <a:ext cx="0" cy="91440"/>
                  </a:xfrm>
                  <a:prstGeom prst="line">
                    <a:avLst/>
                  </a:prstGeom>
                  <a:ln w="12700">
                    <a:solidFill>
                      <a:srgbClr val="9BBB59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75" name="Straight Connector 5474">
                    <a:extLst>
                      <a:ext uri="{FF2B5EF4-FFF2-40B4-BE49-F238E27FC236}">
                        <a16:creationId xmlns:a16="http://schemas.microsoft.com/office/drawing/2014/main" id="{AA6A870F-70B0-A7FF-2B86-6547F869C68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8362253" y="4930631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9BBB59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471" name="TextBox 5470">
                <a:extLst>
                  <a:ext uri="{FF2B5EF4-FFF2-40B4-BE49-F238E27FC236}">
                    <a16:creationId xmlns:a16="http://schemas.microsoft.com/office/drawing/2014/main" id="{45307B7D-FBEF-EB46-6B6B-AE89EAB4245C}"/>
                  </a:ext>
                </a:extLst>
              </p:cNvPr>
              <p:cNvSpPr txBox="1"/>
              <p:nvPr/>
            </p:nvSpPr>
            <p:spPr>
              <a:xfrm>
                <a:off x="8625696" y="4854061"/>
                <a:ext cx="1851395" cy="1538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70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Imetelstat 8.9 mg/kg: ≤ median</a:t>
                </a:r>
              </a:p>
            </p:txBody>
          </p:sp>
        </p:grpSp>
        <p:sp>
          <p:nvSpPr>
            <p:cNvPr id="5412" name="TextBox 5411">
              <a:extLst>
                <a:ext uri="{FF2B5EF4-FFF2-40B4-BE49-F238E27FC236}">
                  <a16:creationId xmlns:a16="http://schemas.microsoft.com/office/drawing/2014/main" id="{1DCC772E-466F-4969-BF3E-C44C962738FA}"/>
                </a:ext>
              </a:extLst>
            </p:cNvPr>
            <p:cNvSpPr txBox="1"/>
            <p:nvPr/>
          </p:nvSpPr>
          <p:spPr>
            <a:xfrm>
              <a:off x="59854337" y="19812814"/>
              <a:ext cx="1251666" cy="15926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000" dirty="0">
                  <a:solidFill>
                    <a:schemeClr val="accent4"/>
                  </a:solidFill>
                  <a:latin typeface="Source Sans Pro" panose="020B0503030403020204" pitchFamily="34" charset="0"/>
                </a:rPr>
                <a:t>Baseline TNF-α level</a:t>
              </a:r>
            </a:p>
          </p:txBody>
        </p:sp>
        <p:grpSp>
          <p:nvGrpSpPr>
            <p:cNvPr id="5413" name="Group 5412">
              <a:extLst>
                <a:ext uri="{FF2B5EF4-FFF2-40B4-BE49-F238E27FC236}">
                  <a16:creationId xmlns:a16="http://schemas.microsoft.com/office/drawing/2014/main" id="{9239C8C7-8DC4-C833-088A-6BBF279BBD42}"/>
                </a:ext>
              </a:extLst>
            </p:cNvPr>
            <p:cNvGrpSpPr/>
            <p:nvPr/>
          </p:nvGrpSpPr>
          <p:grpSpPr>
            <a:xfrm>
              <a:off x="59854335" y="19996479"/>
              <a:ext cx="1598706" cy="110559"/>
              <a:chOff x="1615593" y="4854060"/>
              <a:chExt cx="2224105" cy="153809"/>
            </a:xfrm>
          </p:grpSpPr>
          <p:grpSp>
            <p:nvGrpSpPr>
              <p:cNvPr id="5466" name="Group 5465">
                <a:extLst>
                  <a:ext uri="{FF2B5EF4-FFF2-40B4-BE49-F238E27FC236}">
                    <a16:creationId xmlns:a16="http://schemas.microsoft.com/office/drawing/2014/main" id="{AD20749C-4B1E-AF50-E195-54B812A3A1B7}"/>
                  </a:ext>
                </a:extLst>
              </p:cNvPr>
              <p:cNvGrpSpPr/>
              <p:nvPr/>
            </p:nvGrpSpPr>
            <p:grpSpPr>
              <a:xfrm>
                <a:off x="1615593" y="4885228"/>
                <a:ext cx="274320" cy="91440"/>
                <a:chOff x="6961008" y="3588159"/>
                <a:chExt cx="274320" cy="91440"/>
              </a:xfrm>
            </p:grpSpPr>
            <p:sp>
              <p:nvSpPr>
                <p:cNvPr id="5468" name="Oval 5467">
                  <a:extLst>
                    <a:ext uri="{FF2B5EF4-FFF2-40B4-BE49-F238E27FC236}">
                      <a16:creationId xmlns:a16="http://schemas.microsoft.com/office/drawing/2014/main" id="{25E0F194-5858-F911-8BAE-F78BC958132E}"/>
                    </a:ext>
                  </a:extLst>
                </p:cNvPr>
                <p:cNvSpPr/>
                <p:nvPr/>
              </p:nvSpPr>
              <p:spPr>
                <a:xfrm>
                  <a:off x="7052448" y="3588159"/>
                  <a:ext cx="91440" cy="91440"/>
                </a:xfrm>
                <a:prstGeom prst="ellipse">
                  <a:avLst/>
                </a:prstGeom>
                <a:noFill/>
                <a:ln w="127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98" dirty="0">
                    <a:latin typeface="Source Sans Pro" panose="020B0503030403020204" pitchFamily="34" charset="0"/>
                  </a:endParaRPr>
                </a:p>
              </p:txBody>
            </p:sp>
            <p:cxnSp>
              <p:nvCxnSpPr>
                <p:cNvPr id="5469" name="Straight Connector 5468">
                  <a:extLst>
                    <a:ext uri="{FF2B5EF4-FFF2-40B4-BE49-F238E27FC236}">
                      <a16:creationId xmlns:a16="http://schemas.microsoft.com/office/drawing/2014/main" id="{625B53C1-4B7A-20C8-1AA5-947DA34109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61008" y="3633879"/>
                  <a:ext cx="274320" cy="0"/>
                </a:xfrm>
                <a:prstGeom prst="line">
                  <a:avLst/>
                </a:prstGeom>
                <a:ln w="12700"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467" name="TextBox 5466">
                <a:extLst>
                  <a:ext uri="{FF2B5EF4-FFF2-40B4-BE49-F238E27FC236}">
                    <a16:creationId xmlns:a16="http://schemas.microsoft.com/office/drawing/2014/main" id="{28487780-E62F-306D-24E3-7CDF844E4FEA}"/>
                  </a:ext>
                </a:extLst>
              </p:cNvPr>
              <p:cNvSpPr txBox="1"/>
              <p:nvPr/>
            </p:nvSpPr>
            <p:spPr>
              <a:xfrm>
                <a:off x="1959374" y="4854060"/>
                <a:ext cx="1880324" cy="1538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70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Imetelstat 4.4 mg/kg: ≤ median </a:t>
                </a:r>
              </a:p>
            </p:txBody>
          </p:sp>
        </p:grpSp>
        <p:grpSp>
          <p:nvGrpSpPr>
            <p:cNvPr id="5414" name="Group 5413">
              <a:extLst>
                <a:ext uri="{FF2B5EF4-FFF2-40B4-BE49-F238E27FC236}">
                  <a16:creationId xmlns:a16="http://schemas.microsoft.com/office/drawing/2014/main" id="{47D9E55E-07C2-AB27-F076-7B887FFAF852}"/>
                </a:ext>
              </a:extLst>
            </p:cNvPr>
            <p:cNvGrpSpPr/>
            <p:nvPr/>
          </p:nvGrpSpPr>
          <p:grpSpPr>
            <a:xfrm>
              <a:off x="61596760" y="19996479"/>
              <a:ext cx="1571858" cy="110559"/>
              <a:chOff x="3349164" y="4854060"/>
              <a:chExt cx="2186754" cy="153809"/>
            </a:xfrm>
          </p:grpSpPr>
          <p:grpSp>
            <p:nvGrpSpPr>
              <p:cNvPr id="5460" name="Group 5459">
                <a:extLst>
                  <a:ext uri="{FF2B5EF4-FFF2-40B4-BE49-F238E27FC236}">
                    <a16:creationId xmlns:a16="http://schemas.microsoft.com/office/drawing/2014/main" id="{99CD84E5-E66E-B70C-C769-CD0D3482B3E2}"/>
                  </a:ext>
                </a:extLst>
              </p:cNvPr>
              <p:cNvGrpSpPr/>
              <p:nvPr/>
            </p:nvGrpSpPr>
            <p:grpSpPr>
              <a:xfrm>
                <a:off x="3349164" y="4885228"/>
                <a:ext cx="274320" cy="91440"/>
                <a:chOff x="6961008" y="3803939"/>
                <a:chExt cx="274320" cy="91440"/>
              </a:xfrm>
            </p:grpSpPr>
            <p:grpSp>
              <p:nvGrpSpPr>
                <p:cNvPr id="5462" name="Group 5461">
                  <a:extLst>
                    <a:ext uri="{FF2B5EF4-FFF2-40B4-BE49-F238E27FC236}">
                      <a16:creationId xmlns:a16="http://schemas.microsoft.com/office/drawing/2014/main" id="{284812D0-4CBB-EE65-FA8F-E963D4050947}"/>
                    </a:ext>
                  </a:extLst>
                </p:cNvPr>
                <p:cNvGrpSpPr/>
                <p:nvPr/>
              </p:nvGrpSpPr>
              <p:grpSpPr>
                <a:xfrm>
                  <a:off x="7052448" y="3803939"/>
                  <a:ext cx="91440" cy="91440"/>
                  <a:chOff x="6154427" y="3997045"/>
                  <a:chExt cx="91440" cy="91440"/>
                </a:xfrm>
              </p:grpSpPr>
              <p:cxnSp>
                <p:nvCxnSpPr>
                  <p:cNvPr id="5464" name="Straight Connector 5463">
                    <a:extLst>
                      <a:ext uri="{FF2B5EF4-FFF2-40B4-BE49-F238E27FC236}">
                        <a16:creationId xmlns:a16="http://schemas.microsoft.com/office/drawing/2014/main" id="{5EB897F7-3526-9337-F70E-FB4448EED88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200147" y="3997045"/>
                    <a:ext cx="0" cy="9144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65" name="Straight Connector 5464">
                    <a:extLst>
                      <a:ext uri="{FF2B5EF4-FFF2-40B4-BE49-F238E27FC236}">
                        <a16:creationId xmlns:a16="http://schemas.microsoft.com/office/drawing/2014/main" id="{655EB5BD-3207-ED8F-4DD0-D467B7EE38E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154427" y="4042765"/>
                    <a:ext cx="91440" cy="0"/>
                  </a:xfrm>
                  <a:prstGeom prst="line">
                    <a:avLst/>
                  </a:prstGeom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463" name="Straight Connector 5462">
                  <a:extLst>
                    <a:ext uri="{FF2B5EF4-FFF2-40B4-BE49-F238E27FC236}">
                      <a16:creationId xmlns:a16="http://schemas.microsoft.com/office/drawing/2014/main" id="{2D5139C4-28B5-0669-B7F0-91E3F2F658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961008" y="3849660"/>
                  <a:ext cx="274320" cy="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461" name="TextBox 5460">
                <a:extLst>
                  <a:ext uri="{FF2B5EF4-FFF2-40B4-BE49-F238E27FC236}">
                    <a16:creationId xmlns:a16="http://schemas.microsoft.com/office/drawing/2014/main" id="{1EC79D55-0952-09E6-2A2B-460FBC4E61B0}"/>
                  </a:ext>
                </a:extLst>
              </p:cNvPr>
              <p:cNvSpPr txBox="1"/>
              <p:nvPr/>
            </p:nvSpPr>
            <p:spPr>
              <a:xfrm>
                <a:off x="3684523" y="4854060"/>
                <a:ext cx="1851395" cy="1538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70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Imetelstat 4.4 mg/kg: &gt; median</a:t>
                </a:r>
              </a:p>
            </p:txBody>
          </p:sp>
        </p:grpSp>
        <p:grpSp>
          <p:nvGrpSpPr>
            <p:cNvPr id="5415" name="Group 5414">
              <a:extLst>
                <a:ext uri="{FF2B5EF4-FFF2-40B4-BE49-F238E27FC236}">
                  <a16:creationId xmlns:a16="http://schemas.microsoft.com/office/drawing/2014/main" id="{FB2B02B1-897F-A97D-3873-90F620F88D71}"/>
                </a:ext>
              </a:extLst>
            </p:cNvPr>
            <p:cNvGrpSpPr/>
            <p:nvPr/>
          </p:nvGrpSpPr>
          <p:grpSpPr>
            <a:xfrm>
              <a:off x="61606267" y="20118553"/>
              <a:ext cx="1585808" cy="110559"/>
              <a:chOff x="10786117" y="4854061"/>
              <a:chExt cx="2206161" cy="153809"/>
            </a:xfrm>
          </p:grpSpPr>
          <p:sp>
            <p:nvSpPr>
              <p:cNvPr id="5456" name="TextBox 5455">
                <a:extLst>
                  <a:ext uri="{FF2B5EF4-FFF2-40B4-BE49-F238E27FC236}">
                    <a16:creationId xmlns:a16="http://schemas.microsoft.com/office/drawing/2014/main" id="{CF939A51-82B7-C44B-5056-F9FB58EBA8C0}"/>
                  </a:ext>
                </a:extLst>
              </p:cNvPr>
              <p:cNvSpPr txBox="1"/>
              <p:nvPr/>
            </p:nvSpPr>
            <p:spPr>
              <a:xfrm>
                <a:off x="11111952" y="4854061"/>
                <a:ext cx="1880326" cy="1538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700" dirty="0">
                    <a:solidFill>
                      <a:schemeClr val="accent4"/>
                    </a:solidFill>
                    <a:latin typeface="Source Sans Pro" panose="020B0503030403020204" pitchFamily="34" charset="0"/>
                  </a:rPr>
                  <a:t>Imetelstat 8.9 mg/kg: &gt; median </a:t>
                </a:r>
              </a:p>
            </p:txBody>
          </p:sp>
          <p:grpSp>
            <p:nvGrpSpPr>
              <p:cNvPr id="5457" name="Group 5456">
                <a:extLst>
                  <a:ext uri="{FF2B5EF4-FFF2-40B4-BE49-F238E27FC236}">
                    <a16:creationId xmlns:a16="http://schemas.microsoft.com/office/drawing/2014/main" id="{29B4804C-DE40-1988-9110-BC4E2F664FAE}"/>
                  </a:ext>
                </a:extLst>
              </p:cNvPr>
              <p:cNvGrpSpPr/>
              <p:nvPr/>
            </p:nvGrpSpPr>
            <p:grpSpPr>
              <a:xfrm>
                <a:off x="10786117" y="4886047"/>
                <a:ext cx="274320" cy="91440"/>
                <a:chOff x="10786117" y="4870168"/>
                <a:chExt cx="274320" cy="91440"/>
              </a:xfrm>
            </p:grpSpPr>
            <p:cxnSp>
              <p:nvCxnSpPr>
                <p:cNvPr id="5458" name="Straight Connector 5457">
                  <a:extLst>
                    <a:ext uri="{FF2B5EF4-FFF2-40B4-BE49-F238E27FC236}">
                      <a16:creationId xmlns:a16="http://schemas.microsoft.com/office/drawing/2014/main" id="{DAC3F13E-8784-8014-9CDB-022032E3BA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786117" y="4915888"/>
                  <a:ext cx="274320" cy="0"/>
                </a:xfrm>
                <a:prstGeom prst="line">
                  <a:avLst/>
                </a:prstGeom>
                <a:ln w="12700">
                  <a:solidFill>
                    <a:srgbClr val="660033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59" name="Isosceles Triangle 5458">
                  <a:extLst>
                    <a:ext uri="{FF2B5EF4-FFF2-40B4-BE49-F238E27FC236}">
                      <a16:creationId xmlns:a16="http://schemas.microsoft.com/office/drawing/2014/main" id="{DEF88E1C-7757-ADD1-ED04-986A0C9E3641}"/>
                    </a:ext>
                  </a:extLst>
                </p:cNvPr>
                <p:cNvSpPr/>
                <p:nvPr/>
              </p:nvSpPr>
              <p:spPr>
                <a:xfrm>
                  <a:off x="10877557" y="4870168"/>
                  <a:ext cx="91440" cy="91440"/>
                </a:xfrm>
                <a:prstGeom prst="triangle">
                  <a:avLst/>
                </a:prstGeom>
                <a:noFill/>
                <a:ln w="12700">
                  <a:solidFill>
                    <a:srgbClr val="66003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798" dirty="0">
                    <a:latin typeface="Source Sans Pro" panose="020B0503030403020204" pitchFamily="34" charset="0"/>
                  </a:endParaRPr>
                </a:p>
              </p:txBody>
            </p:sp>
          </p:grpSp>
        </p:grpSp>
        <p:cxnSp>
          <p:nvCxnSpPr>
            <p:cNvPr id="5416" name="Straight Connector 5415">
              <a:extLst>
                <a:ext uri="{FF2B5EF4-FFF2-40B4-BE49-F238E27FC236}">
                  <a16:creationId xmlns:a16="http://schemas.microsoft.com/office/drawing/2014/main" id="{40206EEB-1439-E75B-D640-964981095097}"/>
                </a:ext>
              </a:extLst>
            </p:cNvPr>
            <p:cNvCxnSpPr>
              <a:cxnSpLocks/>
            </p:cNvCxnSpPr>
            <p:nvPr/>
          </p:nvCxnSpPr>
          <p:spPr>
            <a:xfrm>
              <a:off x="63302064" y="18304505"/>
              <a:ext cx="0" cy="193159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17" name="Straight Connector 5416">
              <a:extLst>
                <a:ext uri="{FF2B5EF4-FFF2-40B4-BE49-F238E27FC236}">
                  <a16:creationId xmlns:a16="http://schemas.microsoft.com/office/drawing/2014/main" id="{8249E825-2615-883B-0ED5-EB39654584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788608" y="18304504"/>
              <a:ext cx="3513456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18" name="Freeform: Shape 5417">
              <a:extLst>
                <a:ext uri="{FF2B5EF4-FFF2-40B4-BE49-F238E27FC236}">
                  <a16:creationId xmlns:a16="http://schemas.microsoft.com/office/drawing/2014/main" id="{B33FCA28-A216-D83B-44DD-F8ABFDEDBF6A}"/>
                </a:ext>
              </a:extLst>
            </p:cNvPr>
            <p:cNvSpPr/>
            <p:nvPr/>
          </p:nvSpPr>
          <p:spPr>
            <a:xfrm>
              <a:off x="59831110" y="18436695"/>
              <a:ext cx="2172488" cy="1548869"/>
            </a:xfrm>
            <a:custGeom>
              <a:avLst/>
              <a:gdLst>
                <a:gd name="connsiteX0" fmla="*/ 0 w 3022344"/>
                <a:gd name="connsiteY0" fmla="*/ 0 h 2154771"/>
                <a:gd name="connsiteX1" fmla="*/ 1473291 w 3022344"/>
                <a:gd name="connsiteY1" fmla="*/ 0 h 2154771"/>
                <a:gd name="connsiteX2" fmla="*/ 1473291 w 3022344"/>
                <a:gd name="connsiteY2" fmla="*/ 720122 h 2154771"/>
                <a:gd name="connsiteX3" fmla="*/ 1765407 w 3022344"/>
                <a:gd name="connsiteY3" fmla="*/ 720122 h 2154771"/>
                <a:gd name="connsiteX4" fmla="*/ 1765407 w 3022344"/>
                <a:gd name="connsiteY4" fmla="*/ 1437701 h 2154771"/>
                <a:gd name="connsiteX5" fmla="*/ 3022345 w 3022344"/>
                <a:gd name="connsiteY5" fmla="*/ 1437701 h 2154771"/>
                <a:gd name="connsiteX6" fmla="*/ 3022345 w 3022344"/>
                <a:gd name="connsiteY6" fmla="*/ 2154772 h 2154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2344" h="2154771">
                  <a:moveTo>
                    <a:pt x="0" y="0"/>
                  </a:moveTo>
                  <a:lnTo>
                    <a:pt x="1473291" y="0"/>
                  </a:lnTo>
                  <a:lnTo>
                    <a:pt x="1473291" y="720122"/>
                  </a:lnTo>
                  <a:lnTo>
                    <a:pt x="1765407" y="720122"/>
                  </a:lnTo>
                  <a:lnTo>
                    <a:pt x="1765407" y="1437701"/>
                  </a:lnTo>
                  <a:lnTo>
                    <a:pt x="3022345" y="1437701"/>
                  </a:lnTo>
                  <a:lnTo>
                    <a:pt x="3022345" y="2154772"/>
                  </a:lnTo>
                </a:path>
              </a:pathLst>
            </a:custGeom>
            <a:noFill/>
            <a:ln w="127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197" dirty="0">
                <a:latin typeface="Source Sans Pro" panose="020B0503030403020204" pitchFamily="34" charset="0"/>
              </a:endParaRPr>
            </a:p>
          </p:txBody>
        </p:sp>
        <p:grpSp>
          <p:nvGrpSpPr>
            <p:cNvPr id="5419" name="Graphic 46">
              <a:extLst>
                <a:ext uri="{FF2B5EF4-FFF2-40B4-BE49-F238E27FC236}">
                  <a16:creationId xmlns:a16="http://schemas.microsoft.com/office/drawing/2014/main" id="{B1222E63-4649-A16C-F706-4771512EEB88}"/>
                </a:ext>
              </a:extLst>
            </p:cNvPr>
            <p:cNvGrpSpPr/>
            <p:nvPr/>
          </p:nvGrpSpPr>
          <p:grpSpPr>
            <a:xfrm>
              <a:off x="59831109" y="18436696"/>
              <a:ext cx="2436831" cy="1348304"/>
              <a:chOff x="8324172" y="2580391"/>
              <a:chExt cx="3390095" cy="1875748"/>
            </a:xfrm>
            <a:noFill/>
          </p:grpSpPr>
          <p:sp>
            <p:nvSpPr>
              <p:cNvPr id="5448" name="Freeform: Shape 5447">
                <a:extLst>
                  <a:ext uri="{FF2B5EF4-FFF2-40B4-BE49-F238E27FC236}">
                    <a16:creationId xmlns:a16="http://schemas.microsoft.com/office/drawing/2014/main" id="{5151AAB4-DA78-1C8B-51F8-6A1E94A7C557}"/>
                  </a:ext>
                </a:extLst>
              </p:cNvPr>
              <p:cNvSpPr/>
              <p:nvPr/>
            </p:nvSpPr>
            <p:spPr>
              <a:xfrm>
                <a:off x="8324172" y="2580391"/>
                <a:ext cx="3344333" cy="1829986"/>
              </a:xfrm>
              <a:custGeom>
                <a:avLst/>
                <a:gdLst>
                  <a:gd name="connsiteX0" fmla="*/ 0 w 3344333"/>
                  <a:gd name="connsiteY0" fmla="*/ 0 h 1829986"/>
                  <a:gd name="connsiteX1" fmla="*/ 1301302 w 3344333"/>
                  <a:gd name="connsiteY1" fmla="*/ 0 h 1829986"/>
                  <a:gd name="connsiteX2" fmla="*/ 1301302 w 3344333"/>
                  <a:gd name="connsiteY2" fmla="*/ 217625 h 1829986"/>
                  <a:gd name="connsiteX3" fmla="*/ 1342488 w 3344333"/>
                  <a:gd name="connsiteY3" fmla="*/ 217625 h 1829986"/>
                  <a:gd name="connsiteX4" fmla="*/ 1342488 w 3344333"/>
                  <a:gd name="connsiteY4" fmla="*/ 430802 h 1829986"/>
                  <a:gd name="connsiteX5" fmla="*/ 1480410 w 3344333"/>
                  <a:gd name="connsiteY5" fmla="*/ 430802 h 1829986"/>
                  <a:gd name="connsiteX6" fmla="*/ 1480410 w 3344333"/>
                  <a:gd name="connsiteY6" fmla="*/ 646902 h 1829986"/>
                  <a:gd name="connsiteX7" fmla="*/ 1616171 w 3344333"/>
                  <a:gd name="connsiteY7" fmla="*/ 646902 h 1829986"/>
                  <a:gd name="connsiteX8" fmla="*/ 1616171 w 3344333"/>
                  <a:gd name="connsiteY8" fmla="*/ 862239 h 1829986"/>
                  <a:gd name="connsiteX9" fmla="*/ 1623290 w 3344333"/>
                  <a:gd name="connsiteY9" fmla="*/ 862239 h 1829986"/>
                  <a:gd name="connsiteX10" fmla="*/ 1623290 w 3344333"/>
                  <a:gd name="connsiteY10" fmla="*/ 1080373 h 1829986"/>
                  <a:gd name="connsiteX11" fmla="*/ 1805195 w 3344333"/>
                  <a:gd name="connsiteY11" fmla="*/ 1080373 h 1829986"/>
                  <a:gd name="connsiteX12" fmla="*/ 1805195 w 3344333"/>
                  <a:gd name="connsiteY12" fmla="*/ 1294948 h 1829986"/>
                  <a:gd name="connsiteX13" fmla="*/ 2117141 w 3344333"/>
                  <a:gd name="connsiteY13" fmla="*/ 1294948 h 1829986"/>
                  <a:gd name="connsiteX14" fmla="*/ 2117141 w 3344333"/>
                  <a:gd name="connsiteY14" fmla="*/ 1510285 h 1829986"/>
                  <a:gd name="connsiteX15" fmla="*/ 3072175 w 3344333"/>
                  <a:gd name="connsiteY15" fmla="*/ 1510285 h 1829986"/>
                  <a:gd name="connsiteX16" fmla="*/ 3072175 w 3344333"/>
                  <a:gd name="connsiteY16" fmla="*/ 1829986 h 1829986"/>
                  <a:gd name="connsiteX17" fmla="*/ 3344333 w 3344333"/>
                  <a:gd name="connsiteY17" fmla="*/ 1829986 h 1829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344333" h="1829986">
                    <a:moveTo>
                      <a:pt x="0" y="0"/>
                    </a:moveTo>
                    <a:lnTo>
                      <a:pt x="1301302" y="0"/>
                    </a:lnTo>
                    <a:lnTo>
                      <a:pt x="1301302" y="217625"/>
                    </a:lnTo>
                    <a:lnTo>
                      <a:pt x="1342488" y="217625"/>
                    </a:lnTo>
                    <a:lnTo>
                      <a:pt x="1342488" y="430802"/>
                    </a:lnTo>
                    <a:lnTo>
                      <a:pt x="1480410" y="430802"/>
                    </a:lnTo>
                    <a:lnTo>
                      <a:pt x="1480410" y="646902"/>
                    </a:lnTo>
                    <a:lnTo>
                      <a:pt x="1616171" y="646902"/>
                    </a:lnTo>
                    <a:lnTo>
                      <a:pt x="1616171" y="862239"/>
                    </a:lnTo>
                    <a:lnTo>
                      <a:pt x="1623290" y="862239"/>
                    </a:lnTo>
                    <a:lnTo>
                      <a:pt x="1623290" y="1080373"/>
                    </a:lnTo>
                    <a:lnTo>
                      <a:pt x="1805195" y="1080373"/>
                    </a:lnTo>
                    <a:lnTo>
                      <a:pt x="1805195" y="1294948"/>
                    </a:lnTo>
                    <a:lnTo>
                      <a:pt x="2117141" y="1294948"/>
                    </a:lnTo>
                    <a:lnTo>
                      <a:pt x="2117141" y="1510285"/>
                    </a:lnTo>
                    <a:lnTo>
                      <a:pt x="3072175" y="1510285"/>
                    </a:lnTo>
                    <a:lnTo>
                      <a:pt x="3072175" y="1829986"/>
                    </a:lnTo>
                    <a:lnTo>
                      <a:pt x="3344333" y="1829986"/>
                    </a:lnTo>
                  </a:path>
                </a:pathLst>
              </a:custGeom>
              <a:noFill/>
              <a:ln w="12700" cap="flat">
                <a:solidFill>
                  <a:srgbClr val="FF0000"/>
                </a:solidFill>
                <a:prstDash val="dash"/>
                <a:miter/>
              </a:ln>
            </p:spPr>
            <p:txBody>
              <a:bodyPr rtlCol="0" anchor="ctr"/>
              <a:lstStyle/>
              <a:p>
                <a:endParaRPr lang="en-US" sz="1197" dirty="0">
                  <a:latin typeface="Source Sans Pro" panose="020B0503030403020204" pitchFamily="34" charset="0"/>
                </a:endParaRPr>
              </a:p>
            </p:txBody>
          </p:sp>
          <p:grpSp>
            <p:nvGrpSpPr>
              <p:cNvPr id="5449" name="Graphic 46">
                <a:extLst>
                  <a:ext uri="{FF2B5EF4-FFF2-40B4-BE49-F238E27FC236}">
                    <a16:creationId xmlns:a16="http://schemas.microsoft.com/office/drawing/2014/main" id="{0E7BDFDC-DB83-100E-6A28-8B80E7AB8BA4}"/>
                  </a:ext>
                </a:extLst>
              </p:cNvPr>
              <p:cNvGrpSpPr/>
              <p:nvPr/>
            </p:nvGrpSpPr>
            <p:grpSpPr>
              <a:xfrm>
                <a:off x="10870843" y="4044913"/>
                <a:ext cx="843424" cy="411225"/>
                <a:chOff x="10870843" y="4044913"/>
                <a:chExt cx="843424" cy="411225"/>
              </a:xfrm>
            </p:grpSpPr>
            <p:grpSp>
              <p:nvGrpSpPr>
                <p:cNvPr id="5450" name="Graphic 46">
                  <a:extLst>
                    <a:ext uri="{FF2B5EF4-FFF2-40B4-BE49-F238E27FC236}">
                      <a16:creationId xmlns:a16="http://schemas.microsoft.com/office/drawing/2014/main" id="{99148FBE-5293-8C98-B610-55F7CF01E924}"/>
                    </a:ext>
                  </a:extLst>
                </p:cNvPr>
                <p:cNvGrpSpPr/>
                <p:nvPr/>
              </p:nvGrpSpPr>
              <p:grpSpPr>
                <a:xfrm>
                  <a:off x="11622742" y="4364614"/>
                  <a:ext cx="91524" cy="91524"/>
                  <a:chOff x="11622742" y="4364614"/>
                  <a:chExt cx="91524" cy="91524"/>
                </a:xfrm>
              </p:grpSpPr>
              <p:sp>
                <p:nvSpPr>
                  <p:cNvPr id="5454" name="Freeform: Shape 5453">
                    <a:extLst>
                      <a:ext uri="{FF2B5EF4-FFF2-40B4-BE49-F238E27FC236}">
                        <a16:creationId xmlns:a16="http://schemas.microsoft.com/office/drawing/2014/main" id="{7405D6E5-CB93-BFAD-8D8A-DC5E2016B880}"/>
                      </a:ext>
                    </a:extLst>
                  </p:cNvPr>
                  <p:cNvSpPr/>
                  <p:nvPr/>
                </p:nvSpPr>
                <p:spPr>
                  <a:xfrm>
                    <a:off x="11668505" y="4364614"/>
                    <a:ext cx="12711" cy="91524"/>
                  </a:xfrm>
                  <a:custGeom>
                    <a:avLst/>
                    <a:gdLst>
                      <a:gd name="connsiteX0" fmla="*/ 0 w 12711"/>
                      <a:gd name="connsiteY0" fmla="*/ 0 h 91524"/>
                      <a:gd name="connsiteX1" fmla="*/ 0 w 12711"/>
                      <a:gd name="connsiteY1" fmla="*/ 91525 h 91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711" h="91524">
                        <a:moveTo>
                          <a:pt x="0" y="0"/>
                        </a:moveTo>
                        <a:lnTo>
                          <a:pt x="0" y="91525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455" name="Freeform: Shape 5454">
                    <a:extLst>
                      <a:ext uri="{FF2B5EF4-FFF2-40B4-BE49-F238E27FC236}">
                        <a16:creationId xmlns:a16="http://schemas.microsoft.com/office/drawing/2014/main" id="{3FC7321B-40AC-430C-DEF9-FC21F28FE48C}"/>
                      </a:ext>
                    </a:extLst>
                  </p:cNvPr>
                  <p:cNvSpPr/>
                  <p:nvPr/>
                </p:nvSpPr>
                <p:spPr>
                  <a:xfrm>
                    <a:off x="11622742" y="4410377"/>
                    <a:ext cx="91524" cy="12711"/>
                  </a:xfrm>
                  <a:custGeom>
                    <a:avLst/>
                    <a:gdLst>
                      <a:gd name="connsiteX0" fmla="*/ 91525 w 91524"/>
                      <a:gd name="connsiteY0" fmla="*/ 0 h 12711"/>
                      <a:gd name="connsiteX1" fmla="*/ 0 w 91524"/>
                      <a:gd name="connsiteY1" fmla="*/ 0 h 127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1524" h="12711">
                        <a:moveTo>
                          <a:pt x="91525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  <p:grpSp>
              <p:nvGrpSpPr>
                <p:cNvPr id="5451" name="Graphic 46">
                  <a:extLst>
                    <a:ext uri="{FF2B5EF4-FFF2-40B4-BE49-F238E27FC236}">
                      <a16:creationId xmlns:a16="http://schemas.microsoft.com/office/drawing/2014/main" id="{D61CCC1D-0A78-24BD-E681-8F72BA6AFE4E}"/>
                    </a:ext>
                  </a:extLst>
                </p:cNvPr>
                <p:cNvGrpSpPr/>
                <p:nvPr/>
              </p:nvGrpSpPr>
              <p:grpSpPr>
                <a:xfrm>
                  <a:off x="10870843" y="4044913"/>
                  <a:ext cx="91524" cy="91524"/>
                  <a:chOff x="10870843" y="4044913"/>
                  <a:chExt cx="91524" cy="91524"/>
                </a:xfrm>
              </p:grpSpPr>
              <p:sp>
                <p:nvSpPr>
                  <p:cNvPr id="5452" name="Freeform: Shape 5451">
                    <a:extLst>
                      <a:ext uri="{FF2B5EF4-FFF2-40B4-BE49-F238E27FC236}">
                        <a16:creationId xmlns:a16="http://schemas.microsoft.com/office/drawing/2014/main" id="{7DDE6AC9-7DE0-4731-9726-468F29DB90A0}"/>
                      </a:ext>
                    </a:extLst>
                  </p:cNvPr>
                  <p:cNvSpPr/>
                  <p:nvPr/>
                </p:nvSpPr>
                <p:spPr>
                  <a:xfrm>
                    <a:off x="10916605" y="4044913"/>
                    <a:ext cx="12711" cy="91524"/>
                  </a:xfrm>
                  <a:custGeom>
                    <a:avLst/>
                    <a:gdLst>
                      <a:gd name="connsiteX0" fmla="*/ 0 w 12711"/>
                      <a:gd name="connsiteY0" fmla="*/ 0 h 91524"/>
                      <a:gd name="connsiteX1" fmla="*/ 0 w 12711"/>
                      <a:gd name="connsiteY1" fmla="*/ 91525 h 91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711" h="91524">
                        <a:moveTo>
                          <a:pt x="0" y="0"/>
                        </a:moveTo>
                        <a:lnTo>
                          <a:pt x="0" y="91525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453" name="Freeform: Shape 5452">
                    <a:extLst>
                      <a:ext uri="{FF2B5EF4-FFF2-40B4-BE49-F238E27FC236}">
                        <a16:creationId xmlns:a16="http://schemas.microsoft.com/office/drawing/2014/main" id="{1A13934B-197D-3E0F-4D17-9F4B436CE3CA}"/>
                      </a:ext>
                    </a:extLst>
                  </p:cNvPr>
                  <p:cNvSpPr/>
                  <p:nvPr/>
                </p:nvSpPr>
                <p:spPr>
                  <a:xfrm>
                    <a:off x="10870843" y="4090676"/>
                    <a:ext cx="91524" cy="12711"/>
                  </a:xfrm>
                  <a:custGeom>
                    <a:avLst/>
                    <a:gdLst>
                      <a:gd name="connsiteX0" fmla="*/ 91524 w 91524"/>
                      <a:gd name="connsiteY0" fmla="*/ 0 h 12711"/>
                      <a:gd name="connsiteX1" fmla="*/ 0 w 91524"/>
                      <a:gd name="connsiteY1" fmla="*/ 0 h 127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91524" h="12711">
                        <a:moveTo>
                          <a:pt x="91524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 cap="flat">
                    <a:solidFill>
                      <a:srgbClr val="FF000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</p:grpSp>
        </p:grpSp>
        <p:grpSp>
          <p:nvGrpSpPr>
            <p:cNvPr id="5420" name="Graphic 46">
              <a:extLst>
                <a:ext uri="{FF2B5EF4-FFF2-40B4-BE49-F238E27FC236}">
                  <a16:creationId xmlns:a16="http://schemas.microsoft.com/office/drawing/2014/main" id="{911666A4-E6EA-9A72-CA45-98963547F7A1}"/>
                </a:ext>
              </a:extLst>
            </p:cNvPr>
            <p:cNvGrpSpPr/>
            <p:nvPr/>
          </p:nvGrpSpPr>
          <p:grpSpPr>
            <a:xfrm>
              <a:off x="59831110" y="18413394"/>
              <a:ext cx="3157582" cy="1080580"/>
              <a:chOff x="8324172" y="2547976"/>
              <a:chExt cx="4392797" cy="1503293"/>
            </a:xfrm>
            <a:noFill/>
          </p:grpSpPr>
          <p:sp>
            <p:nvSpPr>
              <p:cNvPr id="5428" name="Freeform: Shape 5427">
                <a:extLst>
                  <a:ext uri="{FF2B5EF4-FFF2-40B4-BE49-F238E27FC236}">
                    <a16:creationId xmlns:a16="http://schemas.microsoft.com/office/drawing/2014/main" id="{F8561F25-0A2D-7AFA-598C-DD55182E89A8}"/>
                  </a:ext>
                </a:extLst>
              </p:cNvPr>
              <p:cNvSpPr/>
              <p:nvPr/>
            </p:nvSpPr>
            <p:spPr>
              <a:xfrm>
                <a:off x="8324172" y="2580391"/>
                <a:ext cx="4360382" cy="1438463"/>
              </a:xfrm>
              <a:custGeom>
                <a:avLst/>
                <a:gdLst>
                  <a:gd name="connsiteX0" fmla="*/ 0 w 4360382"/>
                  <a:gd name="connsiteY0" fmla="*/ 0 h 1438463"/>
                  <a:gd name="connsiteX1" fmla="*/ 2053837 w 4360382"/>
                  <a:gd name="connsiteY1" fmla="*/ 0 h 1438463"/>
                  <a:gd name="connsiteX2" fmla="*/ 2053837 w 4360382"/>
                  <a:gd name="connsiteY2" fmla="*/ 238981 h 1438463"/>
                  <a:gd name="connsiteX3" fmla="*/ 2088667 w 4360382"/>
                  <a:gd name="connsiteY3" fmla="*/ 238981 h 1438463"/>
                  <a:gd name="connsiteX4" fmla="*/ 2088667 w 4360382"/>
                  <a:gd name="connsiteY4" fmla="*/ 362667 h 1438463"/>
                  <a:gd name="connsiteX5" fmla="*/ 2181717 w 4360382"/>
                  <a:gd name="connsiteY5" fmla="*/ 362667 h 1438463"/>
                  <a:gd name="connsiteX6" fmla="*/ 2181717 w 4360382"/>
                  <a:gd name="connsiteY6" fmla="*/ 482030 h 1438463"/>
                  <a:gd name="connsiteX7" fmla="*/ 2405571 w 4360382"/>
                  <a:gd name="connsiteY7" fmla="*/ 482030 h 1438463"/>
                  <a:gd name="connsiteX8" fmla="*/ 2405571 w 4360382"/>
                  <a:gd name="connsiteY8" fmla="*/ 596436 h 1438463"/>
                  <a:gd name="connsiteX9" fmla="*/ 2490867 w 4360382"/>
                  <a:gd name="connsiteY9" fmla="*/ 596436 h 1438463"/>
                  <a:gd name="connsiteX10" fmla="*/ 2490867 w 4360382"/>
                  <a:gd name="connsiteY10" fmla="*/ 722156 h 1438463"/>
                  <a:gd name="connsiteX11" fmla="*/ 2509299 w 4360382"/>
                  <a:gd name="connsiteY11" fmla="*/ 722156 h 1438463"/>
                  <a:gd name="connsiteX12" fmla="*/ 2509299 w 4360382"/>
                  <a:gd name="connsiteY12" fmla="*/ 837960 h 1438463"/>
                  <a:gd name="connsiteX13" fmla="*/ 2668577 w 4360382"/>
                  <a:gd name="connsiteY13" fmla="*/ 837960 h 1438463"/>
                  <a:gd name="connsiteX14" fmla="*/ 2668577 w 4360382"/>
                  <a:gd name="connsiteY14" fmla="*/ 962408 h 1438463"/>
                  <a:gd name="connsiteX15" fmla="*/ 2711924 w 4360382"/>
                  <a:gd name="connsiteY15" fmla="*/ 962408 h 1438463"/>
                  <a:gd name="connsiteX16" fmla="*/ 2711924 w 4360382"/>
                  <a:gd name="connsiteY16" fmla="*/ 1077322 h 1438463"/>
                  <a:gd name="connsiteX17" fmla="*/ 2800652 w 4360382"/>
                  <a:gd name="connsiteY17" fmla="*/ 1077322 h 1438463"/>
                  <a:gd name="connsiteX18" fmla="*/ 2800652 w 4360382"/>
                  <a:gd name="connsiteY18" fmla="*/ 1199737 h 1438463"/>
                  <a:gd name="connsiteX19" fmla="*/ 2998955 w 4360382"/>
                  <a:gd name="connsiteY19" fmla="*/ 1199737 h 1438463"/>
                  <a:gd name="connsiteX20" fmla="*/ 2998955 w 4360382"/>
                  <a:gd name="connsiteY20" fmla="*/ 1318337 h 1438463"/>
                  <a:gd name="connsiteX21" fmla="*/ 3187979 w 4360382"/>
                  <a:gd name="connsiteY21" fmla="*/ 1318337 h 1438463"/>
                  <a:gd name="connsiteX22" fmla="*/ 3187979 w 4360382"/>
                  <a:gd name="connsiteY22" fmla="*/ 1438464 h 1438463"/>
                  <a:gd name="connsiteX23" fmla="*/ 4360383 w 4360382"/>
                  <a:gd name="connsiteY23" fmla="*/ 1438464 h 1438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360382" h="1438463">
                    <a:moveTo>
                      <a:pt x="0" y="0"/>
                    </a:moveTo>
                    <a:lnTo>
                      <a:pt x="2053837" y="0"/>
                    </a:lnTo>
                    <a:lnTo>
                      <a:pt x="2053837" y="238981"/>
                    </a:lnTo>
                    <a:lnTo>
                      <a:pt x="2088667" y="238981"/>
                    </a:lnTo>
                    <a:lnTo>
                      <a:pt x="2088667" y="362667"/>
                    </a:lnTo>
                    <a:lnTo>
                      <a:pt x="2181717" y="362667"/>
                    </a:lnTo>
                    <a:lnTo>
                      <a:pt x="2181717" y="482030"/>
                    </a:lnTo>
                    <a:lnTo>
                      <a:pt x="2405571" y="482030"/>
                    </a:lnTo>
                    <a:lnTo>
                      <a:pt x="2405571" y="596436"/>
                    </a:lnTo>
                    <a:lnTo>
                      <a:pt x="2490867" y="596436"/>
                    </a:lnTo>
                    <a:lnTo>
                      <a:pt x="2490867" y="722156"/>
                    </a:lnTo>
                    <a:lnTo>
                      <a:pt x="2509299" y="722156"/>
                    </a:lnTo>
                    <a:lnTo>
                      <a:pt x="2509299" y="837960"/>
                    </a:lnTo>
                    <a:lnTo>
                      <a:pt x="2668577" y="837960"/>
                    </a:lnTo>
                    <a:lnTo>
                      <a:pt x="2668577" y="962408"/>
                    </a:lnTo>
                    <a:lnTo>
                      <a:pt x="2711924" y="962408"/>
                    </a:lnTo>
                    <a:lnTo>
                      <a:pt x="2711924" y="1077322"/>
                    </a:lnTo>
                    <a:lnTo>
                      <a:pt x="2800652" y="1077322"/>
                    </a:lnTo>
                    <a:lnTo>
                      <a:pt x="2800652" y="1199737"/>
                    </a:lnTo>
                    <a:lnTo>
                      <a:pt x="2998955" y="1199737"/>
                    </a:lnTo>
                    <a:lnTo>
                      <a:pt x="2998955" y="1318337"/>
                    </a:lnTo>
                    <a:lnTo>
                      <a:pt x="3187979" y="1318337"/>
                    </a:lnTo>
                    <a:lnTo>
                      <a:pt x="3187979" y="1438464"/>
                    </a:lnTo>
                    <a:lnTo>
                      <a:pt x="4360383" y="1438464"/>
                    </a:lnTo>
                  </a:path>
                </a:pathLst>
              </a:custGeom>
              <a:noFill/>
              <a:ln w="12700" cap="flat">
                <a:solidFill>
                  <a:srgbClr val="9BBB59"/>
                </a:solidFill>
                <a:prstDash val="dash"/>
                <a:miter/>
              </a:ln>
            </p:spPr>
            <p:txBody>
              <a:bodyPr rtlCol="0" anchor="ctr"/>
              <a:lstStyle/>
              <a:p>
                <a:endParaRPr lang="en-US" sz="1197" dirty="0">
                  <a:latin typeface="Source Sans Pro" panose="020B0503030403020204" pitchFamily="34" charset="0"/>
                </a:endParaRPr>
              </a:p>
            </p:txBody>
          </p:sp>
          <p:grpSp>
            <p:nvGrpSpPr>
              <p:cNvPr id="5429" name="Graphic 46">
                <a:extLst>
                  <a:ext uri="{FF2B5EF4-FFF2-40B4-BE49-F238E27FC236}">
                    <a16:creationId xmlns:a16="http://schemas.microsoft.com/office/drawing/2014/main" id="{5EDD60C5-B216-72A7-C0F3-2838638ECA10}"/>
                  </a:ext>
                </a:extLst>
              </p:cNvPr>
              <p:cNvGrpSpPr/>
              <p:nvPr/>
            </p:nvGrpSpPr>
            <p:grpSpPr>
              <a:xfrm>
                <a:off x="9296112" y="2547976"/>
                <a:ext cx="3420857" cy="1503293"/>
                <a:chOff x="9296112" y="2547976"/>
                <a:chExt cx="3420857" cy="1503293"/>
              </a:xfrm>
            </p:grpSpPr>
            <p:grpSp>
              <p:nvGrpSpPr>
                <p:cNvPr id="5430" name="Graphic 46">
                  <a:extLst>
                    <a:ext uri="{FF2B5EF4-FFF2-40B4-BE49-F238E27FC236}">
                      <a16:creationId xmlns:a16="http://schemas.microsoft.com/office/drawing/2014/main" id="{D6372839-AC11-7F25-776D-BCF0262617F9}"/>
                    </a:ext>
                  </a:extLst>
                </p:cNvPr>
                <p:cNvGrpSpPr/>
                <p:nvPr/>
              </p:nvGrpSpPr>
              <p:grpSpPr>
                <a:xfrm>
                  <a:off x="12652267" y="3986566"/>
                  <a:ext cx="64702" cy="64702"/>
                  <a:chOff x="12652267" y="3986566"/>
                  <a:chExt cx="64702" cy="64702"/>
                </a:xfrm>
              </p:grpSpPr>
              <p:sp>
                <p:nvSpPr>
                  <p:cNvPr id="5446" name="Freeform: Shape 5445">
                    <a:extLst>
                      <a:ext uri="{FF2B5EF4-FFF2-40B4-BE49-F238E27FC236}">
                        <a16:creationId xmlns:a16="http://schemas.microsoft.com/office/drawing/2014/main" id="{D537C354-E68C-99CE-6A18-01A88F733A8D}"/>
                      </a:ext>
                    </a:extLst>
                  </p:cNvPr>
                  <p:cNvSpPr/>
                  <p:nvPr/>
                </p:nvSpPr>
                <p:spPr>
                  <a:xfrm>
                    <a:off x="12652267" y="3986566"/>
                    <a:ext cx="64702" cy="64702"/>
                  </a:xfrm>
                  <a:custGeom>
                    <a:avLst/>
                    <a:gdLst>
                      <a:gd name="connsiteX0" fmla="*/ 0 w 64702"/>
                      <a:gd name="connsiteY0" fmla="*/ 0 h 64702"/>
                      <a:gd name="connsiteX1" fmla="*/ 64703 w 64702"/>
                      <a:gd name="connsiteY1" fmla="*/ 64703 h 64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702" h="64702">
                        <a:moveTo>
                          <a:pt x="0" y="0"/>
                        </a:moveTo>
                        <a:lnTo>
                          <a:pt x="64703" y="64703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447" name="Freeform: Shape 5446">
                    <a:extLst>
                      <a:ext uri="{FF2B5EF4-FFF2-40B4-BE49-F238E27FC236}">
                        <a16:creationId xmlns:a16="http://schemas.microsoft.com/office/drawing/2014/main" id="{9EF6A77E-DDFC-276A-9470-CC7B9E16BD86}"/>
                      </a:ext>
                    </a:extLst>
                  </p:cNvPr>
                  <p:cNvSpPr/>
                  <p:nvPr/>
                </p:nvSpPr>
                <p:spPr>
                  <a:xfrm>
                    <a:off x="12652267" y="3986566"/>
                    <a:ext cx="64702" cy="64702"/>
                  </a:xfrm>
                  <a:custGeom>
                    <a:avLst/>
                    <a:gdLst>
                      <a:gd name="connsiteX0" fmla="*/ 64703 w 64702"/>
                      <a:gd name="connsiteY0" fmla="*/ 0 h 64702"/>
                      <a:gd name="connsiteX1" fmla="*/ 0 w 64702"/>
                      <a:gd name="connsiteY1" fmla="*/ 64703 h 64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702" h="64702">
                        <a:moveTo>
                          <a:pt x="64703" y="0"/>
                        </a:moveTo>
                        <a:lnTo>
                          <a:pt x="0" y="64703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  <p:grpSp>
              <p:nvGrpSpPr>
                <p:cNvPr id="5431" name="Graphic 46">
                  <a:extLst>
                    <a:ext uri="{FF2B5EF4-FFF2-40B4-BE49-F238E27FC236}">
                      <a16:creationId xmlns:a16="http://schemas.microsoft.com/office/drawing/2014/main" id="{7ED73CD9-700A-F425-D788-99290832D7CE}"/>
                    </a:ext>
                  </a:extLst>
                </p:cNvPr>
                <p:cNvGrpSpPr/>
                <p:nvPr/>
              </p:nvGrpSpPr>
              <p:grpSpPr>
                <a:xfrm>
                  <a:off x="12182568" y="3986566"/>
                  <a:ext cx="64702" cy="64702"/>
                  <a:chOff x="12182568" y="3986566"/>
                  <a:chExt cx="64702" cy="64702"/>
                </a:xfrm>
              </p:grpSpPr>
              <p:sp>
                <p:nvSpPr>
                  <p:cNvPr id="5444" name="Freeform: Shape 5443">
                    <a:extLst>
                      <a:ext uri="{FF2B5EF4-FFF2-40B4-BE49-F238E27FC236}">
                        <a16:creationId xmlns:a16="http://schemas.microsoft.com/office/drawing/2014/main" id="{6B566B75-738D-45E9-7D34-A38CF83CC97C}"/>
                      </a:ext>
                    </a:extLst>
                  </p:cNvPr>
                  <p:cNvSpPr/>
                  <p:nvPr/>
                </p:nvSpPr>
                <p:spPr>
                  <a:xfrm>
                    <a:off x="12182568" y="3986566"/>
                    <a:ext cx="64702" cy="64702"/>
                  </a:xfrm>
                  <a:custGeom>
                    <a:avLst/>
                    <a:gdLst>
                      <a:gd name="connsiteX0" fmla="*/ 0 w 64702"/>
                      <a:gd name="connsiteY0" fmla="*/ 0 h 64702"/>
                      <a:gd name="connsiteX1" fmla="*/ 64703 w 64702"/>
                      <a:gd name="connsiteY1" fmla="*/ 64703 h 64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702" h="64702">
                        <a:moveTo>
                          <a:pt x="0" y="0"/>
                        </a:moveTo>
                        <a:lnTo>
                          <a:pt x="64703" y="64703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445" name="Freeform: Shape 5444">
                    <a:extLst>
                      <a:ext uri="{FF2B5EF4-FFF2-40B4-BE49-F238E27FC236}">
                        <a16:creationId xmlns:a16="http://schemas.microsoft.com/office/drawing/2014/main" id="{2980012F-470E-5A5E-F0A9-1486DB9C4A71}"/>
                      </a:ext>
                    </a:extLst>
                  </p:cNvPr>
                  <p:cNvSpPr/>
                  <p:nvPr/>
                </p:nvSpPr>
                <p:spPr>
                  <a:xfrm>
                    <a:off x="12182568" y="3986566"/>
                    <a:ext cx="64702" cy="64702"/>
                  </a:xfrm>
                  <a:custGeom>
                    <a:avLst/>
                    <a:gdLst>
                      <a:gd name="connsiteX0" fmla="*/ 64703 w 64702"/>
                      <a:gd name="connsiteY0" fmla="*/ 0 h 64702"/>
                      <a:gd name="connsiteX1" fmla="*/ 0 w 64702"/>
                      <a:gd name="connsiteY1" fmla="*/ 64703 h 64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702" h="64702">
                        <a:moveTo>
                          <a:pt x="64703" y="0"/>
                        </a:moveTo>
                        <a:lnTo>
                          <a:pt x="0" y="64703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  <p:grpSp>
              <p:nvGrpSpPr>
                <p:cNvPr id="5432" name="Graphic 46">
                  <a:extLst>
                    <a:ext uri="{FF2B5EF4-FFF2-40B4-BE49-F238E27FC236}">
                      <a16:creationId xmlns:a16="http://schemas.microsoft.com/office/drawing/2014/main" id="{64F6A226-AF64-0BF5-76DA-8FFD8692E7ED}"/>
                    </a:ext>
                  </a:extLst>
                </p:cNvPr>
                <p:cNvGrpSpPr/>
                <p:nvPr/>
              </p:nvGrpSpPr>
              <p:grpSpPr>
                <a:xfrm>
                  <a:off x="12067399" y="3986566"/>
                  <a:ext cx="64702" cy="64702"/>
                  <a:chOff x="12067399" y="3986566"/>
                  <a:chExt cx="64702" cy="64702"/>
                </a:xfrm>
              </p:grpSpPr>
              <p:sp>
                <p:nvSpPr>
                  <p:cNvPr id="5442" name="Freeform: Shape 5441">
                    <a:extLst>
                      <a:ext uri="{FF2B5EF4-FFF2-40B4-BE49-F238E27FC236}">
                        <a16:creationId xmlns:a16="http://schemas.microsoft.com/office/drawing/2014/main" id="{2B84C2C3-9154-7F18-32AF-526F7622D9D5}"/>
                      </a:ext>
                    </a:extLst>
                  </p:cNvPr>
                  <p:cNvSpPr/>
                  <p:nvPr/>
                </p:nvSpPr>
                <p:spPr>
                  <a:xfrm>
                    <a:off x="12067399" y="3986566"/>
                    <a:ext cx="64702" cy="64702"/>
                  </a:xfrm>
                  <a:custGeom>
                    <a:avLst/>
                    <a:gdLst>
                      <a:gd name="connsiteX0" fmla="*/ 0 w 64702"/>
                      <a:gd name="connsiteY0" fmla="*/ 0 h 64702"/>
                      <a:gd name="connsiteX1" fmla="*/ 64703 w 64702"/>
                      <a:gd name="connsiteY1" fmla="*/ 64703 h 64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702" h="64702">
                        <a:moveTo>
                          <a:pt x="0" y="0"/>
                        </a:moveTo>
                        <a:lnTo>
                          <a:pt x="64703" y="64703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443" name="Freeform: Shape 5442">
                    <a:extLst>
                      <a:ext uri="{FF2B5EF4-FFF2-40B4-BE49-F238E27FC236}">
                        <a16:creationId xmlns:a16="http://schemas.microsoft.com/office/drawing/2014/main" id="{248EA776-D7F1-1FA5-C3A6-30CD5FB601AA}"/>
                      </a:ext>
                    </a:extLst>
                  </p:cNvPr>
                  <p:cNvSpPr/>
                  <p:nvPr/>
                </p:nvSpPr>
                <p:spPr>
                  <a:xfrm>
                    <a:off x="12067399" y="3986566"/>
                    <a:ext cx="64702" cy="64702"/>
                  </a:xfrm>
                  <a:custGeom>
                    <a:avLst/>
                    <a:gdLst>
                      <a:gd name="connsiteX0" fmla="*/ 64703 w 64702"/>
                      <a:gd name="connsiteY0" fmla="*/ 0 h 64702"/>
                      <a:gd name="connsiteX1" fmla="*/ 0 w 64702"/>
                      <a:gd name="connsiteY1" fmla="*/ 64703 h 64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702" h="64702">
                        <a:moveTo>
                          <a:pt x="64703" y="0"/>
                        </a:moveTo>
                        <a:lnTo>
                          <a:pt x="0" y="64703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  <p:grpSp>
              <p:nvGrpSpPr>
                <p:cNvPr id="5433" name="Graphic 46">
                  <a:extLst>
                    <a:ext uri="{FF2B5EF4-FFF2-40B4-BE49-F238E27FC236}">
                      <a16:creationId xmlns:a16="http://schemas.microsoft.com/office/drawing/2014/main" id="{140922B9-98C7-EA1B-69C3-6457B8781E64}"/>
                    </a:ext>
                  </a:extLst>
                </p:cNvPr>
                <p:cNvGrpSpPr/>
                <p:nvPr/>
              </p:nvGrpSpPr>
              <p:grpSpPr>
                <a:xfrm>
                  <a:off x="11985027" y="3986566"/>
                  <a:ext cx="64702" cy="64702"/>
                  <a:chOff x="11985027" y="3986566"/>
                  <a:chExt cx="64702" cy="64702"/>
                </a:xfrm>
              </p:grpSpPr>
              <p:sp>
                <p:nvSpPr>
                  <p:cNvPr id="5440" name="Freeform: Shape 5439">
                    <a:extLst>
                      <a:ext uri="{FF2B5EF4-FFF2-40B4-BE49-F238E27FC236}">
                        <a16:creationId xmlns:a16="http://schemas.microsoft.com/office/drawing/2014/main" id="{8685DAEF-207D-09FD-AFC2-8FED75EEBF7D}"/>
                      </a:ext>
                    </a:extLst>
                  </p:cNvPr>
                  <p:cNvSpPr/>
                  <p:nvPr/>
                </p:nvSpPr>
                <p:spPr>
                  <a:xfrm>
                    <a:off x="11985027" y="3986566"/>
                    <a:ext cx="64702" cy="64702"/>
                  </a:xfrm>
                  <a:custGeom>
                    <a:avLst/>
                    <a:gdLst>
                      <a:gd name="connsiteX0" fmla="*/ 0 w 64702"/>
                      <a:gd name="connsiteY0" fmla="*/ 0 h 64702"/>
                      <a:gd name="connsiteX1" fmla="*/ 64703 w 64702"/>
                      <a:gd name="connsiteY1" fmla="*/ 64703 h 64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702" h="64702">
                        <a:moveTo>
                          <a:pt x="0" y="0"/>
                        </a:moveTo>
                        <a:lnTo>
                          <a:pt x="64703" y="64703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441" name="Freeform: Shape 5440">
                    <a:extLst>
                      <a:ext uri="{FF2B5EF4-FFF2-40B4-BE49-F238E27FC236}">
                        <a16:creationId xmlns:a16="http://schemas.microsoft.com/office/drawing/2014/main" id="{C83F2D0D-4911-51B8-F979-8D43AC8E5154}"/>
                      </a:ext>
                    </a:extLst>
                  </p:cNvPr>
                  <p:cNvSpPr/>
                  <p:nvPr/>
                </p:nvSpPr>
                <p:spPr>
                  <a:xfrm>
                    <a:off x="11985027" y="3986566"/>
                    <a:ext cx="64702" cy="64702"/>
                  </a:xfrm>
                  <a:custGeom>
                    <a:avLst/>
                    <a:gdLst>
                      <a:gd name="connsiteX0" fmla="*/ 64703 w 64702"/>
                      <a:gd name="connsiteY0" fmla="*/ 0 h 64702"/>
                      <a:gd name="connsiteX1" fmla="*/ 0 w 64702"/>
                      <a:gd name="connsiteY1" fmla="*/ 64703 h 64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702" h="64702">
                        <a:moveTo>
                          <a:pt x="64703" y="0"/>
                        </a:moveTo>
                        <a:lnTo>
                          <a:pt x="0" y="64703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  <p:grpSp>
              <p:nvGrpSpPr>
                <p:cNvPr id="5434" name="Graphic 46">
                  <a:extLst>
                    <a:ext uri="{FF2B5EF4-FFF2-40B4-BE49-F238E27FC236}">
                      <a16:creationId xmlns:a16="http://schemas.microsoft.com/office/drawing/2014/main" id="{4EE834BA-9964-2659-7114-AC3AEA12D8ED}"/>
                    </a:ext>
                  </a:extLst>
                </p:cNvPr>
                <p:cNvGrpSpPr/>
                <p:nvPr/>
              </p:nvGrpSpPr>
              <p:grpSpPr>
                <a:xfrm>
                  <a:off x="11865664" y="3986566"/>
                  <a:ext cx="64702" cy="64702"/>
                  <a:chOff x="11865664" y="3986566"/>
                  <a:chExt cx="64702" cy="64702"/>
                </a:xfrm>
              </p:grpSpPr>
              <p:sp>
                <p:nvSpPr>
                  <p:cNvPr id="5438" name="Freeform: Shape 5437">
                    <a:extLst>
                      <a:ext uri="{FF2B5EF4-FFF2-40B4-BE49-F238E27FC236}">
                        <a16:creationId xmlns:a16="http://schemas.microsoft.com/office/drawing/2014/main" id="{2BE035C6-7C79-6892-B01D-40104FEF3F1B}"/>
                      </a:ext>
                    </a:extLst>
                  </p:cNvPr>
                  <p:cNvSpPr/>
                  <p:nvPr/>
                </p:nvSpPr>
                <p:spPr>
                  <a:xfrm>
                    <a:off x="11865664" y="3986566"/>
                    <a:ext cx="64702" cy="64702"/>
                  </a:xfrm>
                  <a:custGeom>
                    <a:avLst/>
                    <a:gdLst>
                      <a:gd name="connsiteX0" fmla="*/ 0 w 64702"/>
                      <a:gd name="connsiteY0" fmla="*/ 0 h 64702"/>
                      <a:gd name="connsiteX1" fmla="*/ 64703 w 64702"/>
                      <a:gd name="connsiteY1" fmla="*/ 64703 h 64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702" h="64702">
                        <a:moveTo>
                          <a:pt x="0" y="0"/>
                        </a:moveTo>
                        <a:lnTo>
                          <a:pt x="64703" y="64703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439" name="Freeform: Shape 5438">
                    <a:extLst>
                      <a:ext uri="{FF2B5EF4-FFF2-40B4-BE49-F238E27FC236}">
                        <a16:creationId xmlns:a16="http://schemas.microsoft.com/office/drawing/2014/main" id="{F9871FEF-C133-C7AC-5981-A63CC89DFD45}"/>
                      </a:ext>
                    </a:extLst>
                  </p:cNvPr>
                  <p:cNvSpPr/>
                  <p:nvPr/>
                </p:nvSpPr>
                <p:spPr>
                  <a:xfrm>
                    <a:off x="11865664" y="3986566"/>
                    <a:ext cx="64702" cy="64702"/>
                  </a:xfrm>
                  <a:custGeom>
                    <a:avLst/>
                    <a:gdLst>
                      <a:gd name="connsiteX0" fmla="*/ 64703 w 64702"/>
                      <a:gd name="connsiteY0" fmla="*/ 0 h 64702"/>
                      <a:gd name="connsiteX1" fmla="*/ 0 w 64702"/>
                      <a:gd name="connsiteY1" fmla="*/ 64703 h 64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702" h="64702">
                        <a:moveTo>
                          <a:pt x="64703" y="0"/>
                        </a:moveTo>
                        <a:lnTo>
                          <a:pt x="0" y="64703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  <p:grpSp>
              <p:nvGrpSpPr>
                <p:cNvPr id="5435" name="Graphic 46">
                  <a:extLst>
                    <a:ext uri="{FF2B5EF4-FFF2-40B4-BE49-F238E27FC236}">
                      <a16:creationId xmlns:a16="http://schemas.microsoft.com/office/drawing/2014/main" id="{1BA4F071-A358-5C47-FA2B-D64820E6096A}"/>
                    </a:ext>
                  </a:extLst>
                </p:cNvPr>
                <p:cNvGrpSpPr/>
                <p:nvPr/>
              </p:nvGrpSpPr>
              <p:grpSpPr>
                <a:xfrm>
                  <a:off x="9296112" y="2547976"/>
                  <a:ext cx="64702" cy="64702"/>
                  <a:chOff x="9296112" y="2547976"/>
                  <a:chExt cx="64702" cy="64702"/>
                </a:xfrm>
              </p:grpSpPr>
              <p:sp>
                <p:nvSpPr>
                  <p:cNvPr id="5436" name="Freeform: Shape 5435">
                    <a:extLst>
                      <a:ext uri="{FF2B5EF4-FFF2-40B4-BE49-F238E27FC236}">
                        <a16:creationId xmlns:a16="http://schemas.microsoft.com/office/drawing/2014/main" id="{B91F47B2-1F2E-0242-F600-30EAACA0FDE1}"/>
                      </a:ext>
                    </a:extLst>
                  </p:cNvPr>
                  <p:cNvSpPr/>
                  <p:nvPr/>
                </p:nvSpPr>
                <p:spPr>
                  <a:xfrm>
                    <a:off x="9296112" y="2547976"/>
                    <a:ext cx="64702" cy="64702"/>
                  </a:xfrm>
                  <a:custGeom>
                    <a:avLst/>
                    <a:gdLst>
                      <a:gd name="connsiteX0" fmla="*/ 0 w 64702"/>
                      <a:gd name="connsiteY0" fmla="*/ 0 h 64702"/>
                      <a:gd name="connsiteX1" fmla="*/ 64703 w 64702"/>
                      <a:gd name="connsiteY1" fmla="*/ 64703 h 64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702" h="64702">
                        <a:moveTo>
                          <a:pt x="0" y="0"/>
                        </a:moveTo>
                        <a:lnTo>
                          <a:pt x="64703" y="64703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  <p:sp>
                <p:nvSpPr>
                  <p:cNvPr id="5437" name="Freeform: Shape 5436">
                    <a:extLst>
                      <a:ext uri="{FF2B5EF4-FFF2-40B4-BE49-F238E27FC236}">
                        <a16:creationId xmlns:a16="http://schemas.microsoft.com/office/drawing/2014/main" id="{9F14222B-F813-026D-1037-D687A15A3674}"/>
                      </a:ext>
                    </a:extLst>
                  </p:cNvPr>
                  <p:cNvSpPr/>
                  <p:nvPr/>
                </p:nvSpPr>
                <p:spPr>
                  <a:xfrm>
                    <a:off x="9296112" y="2547976"/>
                    <a:ext cx="64702" cy="64702"/>
                  </a:xfrm>
                  <a:custGeom>
                    <a:avLst/>
                    <a:gdLst>
                      <a:gd name="connsiteX0" fmla="*/ 64703 w 64702"/>
                      <a:gd name="connsiteY0" fmla="*/ 0 h 64702"/>
                      <a:gd name="connsiteX1" fmla="*/ 0 w 64702"/>
                      <a:gd name="connsiteY1" fmla="*/ 64703 h 64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64702" h="64702">
                        <a:moveTo>
                          <a:pt x="64703" y="0"/>
                        </a:moveTo>
                        <a:lnTo>
                          <a:pt x="0" y="64703"/>
                        </a:lnTo>
                      </a:path>
                    </a:pathLst>
                  </a:custGeom>
                  <a:ln w="12700" cap="flat">
                    <a:solidFill>
                      <a:srgbClr val="9BBB59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sz="1197" dirty="0">
                      <a:latin typeface="Source Sans Pro" panose="020B0503030403020204" pitchFamily="34" charset="0"/>
                    </a:endParaRPr>
                  </a:p>
                </p:txBody>
              </p:sp>
            </p:grpSp>
          </p:grpSp>
        </p:grpSp>
        <p:grpSp>
          <p:nvGrpSpPr>
            <p:cNvPr id="5421" name="Graphic 46">
              <a:extLst>
                <a:ext uri="{FF2B5EF4-FFF2-40B4-BE49-F238E27FC236}">
                  <a16:creationId xmlns:a16="http://schemas.microsoft.com/office/drawing/2014/main" id="{F1602E42-47C6-DDD8-0B2C-01DCAF52C5CE}"/>
                </a:ext>
              </a:extLst>
            </p:cNvPr>
            <p:cNvGrpSpPr/>
            <p:nvPr/>
          </p:nvGrpSpPr>
          <p:grpSpPr>
            <a:xfrm>
              <a:off x="59831110" y="18436695"/>
              <a:ext cx="2979770" cy="1018995"/>
              <a:chOff x="8324172" y="2580391"/>
              <a:chExt cx="4145427" cy="1417616"/>
            </a:xfrm>
            <a:noFill/>
          </p:grpSpPr>
          <p:sp>
            <p:nvSpPr>
              <p:cNvPr id="5422" name="Freeform: Shape 5421">
                <a:extLst>
                  <a:ext uri="{FF2B5EF4-FFF2-40B4-BE49-F238E27FC236}">
                    <a16:creationId xmlns:a16="http://schemas.microsoft.com/office/drawing/2014/main" id="{B589EFFF-D178-8DE1-229B-45F8A0B327A4}"/>
                  </a:ext>
                </a:extLst>
              </p:cNvPr>
              <p:cNvSpPr/>
              <p:nvPr/>
            </p:nvSpPr>
            <p:spPr>
              <a:xfrm>
                <a:off x="8324172" y="2580391"/>
                <a:ext cx="4099665" cy="1371853"/>
              </a:xfrm>
              <a:custGeom>
                <a:avLst/>
                <a:gdLst>
                  <a:gd name="connsiteX0" fmla="*/ 0 w 4099665"/>
                  <a:gd name="connsiteY0" fmla="*/ 0 h 1371853"/>
                  <a:gd name="connsiteX1" fmla="*/ 1214607 w 4099665"/>
                  <a:gd name="connsiteY1" fmla="*/ 0 h 1371853"/>
                  <a:gd name="connsiteX2" fmla="*/ 1214607 w 4099665"/>
                  <a:gd name="connsiteY2" fmla="*/ 195126 h 1371853"/>
                  <a:gd name="connsiteX3" fmla="*/ 1235455 w 4099665"/>
                  <a:gd name="connsiteY3" fmla="*/ 195126 h 1371853"/>
                  <a:gd name="connsiteX4" fmla="*/ 1235455 w 4099665"/>
                  <a:gd name="connsiteY4" fmla="*/ 393175 h 1371853"/>
                  <a:gd name="connsiteX5" fmla="*/ 1441131 w 4099665"/>
                  <a:gd name="connsiteY5" fmla="*/ 393175 h 1371853"/>
                  <a:gd name="connsiteX6" fmla="*/ 1441131 w 4099665"/>
                  <a:gd name="connsiteY6" fmla="*/ 588301 h 1371853"/>
                  <a:gd name="connsiteX7" fmla="*/ 1629646 w 4099665"/>
                  <a:gd name="connsiteY7" fmla="*/ 588301 h 1371853"/>
                  <a:gd name="connsiteX8" fmla="*/ 1629646 w 4099665"/>
                  <a:gd name="connsiteY8" fmla="*/ 781647 h 1371853"/>
                  <a:gd name="connsiteX9" fmla="*/ 1908160 w 4099665"/>
                  <a:gd name="connsiteY9" fmla="*/ 781647 h 1371853"/>
                  <a:gd name="connsiteX10" fmla="*/ 1908160 w 4099665"/>
                  <a:gd name="connsiteY10" fmla="*/ 982493 h 1371853"/>
                  <a:gd name="connsiteX11" fmla="*/ 2022820 w 4099665"/>
                  <a:gd name="connsiteY11" fmla="*/ 982493 h 1371853"/>
                  <a:gd name="connsiteX12" fmla="*/ 2022820 w 4099665"/>
                  <a:gd name="connsiteY12" fmla="*/ 1178635 h 1371853"/>
                  <a:gd name="connsiteX13" fmla="*/ 2670865 w 4099665"/>
                  <a:gd name="connsiteY13" fmla="*/ 1178635 h 1371853"/>
                  <a:gd name="connsiteX14" fmla="*/ 2670865 w 4099665"/>
                  <a:gd name="connsiteY14" fmla="*/ 1371854 h 1371853"/>
                  <a:gd name="connsiteX15" fmla="*/ 4099665 w 4099665"/>
                  <a:gd name="connsiteY15" fmla="*/ 1371854 h 1371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99665" h="1371853">
                    <a:moveTo>
                      <a:pt x="0" y="0"/>
                    </a:moveTo>
                    <a:lnTo>
                      <a:pt x="1214607" y="0"/>
                    </a:lnTo>
                    <a:lnTo>
                      <a:pt x="1214607" y="195126"/>
                    </a:lnTo>
                    <a:lnTo>
                      <a:pt x="1235455" y="195126"/>
                    </a:lnTo>
                    <a:lnTo>
                      <a:pt x="1235455" y="393175"/>
                    </a:lnTo>
                    <a:lnTo>
                      <a:pt x="1441131" y="393175"/>
                    </a:lnTo>
                    <a:lnTo>
                      <a:pt x="1441131" y="588301"/>
                    </a:lnTo>
                    <a:lnTo>
                      <a:pt x="1629646" y="588301"/>
                    </a:lnTo>
                    <a:lnTo>
                      <a:pt x="1629646" y="781647"/>
                    </a:lnTo>
                    <a:lnTo>
                      <a:pt x="1908160" y="781647"/>
                    </a:lnTo>
                    <a:lnTo>
                      <a:pt x="1908160" y="982493"/>
                    </a:lnTo>
                    <a:lnTo>
                      <a:pt x="2022820" y="982493"/>
                    </a:lnTo>
                    <a:lnTo>
                      <a:pt x="2022820" y="1178635"/>
                    </a:lnTo>
                    <a:lnTo>
                      <a:pt x="2670865" y="1178635"/>
                    </a:lnTo>
                    <a:lnTo>
                      <a:pt x="2670865" y="1371854"/>
                    </a:lnTo>
                    <a:lnTo>
                      <a:pt x="4099665" y="1371854"/>
                    </a:lnTo>
                  </a:path>
                </a:pathLst>
              </a:custGeom>
              <a:noFill/>
              <a:ln w="12700" cap="flat">
                <a:solidFill>
                  <a:srgbClr val="660033"/>
                </a:solidFill>
                <a:prstDash val="dash"/>
                <a:miter/>
              </a:ln>
            </p:spPr>
            <p:txBody>
              <a:bodyPr rtlCol="0" anchor="ctr"/>
              <a:lstStyle/>
              <a:p>
                <a:endParaRPr lang="en-US" sz="1197" dirty="0">
                  <a:latin typeface="Source Sans Pro" panose="020B0503030403020204" pitchFamily="34" charset="0"/>
                </a:endParaRPr>
              </a:p>
            </p:txBody>
          </p:sp>
          <p:grpSp>
            <p:nvGrpSpPr>
              <p:cNvPr id="5423" name="Graphic 46">
                <a:extLst>
                  <a:ext uri="{FF2B5EF4-FFF2-40B4-BE49-F238E27FC236}">
                    <a16:creationId xmlns:a16="http://schemas.microsoft.com/office/drawing/2014/main" id="{28BC2BD0-F1E2-CF90-E0A6-B70845B5648D}"/>
                  </a:ext>
                </a:extLst>
              </p:cNvPr>
              <p:cNvGrpSpPr/>
              <p:nvPr/>
            </p:nvGrpSpPr>
            <p:grpSpPr>
              <a:xfrm>
                <a:off x="11003172" y="3906482"/>
                <a:ext cx="1466426" cy="91524"/>
                <a:chOff x="11003172" y="3906482"/>
                <a:chExt cx="1466426" cy="91524"/>
              </a:xfrm>
              <a:noFill/>
            </p:grpSpPr>
            <p:sp>
              <p:nvSpPr>
                <p:cNvPr id="5424" name="Freeform: Shape 5423">
                  <a:extLst>
                    <a:ext uri="{FF2B5EF4-FFF2-40B4-BE49-F238E27FC236}">
                      <a16:creationId xmlns:a16="http://schemas.microsoft.com/office/drawing/2014/main" id="{317BE82F-8728-187B-12A0-2F96A25829CF}"/>
                    </a:ext>
                  </a:extLst>
                </p:cNvPr>
                <p:cNvSpPr/>
                <p:nvPr/>
              </p:nvSpPr>
              <p:spPr>
                <a:xfrm>
                  <a:off x="12378074" y="3906482"/>
                  <a:ext cx="91524" cy="91524"/>
                </a:xfrm>
                <a:custGeom>
                  <a:avLst/>
                  <a:gdLst>
                    <a:gd name="connsiteX0" fmla="*/ 45762 w 91524"/>
                    <a:gd name="connsiteY0" fmla="*/ 0 h 91524"/>
                    <a:gd name="connsiteX1" fmla="*/ 0 w 91524"/>
                    <a:gd name="connsiteY1" fmla="*/ 91525 h 91524"/>
                    <a:gd name="connsiteX2" fmla="*/ 91524 w 91524"/>
                    <a:gd name="connsiteY2" fmla="*/ 91525 h 91524"/>
                    <a:gd name="connsiteX3" fmla="*/ 45762 w 91524"/>
                    <a:gd name="connsiteY3" fmla="*/ 0 h 9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524" h="91524">
                      <a:moveTo>
                        <a:pt x="45762" y="0"/>
                      </a:moveTo>
                      <a:lnTo>
                        <a:pt x="0" y="91525"/>
                      </a:lnTo>
                      <a:lnTo>
                        <a:pt x="91524" y="91525"/>
                      </a:lnTo>
                      <a:lnTo>
                        <a:pt x="45762" y="0"/>
                      </a:lnTo>
                      <a:close/>
                    </a:path>
                  </a:pathLst>
                </a:custGeom>
                <a:noFill/>
                <a:ln w="12700" cap="flat">
                  <a:solidFill>
                    <a:srgbClr val="660033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sp>
              <p:nvSpPr>
                <p:cNvPr id="5425" name="Freeform: Shape 5424">
                  <a:extLst>
                    <a:ext uri="{FF2B5EF4-FFF2-40B4-BE49-F238E27FC236}">
                      <a16:creationId xmlns:a16="http://schemas.microsoft.com/office/drawing/2014/main" id="{7EB116C3-8C13-8D39-ED41-4BCF5111AE49}"/>
                    </a:ext>
                  </a:extLst>
                </p:cNvPr>
                <p:cNvSpPr/>
                <p:nvPr/>
              </p:nvSpPr>
              <p:spPr>
                <a:xfrm>
                  <a:off x="12029264" y="3906482"/>
                  <a:ext cx="91524" cy="91524"/>
                </a:xfrm>
                <a:custGeom>
                  <a:avLst/>
                  <a:gdLst>
                    <a:gd name="connsiteX0" fmla="*/ 45762 w 91524"/>
                    <a:gd name="connsiteY0" fmla="*/ 0 h 91524"/>
                    <a:gd name="connsiteX1" fmla="*/ 0 w 91524"/>
                    <a:gd name="connsiteY1" fmla="*/ 91525 h 91524"/>
                    <a:gd name="connsiteX2" fmla="*/ 91525 w 91524"/>
                    <a:gd name="connsiteY2" fmla="*/ 91525 h 91524"/>
                    <a:gd name="connsiteX3" fmla="*/ 45762 w 91524"/>
                    <a:gd name="connsiteY3" fmla="*/ 0 h 9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524" h="91524">
                      <a:moveTo>
                        <a:pt x="45762" y="0"/>
                      </a:moveTo>
                      <a:lnTo>
                        <a:pt x="0" y="91525"/>
                      </a:lnTo>
                      <a:lnTo>
                        <a:pt x="91525" y="91525"/>
                      </a:lnTo>
                      <a:lnTo>
                        <a:pt x="45762" y="0"/>
                      </a:lnTo>
                      <a:close/>
                    </a:path>
                  </a:pathLst>
                </a:custGeom>
                <a:noFill/>
                <a:ln w="12700" cap="flat">
                  <a:solidFill>
                    <a:srgbClr val="660033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sp>
              <p:nvSpPr>
                <p:cNvPr id="5426" name="Freeform: Shape 5425">
                  <a:extLst>
                    <a:ext uri="{FF2B5EF4-FFF2-40B4-BE49-F238E27FC236}">
                      <a16:creationId xmlns:a16="http://schemas.microsoft.com/office/drawing/2014/main" id="{22E58B19-488B-97A3-7F4E-4808B0B484B7}"/>
                    </a:ext>
                  </a:extLst>
                </p:cNvPr>
                <p:cNvSpPr/>
                <p:nvPr/>
              </p:nvSpPr>
              <p:spPr>
                <a:xfrm>
                  <a:off x="11826003" y="3906482"/>
                  <a:ext cx="91524" cy="91524"/>
                </a:xfrm>
                <a:custGeom>
                  <a:avLst/>
                  <a:gdLst>
                    <a:gd name="connsiteX0" fmla="*/ 45762 w 91524"/>
                    <a:gd name="connsiteY0" fmla="*/ 0 h 91524"/>
                    <a:gd name="connsiteX1" fmla="*/ 0 w 91524"/>
                    <a:gd name="connsiteY1" fmla="*/ 91525 h 91524"/>
                    <a:gd name="connsiteX2" fmla="*/ 91524 w 91524"/>
                    <a:gd name="connsiteY2" fmla="*/ 91525 h 91524"/>
                    <a:gd name="connsiteX3" fmla="*/ 45762 w 91524"/>
                    <a:gd name="connsiteY3" fmla="*/ 0 h 9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524" h="91524">
                      <a:moveTo>
                        <a:pt x="45762" y="0"/>
                      </a:moveTo>
                      <a:lnTo>
                        <a:pt x="0" y="91525"/>
                      </a:lnTo>
                      <a:lnTo>
                        <a:pt x="91524" y="91525"/>
                      </a:lnTo>
                      <a:lnTo>
                        <a:pt x="45762" y="0"/>
                      </a:lnTo>
                      <a:close/>
                    </a:path>
                  </a:pathLst>
                </a:custGeom>
                <a:noFill/>
                <a:ln w="12700" cap="flat">
                  <a:solidFill>
                    <a:srgbClr val="660033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  <p:sp>
              <p:nvSpPr>
                <p:cNvPr id="5427" name="Freeform: Shape 5426">
                  <a:extLst>
                    <a:ext uri="{FF2B5EF4-FFF2-40B4-BE49-F238E27FC236}">
                      <a16:creationId xmlns:a16="http://schemas.microsoft.com/office/drawing/2014/main" id="{F8767FD0-33FB-5026-E05E-985C73B6A94D}"/>
                    </a:ext>
                  </a:extLst>
                </p:cNvPr>
                <p:cNvSpPr/>
                <p:nvPr/>
              </p:nvSpPr>
              <p:spPr>
                <a:xfrm>
                  <a:off x="11003172" y="3906482"/>
                  <a:ext cx="91524" cy="91524"/>
                </a:xfrm>
                <a:custGeom>
                  <a:avLst/>
                  <a:gdLst>
                    <a:gd name="connsiteX0" fmla="*/ 45762 w 91524"/>
                    <a:gd name="connsiteY0" fmla="*/ 0 h 91524"/>
                    <a:gd name="connsiteX1" fmla="*/ 0 w 91524"/>
                    <a:gd name="connsiteY1" fmla="*/ 91525 h 91524"/>
                    <a:gd name="connsiteX2" fmla="*/ 91525 w 91524"/>
                    <a:gd name="connsiteY2" fmla="*/ 91525 h 91524"/>
                    <a:gd name="connsiteX3" fmla="*/ 45762 w 91524"/>
                    <a:gd name="connsiteY3" fmla="*/ 0 h 9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524" h="91524">
                      <a:moveTo>
                        <a:pt x="45762" y="0"/>
                      </a:moveTo>
                      <a:lnTo>
                        <a:pt x="0" y="91525"/>
                      </a:lnTo>
                      <a:lnTo>
                        <a:pt x="91525" y="91525"/>
                      </a:lnTo>
                      <a:lnTo>
                        <a:pt x="45762" y="0"/>
                      </a:lnTo>
                      <a:close/>
                    </a:path>
                  </a:pathLst>
                </a:custGeom>
                <a:noFill/>
                <a:ln w="12700" cap="flat">
                  <a:solidFill>
                    <a:srgbClr val="660033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197" dirty="0">
                    <a:latin typeface="Source Sans Pro" panose="020B0503030403020204" pitchFamily="34" charset="0"/>
                  </a:endParaRPr>
                </a:p>
              </p:txBody>
            </p:sp>
          </p:grp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E5EE1A-5BAC-558A-6CB5-6F6C8DA3889B}"/>
              </a:ext>
            </a:extLst>
          </p:cNvPr>
          <p:cNvGrpSpPr/>
          <p:nvPr/>
        </p:nvGrpSpPr>
        <p:grpSpPr>
          <a:xfrm>
            <a:off x="46713506" y="559394"/>
            <a:ext cx="3159748" cy="4009171"/>
            <a:chOff x="46713506" y="586288"/>
            <a:chExt cx="3159748" cy="40091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477A24-3815-0453-6E5F-AE031F1D2C28}"/>
                </a:ext>
              </a:extLst>
            </p:cNvPr>
            <p:cNvSpPr txBox="1"/>
            <p:nvPr/>
          </p:nvSpPr>
          <p:spPr>
            <a:xfrm>
              <a:off x="46713506" y="586288"/>
              <a:ext cx="2743200" cy="747457"/>
            </a:xfrm>
            <a:prstGeom prst="rect">
              <a:avLst/>
            </a:prstGeom>
            <a:noFill/>
          </p:spPr>
          <p:txBody>
            <a:bodyPr wrap="square" lIns="0" tIns="0" rIns="0">
              <a:noAutofit/>
            </a:bodyPr>
            <a:lstStyle/>
            <a:p>
              <a:pPr algn="r"/>
              <a:r>
                <a:rPr lang="en-US" sz="4000" b="1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MPN - 298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0D61704-46E9-E9C8-56FF-6A80FDF3AEFD}"/>
                </a:ext>
              </a:extLst>
            </p:cNvPr>
            <p:cNvSpPr txBox="1"/>
            <p:nvPr/>
          </p:nvSpPr>
          <p:spPr>
            <a:xfrm>
              <a:off x="46915609" y="3764462"/>
              <a:ext cx="295764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Copies of this poster obtained through Quick Response (QR) Code are for personal use only and may not be reproduced without permission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CF51832-D998-73D6-8A3F-DAF8AFFA7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7406771" y="1490536"/>
              <a:ext cx="2062808" cy="2062808"/>
            </a:xfrm>
            <a:prstGeom prst="rect">
              <a:avLst/>
            </a:prstGeom>
          </p:spPr>
        </p:pic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0E6425E-9640-B21E-86CA-CDF6AEF6C78E}"/>
              </a:ext>
            </a:extLst>
          </p:cNvPr>
          <p:cNvSpPr/>
          <p:nvPr/>
        </p:nvSpPr>
        <p:spPr>
          <a:xfrm flipH="1">
            <a:off x="46023790" y="16903055"/>
            <a:ext cx="65878" cy="65968"/>
          </a:xfrm>
          <a:custGeom>
            <a:avLst/>
            <a:gdLst>
              <a:gd name="connsiteX0" fmla="*/ 64434 w 64433"/>
              <a:gd name="connsiteY0" fmla="*/ 0 h 64433"/>
              <a:gd name="connsiteX1" fmla="*/ 0 w 64433"/>
              <a:gd name="connsiteY1" fmla="*/ 64434 h 64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433" h="64433">
                <a:moveTo>
                  <a:pt x="64434" y="0"/>
                </a:moveTo>
                <a:lnTo>
                  <a:pt x="0" y="64434"/>
                </a:lnTo>
              </a:path>
            </a:pathLst>
          </a:custGeom>
          <a:ln w="12700" cap="flat">
            <a:solidFill>
              <a:srgbClr val="9BBB59"/>
            </a:solidFill>
            <a:prstDash val="solid"/>
            <a:miter/>
          </a:ln>
        </p:spPr>
        <p:txBody>
          <a:bodyPr rtlCol="0" anchor="ctr"/>
          <a:lstStyle/>
          <a:p>
            <a:endParaRPr lang="en-US" sz="100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E93E742-DA96-BA2A-B26C-9A7345073B4E}"/>
              </a:ext>
            </a:extLst>
          </p:cNvPr>
          <p:cNvSpPr/>
          <p:nvPr/>
        </p:nvSpPr>
        <p:spPr>
          <a:xfrm>
            <a:off x="46023790" y="16911979"/>
            <a:ext cx="65878" cy="65968"/>
          </a:xfrm>
          <a:custGeom>
            <a:avLst/>
            <a:gdLst>
              <a:gd name="connsiteX0" fmla="*/ 64434 w 64433"/>
              <a:gd name="connsiteY0" fmla="*/ 0 h 64433"/>
              <a:gd name="connsiteX1" fmla="*/ 0 w 64433"/>
              <a:gd name="connsiteY1" fmla="*/ 64434 h 64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433" h="64433">
                <a:moveTo>
                  <a:pt x="64434" y="0"/>
                </a:moveTo>
                <a:lnTo>
                  <a:pt x="0" y="64434"/>
                </a:lnTo>
              </a:path>
            </a:pathLst>
          </a:custGeom>
          <a:ln w="12700" cap="flat">
            <a:solidFill>
              <a:srgbClr val="9BBB59"/>
            </a:solidFill>
            <a:prstDash val="solid"/>
            <a:miter/>
          </a:ln>
        </p:spPr>
        <p:txBody>
          <a:bodyPr rtlCol="0" anchor="ctr"/>
          <a:lstStyle/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53612499"/>
      </p:ext>
    </p:extLst>
  </p:cSld>
  <p:clrMapOvr>
    <a:masterClrMapping/>
  </p:clrMapOvr>
</p:sld>
</file>

<file path=ppt/theme/theme1.xml><?xml version="1.0" encoding="utf-8"?>
<a:theme xmlns:a="http://schemas.openxmlformats.org/drawingml/2006/main" name="Geron">
  <a:themeElements>
    <a:clrScheme name="LG FLASCO">
      <a:dk1>
        <a:srgbClr val="000000"/>
      </a:dk1>
      <a:lt1>
        <a:srgbClr val="FFFFFF"/>
      </a:lt1>
      <a:dk2>
        <a:srgbClr val="D0D0CE"/>
      </a:dk2>
      <a:lt2>
        <a:srgbClr val="6CACE3"/>
      </a:lt2>
      <a:accent1>
        <a:srgbClr val="005EB8"/>
      </a:accent1>
      <a:accent2>
        <a:srgbClr val="05C3DD"/>
      </a:accent2>
      <a:accent3>
        <a:srgbClr val="FFA300"/>
      </a:accent3>
      <a:accent4>
        <a:srgbClr val="003B5C"/>
      </a:accent4>
      <a:accent5>
        <a:srgbClr val="8F1A95"/>
      </a:accent5>
      <a:accent6>
        <a:srgbClr val="F9413A"/>
      </a:accent6>
      <a:hlink>
        <a:srgbClr val="0B4C9F"/>
      </a:hlink>
      <a:folHlink>
        <a:srgbClr val="7D7F7D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ron" id="{7B27E70D-C5C5-4315-B5A1-48A702729376}" vid="{4C59B2A1-C141-4A89-8278-E1A7B7F492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797b37-a916-455a-b9e4-288c7de17e56" xsi:nil="true"/>
    <lcf76f155ced4ddcb4097134ff3c332f xmlns="cdc25466-aa44-429e-9af9-931b62178eb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F3026F2324EF408BEBDAB21316E0E5" ma:contentTypeVersion="15" ma:contentTypeDescription="Create a new document." ma:contentTypeScope="" ma:versionID="9817e29001eee2da4213f399455f02ad">
  <xsd:schema xmlns:xsd="http://www.w3.org/2001/XMLSchema" xmlns:xs="http://www.w3.org/2001/XMLSchema" xmlns:p="http://schemas.microsoft.com/office/2006/metadata/properties" xmlns:ns2="cdc25466-aa44-429e-9af9-931b62178eb9" xmlns:ns3="5a797b37-a916-455a-b9e4-288c7de17e56" targetNamespace="http://schemas.microsoft.com/office/2006/metadata/properties" ma:root="true" ma:fieldsID="b5db06335814199efc8db87cab2dda2d" ns2:_="" ns3:_="">
    <xsd:import namespace="cdc25466-aa44-429e-9af9-931b62178eb9"/>
    <xsd:import namespace="5a797b37-a916-455a-b9e4-288c7de17e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c25466-aa44-429e-9af9-931b62178e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a9922f0-7a2e-45f4-8caa-22c5d3065b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797b37-a916-455a-b9e4-288c7de17e5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53f4634-e306-4935-b7ef-3193073079eb}" ma:internalName="TaxCatchAll" ma:showField="CatchAllData" ma:web="5a797b37-a916-455a-b9e4-288c7de17e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B498A25-3E15-4C4C-B022-CC0F63DDB8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200F53-E8EB-4EBD-BE01-5BCB3EA962C9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5a797b37-a916-455a-b9e4-288c7de17e56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cdc25466-aa44-429e-9af9-931b62178eb9"/>
  </ds:schemaRefs>
</ds:datastoreItem>
</file>

<file path=customXml/itemProps3.xml><?xml version="1.0" encoding="utf-8"?>
<ds:datastoreItem xmlns:ds="http://schemas.openxmlformats.org/officeDocument/2006/customXml" ds:itemID="{02B05DBE-53B5-45D0-A61F-2BD4D14EBB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c25466-aa44-429e-9af9-931b62178eb9"/>
    <ds:schemaRef ds:uri="5a797b37-a916-455a-b9e4-288c7de17e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Geron</Template>
  <TotalTime>15652</TotalTime>
  <Words>3721</Words>
  <Application>Microsoft Office PowerPoint</Application>
  <PresentationFormat>Custom</PresentationFormat>
  <Paragraphs>883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Source Sans Pro</vt:lpstr>
      <vt:lpstr>Geron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Nunes, Andreina</dc:creator>
  <cp:lastModifiedBy>Meredith Rogers, MS, CMPP™</cp:lastModifiedBy>
  <cp:revision>261</cp:revision>
  <dcterms:created xsi:type="dcterms:W3CDTF">2023-03-29T14:27:47Z</dcterms:created>
  <dcterms:modified xsi:type="dcterms:W3CDTF">2026-07-21T13:20:52Z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0x01010086F3026F2324EF408BEBDAB21316E0E5</vt:lpwstr>
  </property>
</Properties>
</file>