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7" r:id="rId4"/>
  </p:sldMasterIdLst>
  <p:notesMasterIdLst>
    <p:notesMasterId r:id="rId6"/>
  </p:notesMasterIdLst>
  <p:handoutMasterIdLst>
    <p:handoutMasterId r:id="rId7"/>
  </p:handoutMasterIdLst>
  <p:sldIdLst>
    <p:sldId id="259" r:id="rId5"/>
  </p:sldIdLst>
  <p:sldSz cx="43891200" cy="32918400"/>
  <p:notesSz cx="6858000" cy="9144000"/>
  <p:defaultTextStyle>
    <a:defPPr>
      <a:defRPr lang="en-US"/>
    </a:defPPr>
    <a:lvl1pPr marL="0" algn="l" defTabSz="661909" rtl="0" eaLnBrk="1" latinLnBrk="0" hangingPunct="1">
      <a:defRPr sz="2607" kern="1200">
        <a:solidFill>
          <a:schemeClr val="tx1"/>
        </a:solidFill>
        <a:latin typeface="+mn-lt"/>
        <a:ea typeface="+mn-ea"/>
        <a:cs typeface="+mn-cs"/>
      </a:defRPr>
    </a:lvl1pPr>
    <a:lvl2pPr marL="661909" algn="l" defTabSz="661909" rtl="0" eaLnBrk="1" latinLnBrk="0" hangingPunct="1">
      <a:defRPr sz="2607" kern="1200">
        <a:solidFill>
          <a:schemeClr val="tx1"/>
        </a:solidFill>
        <a:latin typeface="+mn-lt"/>
        <a:ea typeface="+mn-ea"/>
        <a:cs typeface="+mn-cs"/>
      </a:defRPr>
    </a:lvl2pPr>
    <a:lvl3pPr marL="1323816" algn="l" defTabSz="661909" rtl="0" eaLnBrk="1" latinLnBrk="0" hangingPunct="1">
      <a:defRPr sz="2607" kern="1200">
        <a:solidFill>
          <a:schemeClr val="tx1"/>
        </a:solidFill>
        <a:latin typeface="+mn-lt"/>
        <a:ea typeface="+mn-ea"/>
        <a:cs typeface="+mn-cs"/>
      </a:defRPr>
    </a:lvl3pPr>
    <a:lvl4pPr marL="1985725" algn="l" defTabSz="661909" rtl="0" eaLnBrk="1" latinLnBrk="0" hangingPunct="1">
      <a:defRPr sz="2607" kern="1200">
        <a:solidFill>
          <a:schemeClr val="tx1"/>
        </a:solidFill>
        <a:latin typeface="+mn-lt"/>
        <a:ea typeface="+mn-ea"/>
        <a:cs typeface="+mn-cs"/>
      </a:defRPr>
    </a:lvl4pPr>
    <a:lvl5pPr marL="2647636" algn="l" defTabSz="661909" rtl="0" eaLnBrk="1" latinLnBrk="0" hangingPunct="1">
      <a:defRPr sz="2607" kern="1200">
        <a:solidFill>
          <a:schemeClr val="tx1"/>
        </a:solidFill>
        <a:latin typeface="+mn-lt"/>
        <a:ea typeface="+mn-ea"/>
        <a:cs typeface="+mn-cs"/>
      </a:defRPr>
    </a:lvl5pPr>
    <a:lvl6pPr marL="3309545" algn="l" defTabSz="661909" rtl="0" eaLnBrk="1" latinLnBrk="0" hangingPunct="1">
      <a:defRPr sz="2607" kern="1200">
        <a:solidFill>
          <a:schemeClr val="tx1"/>
        </a:solidFill>
        <a:latin typeface="+mn-lt"/>
        <a:ea typeface="+mn-ea"/>
        <a:cs typeface="+mn-cs"/>
      </a:defRPr>
    </a:lvl6pPr>
    <a:lvl7pPr marL="3971452" algn="l" defTabSz="661909" rtl="0" eaLnBrk="1" latinLnBrk="0" hangingPunct="1">
      <a:defRPr sz="2607" kern="1200">
        <a:solidFill>
          <a:schemeClr val="tx1"/>
        </a:solidFill>
        <a:latin typeface="+mn-lt"/>
        <a:ea typeface="+mn-ea"/>
        <a:cs typeface="+mn-cs"/>
      </a:defRPr>
    </a:lvl7pPr>
    <a:lvl8pPr marL="4633361" algn="l" defTabSz="661909" rtl="0" eaLnBrk="1" latinLnBrk="0" hangingPunct="1">
      <a:defRPr sz="2607" kern="1200">
        <a:solidFill>
          <a:schemeClr val="tx1"/>
        </a:solidFill>
        <a:latin typeface="+mn-lt"/>
        <a:ea typeface="+mn-ea"/>
        <a:cs typeface="+mn-cs"/>
      </a:defRPr>
    </a:lvl8pPr>
    <a:lvl9pPr marL="5295270" algn="l" defTabSz="661909" rtl="0" eaLnBrk="1" latinLnBrk="0" hangingPunct="1">
      <a:defRPr sz="260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4060AA9-38CC-4761-8423-7B7CF1F6809E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3B1840E-33B7-6B4A-4A9D-96135D089782}" name="Xia, Qi" initials="QX" userId="S::qxia@geron.com::a8d6deae-09c1-4aca-9c73-91264dda92bd" providerId="AD"/>
  <p188:author id="{D8E2FB37-C603-DC44-92E7-576E9F96F86F}" name="Casandra Monzon" initials="CM" userId="S::cmonzon@thelockwoodgrp.com::5c796989-3330-4275-a753-fb34be1f1fd5" providerId="AD"/>
  <p188:author id="{0EA6C541-D4F8-3D68-B46E-83A39D7E594F}" name="Nunes, Andreina" initials="NA" userId="S::andreina.nunes@parexel.com::8d487fa2-dc31-40c0-a437-b1fcbfeeb22d" providerId="AD"/>
  <p188:author id="{780DF54A-ABEE-0D33-E20A-CBF9D8052FC1}" name="Amber Moran" initials="AM" userId="S::amoran@thelockwoodgrp.com::9ad18843-ff74-4b81-9425-c011850b7c99" providerId="AD"/>
  <p188:author id="{10F83050-E554-5799-34BF-7B9F16673C6D}" name="Meredith Rogers, MS, CMPP™" initials="MR" userId="S::mrogers@thelockwoodgrp.com::af6b849c-5c64-4d88-8a50-1e0818df8240" providerId="AD"/>
  <p188:author id="{8B55DC68-4D57-80A2-3CE7-D44053AB5CE9}" name="Jeremy Henriques, PhD, CMPP™" initials="JH" userId="S::jeremy@thelockwoodgrp.com::29a34c70-2f8d-4b4d-93b0-4398da81a87c" providerId="AD"/>
  <p188:author id="{5626F270-6905-8CE4-D0C6-A9B30FF6FC58}" name="Neilson, Lynn" initials="NL" userId="S::lneilson@geron.com::db2265cd-32eb-4904-90a7-97a7de140ee2" providerId="AD"/>
  <p188:author id="{2B64C282-4523-1375-1948-5782967B6E41}" name="Sun, Libo" initials="SL" userId="S::lsun@geron.com::1ec37f48-60e0-4eda-abd8-e01e2b737204" providerId="AD"/>
  <p188:author id="{CC3A2DA2-29C5-E5FD-5F06-2FEB2616CC54}" name="Shah, Sheetal" initials="SS" userId="S::sshah@geron.com::3251cbd3-168b-442f-9d1f-100fda02c6d9" providerId="AD"/>
  <p188:author id="{58A742A9-F9EC-AE0E-E778-5279A8F2F74D}" name="Pak, Caroline" initials="PC" userId="S::cpak@geron.com::940ae8bb-c4a0-47af-b7fe-061fe5d97e67" providerId="AD"/>
  <p188:author id="{56C3C0AA-A10D-9CFA-86D6-977155C5BFA8}" name="Jessica Deckman, PhD, CMPP™" initials="JDPC" userId="S::jdeckman@thelockwoodgrp.com::e7974161-81ed-43e2-b178-78e6428f2304" providerId="AD"/>
  <p188:author id="{8AA065C4-E9CD-2E0A-F17A-C3D4993B0608}" name="Meredith Rogers, MS, CMPP™" initials="MR" userId="Meredith Rogers, MS, CMPP™" providerId="None"/>
  <p188:author id="{4E2C64D3-7AB5-D269-31CB-638232092626}" name="Navada, Shyamala" initials="SN" userId="S::snavada@geron.com::69e1a76c-a9fb-45c8-9610-ebfb02581ff2" providerId="AD"/>
  <p188:author id="{B82CE3D9-D50A-4C7F-675A-4EDE82FC9C4F}" name="Berry, Tymara" initials="BT" userId="S::tberry@geron.com::d047e0d5-0de1-43b5-a543-a4e2aeb556c1" providerId="AD"/>
  <p188:author id="{50BBA6E1-2D4B-738F-ECFF-2C8155CEDC40}" name="Mohamed Abdelmegeed, MD, PhD, CMPP™" initials="MA" userId="S::mabdelmegeed@thelockwoodgrp.com::18dcb3fe-56dc-4186-84be-98bb8c374ce8" providerId="AD"/>
  <p188:author id="{2FF4F8E4-DA99-A989-B43D-D0FCA517F8EB}" name="Feingold, Aron" initials="FA" userId="S::afeingold@geron.com::cf96835a-4b64-4b69-947f-0334a421dbfd" providerId="AD"/>
  <p188:author id="{31884DE5-DCC0-79EC-7436-D6C6D97549AE}" name="Feller, Faye" initials="FF" userId="S::ffeller@geron.com::4ed8c8d4-ad90-4c8b-a9d2-4def82b9050d" providerId="AD"/>
  <p188:author id="{9C6D5FE6-6BD9-B25B-2B45-C6BA4AA2AF20}" name="Lauren Connor, ELS" initials="LC" userId="S::lconnor@thelockwoodgrp.com::41fa464b-9e18-49e0-a0b5-e3c46315c2a7" providerId="AD"/>
  <p188:author id="{7A61C2E8-6807-6043-E0FD-48EF2EC3B7CE}" name="Jeremy J Henriques, PhD, CMPP" initials="JH" userId="Jeremy J Henriques, PhD, CMPP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5CE"/>
    <a:srgbClr val="A6A6A6"/>
    <a:srgbClr val="8793C3"/>
    <a:srgbClr val="FF8700"/>
    <a:srgbClr val="003B5C"/>
    <a:srgbClr val="00B050"/>
    <a:srgbClr val="EDEDED"/>
    <a:srgbClr val="0B4C9F"/>
    <a:srgbClr val="05C3DD"/>
    <a:srgbClr val="A02B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46" autoAdjust="0"/>
    <p:restoredTop sz="95761" autoAdjust="0"/>
  </p:normalViewPr>
  <p:slideViewPr>
    <p:cSldViewPr snapToGrid="0" snapToObjects="1" showGuides="1">
      <p:cViewPr>
        <p:scale>
          <a:sx n="66" d="100"/>
          <a:sy n="66" d="100"/>
        </p:scale>
        <p:origin x="4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153" d="100"/>
          <a:sy n="153" d="100"/>
        </p:scale>
        <p:origin x="6488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159712976201827"/>
          <c:y val="0.10587308649894892"/>
          <c:w val="0.74024233381302329"/>
          <c:h val="0.6582382715158543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 worsening</c:v>
                </c:pt>
              </c:strCache>
            </c:strRef>
          </c:tx>
          <c:spPr>
            <a:solidFill>
              <a:srgbClr val="0B4C9F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CTCAE v4.03</c:v>
                </c:pt>
                <c:pt idx="1">
                  <c:v>CTCAE v6.0</c:v>
                </c:pt>
                <c:pt idx="3">
                  <c:v>CTCAE v4.03</c:v>
                </c:pt>
                <c:pt idx="4">
                  <c:v>CTCAE v6.0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9.6999999999999993</c:v>
                </c:pt>
                <c:pt idx="1">
                  <c:v>14.6</c:v>
                </c:pt>
                <c:pt idx="3">
                  <c:v>6.2</c:v>
                </c:pt>
                <c:pt idx="4">
                  <c:v>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CD-4FED-B196-F99C104F0D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G1</c:v>
                </c:pt>
              </c:strCache>
            </c:strRef>
          </c:tx>
          <c:spPr>
            <a:solidFill>
              <a:srgbClr val="00B5CE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accent4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CTCAE v4.03</c:v>
                </c:pt>
                <c:pt idx="1">
                  <c:v>CTCAE v6.0</c:v>
                </c:pt>
                <c:pt idx="3">
                  <c:v>CTCAE v4.03</c:v>
                </c:pt>
                <c:pt idx="4">
                  <c:v>CTCAE v6.0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4.9000000000000004</c:v>
                </c:pt>
                <c:pt idx="1">
                  <c:v>15.9</c:v>
                </c:pt>
                <c:pt idx="3">
                  <c:v>15.9</c:v>
                </c:pt>
                <c:pt idx="4">
                  <c:v>15.9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CD-4FED-B196-F99C104F0D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G2</c:v>
                </c:pt>
              </c:strCache>
            </c:strRef>
          </c:tx>
          <c:spPr>
            <a:solidFill>
              <a:srgbClr val="A6A6A6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accent4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CTCAE v4.03</c:v>
                </c:pt>
                <c:pt idx="1">
                  <c:v>CTCAE v6.0</c:v>
                </c:pt>
                <c:pt idx="3">
                  <c:v>CTCAE v4.03</c:v>
                </c:pt>
                <c:pt idx="4">
                  <c:v>CTCAE v6.0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15.9</c:v>
                </c:pt>
                <c:pt idx="1">
                  <c:v>39.799999999999997</c:v>
                </c:pt>
                <c:pt idx="3">
                  <c:v>16.8</c:v>
                </c:pt>
                <c:pt idx="4">
                  <c:v>16.8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CD-4FED-B196-F99C104F0D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G3</c:v>
                </c:pt>
              </c:strCache>
            </c:strRef>
          </c:tx>
          <c:spPr>
            <a:solidFill>
              <a:srgbClr val="8793C3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accent4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CTCAE v4.03</c:v>
                </c:pt>
                <c:pt idx="1">
                  <c:v>CTCAE v6.0</c:v>
                </c:pt>
                <c:pt idx="3">
                  <c:v>CTCAE v4.03</c:v>
                </c:pt>
                <c:pt idx="4">
                  <c:v>CTCAE v6.0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39.799999999999997</c:v>
                </c:pt>
                <c:pt idx="1">
                  <c:v>26.1</c:v>
                </c:pt>
                <c:pt idx="3">
                  <c:v>39.799999999999997</c:v>
                </c:pt>
                <c:pt idx="4">
                  <c:v>56.6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CD-4FED-B196-F99C104F0D7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G4</c:v>
                </c:pt>
              </c:strCache>
            </c:strRef>
          </c:tx>
          <c:spPr>
            <a:solidFill>
              <a:srgbClr val="FF8700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accent4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CTCAE v4.03</c:v>
                </c:pt>
                <c:pt idx="1">
                  <c:v>CTCAE v6.0</c:v>
                </c:pt>
                <c:pt idx="3">
                  <c:v>CTCAE v4.03</c:v>
                </c:pt>
                <c:pt idx="4">
                  <c:v>CTCAE v6.0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29.6</c:v>
                </c:pt>
                <c:pt idx="1">
                  <c:v>3.5</c:v>
                </c:pt>
                <c:pt idx="3">
                  <c:v>21.2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CD-4FED-B196-F99C104F0D7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5"/>
        <c:overlap val="100"/>
        <c:axId val="2076553152"/>
        <c:axId val="1196152367"/>
      </c:barChart>
      <c:catAx>
        <c:axId val="207655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pPr>
            <a:endParaRPr lang="en-US"/>
          </a:p>
        </c:txPr>
        <c:crossAx val="1196152367"/>
        <c:crosses val="autoZero"/>
        <c:auto val="1"/>
        <c:lblAlgn val="ctr"/>
        <c:lblOffset val="100"/>
        <c:noMultiLvlLbl val="0"/>
      </c:catAx>
      <c:valAx>
        <c:axId val="119615236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accent4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pPr>
                <a:r>
                  <a:rPr lang="en-US" b="1" dirty="0"/>
                  <a:t>Patients,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rgbClr val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pPr>
            <a:endParaRPr lang="en-US"/>
          </a:p>
        </c:txPr>
        <c:crossAx val="207655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528584557100475"/>
          <c:y val="2.9241509027958354E-3"/>
          <c:w val="0.68248138471626707"/>
          <c:h val="5.48884070565694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>
          <a:solidFill>
            <a:schemeClr val="accent4"/>
          </a:solidFill>
          <a:latin typeface="Source Sans Pro" panose="020B0503030403020204" pitchFamily="34" charset="0"/>
          <a:ea typeface="Source Sans Pro" panose="020B0503030403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159712976201827"/>
          <c:y val="0.10587308649894892"/>
          <c:w val="0.74024233381302329"/>
          <c:h val="0.6582382715158543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 worsening</c:v>
                </c:pt>
              </c:strCache>
            </c:strRef>
          </c:tx>
          <c:spPr>
            <a:solidFill>
              <a:srgbClr val="0B4C9F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CTCAE v4.03</c:v>
                </c:pt>
                <c:pt idx="1">
                  <c:v>CTCAE v6.0</c:v>
                </c:pt>
                <c:pt idx="3">
                  <c:v>CTCAE v4.03</c:v>
                </c:pt>
                <c:pt idx="4">
                  <c:v>CTCAE v6.0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7.6</c:v>
                </c:pt>
                <c:pt idx="1">
                  <c:v>11.9</c:v>
                </c:pt>
                <c:pt idx="3">
                  <c:v>3.4</c:v>
                </c:pt>
                <c:pt idx="4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46-4C31-8D07-97BD87FBE6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G1</c:v>
                </c:pt>
              </c:strCache>
            </c:strRef>
          </c:tx>
          <c:spPr>
            <a:solidFill>
              <a:srgbClr val="00B5CE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accent4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CTCAE v4.03</c:v>
                </c:pt>
                <c:pt idx="1">
                  <c:v>CTCAE v6.0</c:v>
                </c:pt>
                <c:pt idx="3">
                  <c:v>CTCAE v4.03</c:v>
                </c:pt>
                <c:pt idx="4">
                  <c:v>CTCAE v6.0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4.2</c:v>
                </c:pt>
                <c:pt idx="1">
                  <c:v>16.100000000000001</c:v>
                </c:pt>
                <c:pt idx="3">
                  <c:v>15.3</c:v>
                </c:pt>
                <c:pt idx="4">
                  <c:v>15.3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46-4C31-8D07-97BD87FBE6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G2</c:v>
                </c:pt>
              </c:strCache>
            </c:strRef>
          </c:tx>
          <c:spPr>
            <a:solidFill>
              <a:srgbClr val="A6A6A6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accent4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CTCAE v4.03</c:v>
                </c:pt>
                <c:pt idx="1">
                  <c:v>CTCAE v6.0</c:v>
                </c:pt>
                <c:pt idx="3">
                  <c:v>CTCAE v4.03</c:v>
                </c:pt>
                <c:pt idx="4">
                  <c:v>CTCAE v6.0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16.100000000000001</c:v>
                </c:pt>
                <c:pt idx="1">
                  <c:v>47.5</c:v>
                </c:pt>
                <c:pt idx="3">
                  <c:v>16.100000000000001</c:v>
                </c:pt>
                <c:pt idx="4">
                  <c:v>16.100000000000001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46-4C31-8D07-97BD87FBE6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G3</c:v>
                </c:pt>
              </c:strCache>
            </c:strRef>
          </c:tx>
          <c:spPr>
            <a:solidFill>
              <a:srgbClr val="8793C3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accent4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CTCAE v4.03</c:v>
                </c:pt>
                <c:pt idx="1">
                  <c:v>CTCAE v6.0</c:v>
                </c:pt>
                <c:pt idx="3">
                  <c:v>CTCAE v4.03</c:v>
                </c:pt>
                <c:pt idx="4">
                  <c:v>CTCAE v6.0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47.5</c:v>
                </c:pt>
                <c:pt idx="1">
                  <c:v>23.7</c:v>
                </c:pt>
                <c:pt idx="3">
                  <c:v>43.2</c:v>
                </c:pt>
                <c:pt idx="4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46-4C31-8D07-97BD87FBE63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G4</c:v>
                </c:pt>
              </c:strCache>
            </c:strRef>
          </c:tx>
          <c:spPr>
            <a:solidFill>
              <a:srgbClr val="FF8700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accent4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CTCAE v4.03</c:v>
                </c:pt>
                <c:pt idx="1">
                  <c:v>CTCAE v6.0</c:v>
                </c:pt>
                <c:pt idx="3">
                  <c:v>CTCAE v4.03</c:v>
                </c:pt>
                <c:pt idx="4">
                  <c:v>CTCAE v6.0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24.6</c:v>
                </c:pt>
                <c:pt idx="1">
                  <c:v>0.8</c:v>
                </c:pt>
                <c:pt idx="3">
                  <c:v>22</c:v>
                </c:pt>
                <c:pt idx="4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346-4C31-8D07-97BD87FBE63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5"/>
        <c:overlap val="100"/>
        <c:axId val="2076553152"/>
        <c:axId val="1196152367"/>
      </c:barChart>
      <c:catAx>
        <c:axId val="207655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pPr>
            <a:endParaRPr lang="en-US"/>
          </a:p>
        </c:txPr>
        <c:crossAx val="1196152367"/>
        <c:crosses val="autoZero"/>
        <c:auto val="1"/>
        <c:lblAlgn val="ctr"/>
        <c:lblOffset val="100"/>
        <c:noMultiLvlLbl val="0"/>
      </c:catAx>
      <c:valAx>
        <c:axId val="119615236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accent4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pPr>
                <a:r>
                  <a:rPr lang="en-US" b="1" dirty="0"/>
                  <a:t>Patients,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rgbClr val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pPr>
            <a:endParaRPr lang="en-US"/>
          </a:p>
        </c:txPr>
        <c:crossAx val="207655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528584557100475"/>
          <c:y val="2.9241509027958354E-3"/>
          <c:w val="0.68248138471626707"/>
          <c:h val="5.48884070565694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>
          <a:solidFill>
            <a:schemeClr val="accent4"/>
          </a:solidFill>
          <a:latin typeface="Source Sans Pro" panose="020B0503030403020204" pitchFamily="34" charset="0"/>
          <a:ea typeface="Source Sans Pro" panose="020B0503030403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B968E23-AD0F-CB1E-2551-F71A5DFBDA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683C52-5D96-1DBE-E516-B7F78B311E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89143-C15E-1A49-9FC7-9262AB3DAF69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B97F5B-11BE-A1D5-F5DC-701C8F7955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A61CC-ABC6-F020-A877-41E5CA27D9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49DE6B-B280-D14D-A3C4-7EE7072FDD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5199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E23DC-9284-C24D-8B9B-81DB5F528096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58DA4C-4F48-C945-B48D-B0786872A2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071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6334" rtl="0" eaLnBrk="1" latinLnBrk="0" hangingPunct="1">
      <a:defRPr sz="1805" kern="1200">
        <a:solidFill>
          <a:schemeClr val="tx1"/>
        </a:solidFill>
        <a:latin typeface="+mn-lt"/>
        <a:ea typeface="+mn-ea"/>
        <a:cs typeface="+mn-cs"/>
      </a:defRPr>
    </a:lvl1pPr>
    <a:lvl2pPr marL="688168" algn="l" defTabSz="1376334" rtl="0" eaLnBrk="1" latinLnBrk="0" hangingPunct="1">
      <a:defRPr sz="1805" kern="1200">
        <a:solidFill>
          <a:schemeClr val="tx1"/>
        </a:solidFill>
        <a:latin typeface="+mn-lt"/>
        <a:ea typeface="+mn-ea"/>
        <a:cs typeface="+mn-cs"/>
      </a:defRPr>
    </a:lvl2pPr>
    <a:lvl3pPr marL="1376334" algn="l" defTabSz="1376334" rtl="0" eaLnBrk="1" latinLnBrk="0" hangingPunct="1">
      <a:defRPr sz="1805" kern="1200">
        <a:solidFill>
          <a:schemeClr val="tx1"/>
        </a:solidFill>
        <a:latin typeface="+mn-lt"/>
        <a:ea typeface="+mn-ea"/>
        <a:cs typeface="+mn-cs"/>
      </a:defRPr>
    </a:lvl3pPr>
    <a:lvl4pPr marL="2064502" algn="l" defTabSz="1376334" rtl="0" eaLnBrk="1" latinLnBrk="0" hangingPunct="1">
      <a:defRPr sz="1805" kern="1200">
        <a:solidFill>
          <a:schemeClr val="tx1"/>
        </a:solidFill>
        <a:latin typeface="+mn-lt"/>
        <a:ea typeface="+mn-ea"/>
        <a:cs typeface="+mn-cs"/>
      </a:defRPr>
    </a:lvl4pPr>
    <a:lvl5pPr marL="2752670" algn="l" defTabSz="1376334" rtl="0" eaLnBrk="1" latinLnBrk="0" hangingPunct="1">
      <a:defRPr sz="1805" kern="1200">
        <a:solidFill>
          <a:schemeClr val="tx1"/>
        </a:solidFill>
        <a:latin typeface="+mn-lt"/>
        <a:ea typeface="+mn-ea"/>
        <a:cs typeface="+mn-cs"/>
      </a:defRPr>
    </a:lvl5pPr>
    <a:lvl6pPr marL="3440835" algn="l" defTabSz="1376334" rtl="0" eaLnBrk="1" latinLnBrk="0" hangingPunct="1">
      <a:defRPr sz="1805" kern="1200">
        <a:solidFill>
          <a:schemeClr val="tx1"/>
        </a:solidFill>
        <a:latin typeface="+mn-lt"/>
        <a:ea typeface="+mn-ea"/>
        <a:cs typeface="+mn-cs"/>
      </a:defRPr>
    </a:lvl6pPr>
    <a:lvl7pPr marL="4129004" algn="l" defTabSz="1376334" rtl="0" eaLnBrk="1" latinLnBrk="0" hangingPunct="1">
      <a:defRPr sz="1805" kern="1200">
        <a:solidFill>
          <a:schemeClr val="tx1"/>
        </a:solidFill>
        <a:latin typeface="+mn-lt"/>
        <a:ea typeface="+mn-ea"/>
        <a:cs typeface="+mn-cs"/>
      </a:defRPr>
    </a:lvl7pPr>
    <a:lvl8pPr marL="4817172" algn="l" defTabSz="1376334" rtl="0" eaLnBrk="1" latinLnBrk="0" hangingPunct="1">
      <a:defRPr sz="1805" kern="1200">
        <a:solidFill>
          <a:schemeClr val="tx1"/>
        </a:solidFill>
        <a:latin typeface="+mn-lt"/>
        <a:ea typeface="+mn-ea"/>
        <a:cs typeface="+mn-cs"/>
      </a:defRPr>
    </a:lvl8pPr>
    <a:lvl9pPr marL="5505339" algn="l" defTabSz="1376334" rtl="0" eaLnBrk="1" latinLnBrk="0" hangingPunct="1">
      <a:defRPr sz="180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57D8B-DA8C-4C92-B833-F6AD0FB25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7D704C-CBE7-5445-750E-318792D97A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02380F-62FC-F078-628D-269F97256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F172D9-EDC4-6B20-FF7F-8746103147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58DA4C-4F48-C945-B48D-B0786872A2A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909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253" y="1584328"/>
            <a:ext cx="37978914" cy="1477326"/>
          </a:xfrm>
        </p:spPr>
        <p:txBody>
          <a:bodyPr wrap="square" anchor="b">
            <a:noAutofit/>
          </a:bodyPr>
          <a:lstStyle>
            <a:lvl1pPr>
              <a:defRPr sz="4539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97C6BAF-59ED-A38D-FB0D-961154608F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1250" y="3108961"/>
            <a:ext cx="42663651" cy="1354219"/>
          </a:xfrm>
        </p:spPr>
        <p:txBody>
          <a:bodyPr wrap="square">
            <a:noAutofit/>
          </a:bodyPr>
          <a:lstStyle>
            <a:lvl1pPr marL="0" indent="0">
              <a:buNone/>
              <a:defRPr sz="2178">
                <a:solidFill>
                  <a:schemeClr val="bg1"/>
                </a:solidFill>
              </a:defRPr>
            </a:lvl1pPr>
            <a:lvl2pPr marL="4322" indent="0">
              <a:buNone/>
              <a:tabLst/>
              <a:defRPr sz="1814">
                <a:solidFill>
                  <a:schemeClr val="bg1"/>
                </a:solidFill>
              </a:defRPr>
            </a:lvl2pPr>
            <a:lvl3pPr marL="406334" indent="0">
              <a:buNone/>
              <a:defRPr sz="2178">
                <a:solidFill>
                  <a:schemeClr val="bg1"/>
                </a:solidFill>
              </a:defRPr>
            </a:lvl3pPr>
            <a:lvl4pPr marL="608062" indent="0">
              <a:buNone/>
              <a:defRPr sz="2178">
                <a:solidFill>
                  <a:schemeClr val="bg1"/>
                </a:solidFill>
              </a:defRPr>
            </a:lvl4pPr>
            <a:lvl5pPr marL="809789" indent="0">
              <a:buNone/>
              <a:defRPr sz="2178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3AC467-DF05-73F1-4073-A0E11A7C9533}"/>
              </a:ext>
            </a:extLst>
          </p:cNvPr>
          <p:cNvSpPr/>
          <p:nvPr userDrawn="1"/>
        </p:nvSpPr>
        <p:spPr>
          <a:xfrm>
            <a:off x="14757400" y="5505855"/>
            <a:ext cx="28666440" cy="26060400"/>
          </a:xfrm>
          <a:prstGeom prst="rect">
            <a:avLst/>
          </a:prstGeom>
          <a:solidFill>
            <a:srgbClr val="F8F2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67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2D53E8-DA87-186E-7FFE-F8AB3C41D576}"/>
              </a:ext>
            </a:extLst>
          </p:cNvPr>
          <p:cNvSpPr/>
          <p:nvPr userDrawn="1"/>
        </p:nvSpPr>
        <p:spPr>
          <a:xfrm>
            <a:off x="0" y="0"/>
            <a:ext cx="43891200" cy="5029200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842A85-DE80-B9F6-1ECD-D25C0473ACEB}"/>
              </a:ext>
            </a:extLst>
          </p:cNvPr>
          <p:cNvSpPr/>
          <p:nvPr userDrawn="1"/>
        </p:nvSpPr>
        <p:spPr>
          <a:xfrm>
            <a:off x="0" y="32004000"/>
            <a:ext cx="43891200" cy="914400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1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089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6" userDrawn="1">
          <p15:clr>
            <a:srgbClr val="FBAE40"/>
          </p15:clr>
        </p15:guide>
        <p15:guide id="2" pos="27072" userDrawn="1">
          <p15:clr>
            <a:srgbClr val="FBAE40"/>
          </p15:clr>
        </p15:guide>
        <p15:guide id="5" pos="9600" userDrawn="1">
          <p15:clr>
            <a:srgbClr val="FBAE40"/>
          </p15:clr>
        </p15:guide>
        <p15:guide id="6" pos="18624" userDrawn="1">
          <p15:clr>
            <a:srgbClr val="FBAE40"/>
          </p15:clr>
        </p15:guide>
        <p15:guide id="7" pos="9024" userDrawn="1">
          <p15:clr>
            <a:srgbClr val="FBAE40"/>
          </p15:clr>
        </p15:guide>
        <p15:guide id="8" pos="18048" userDrawn="1">
          <p15:clr>
            <a:srgbClr val="FBAE40"/>
          </p15:clr>
        </p15:guide>
        <p15:guide id="11" orient="horz" pos="3456" userDrawn="1">
          <p15:clr>
            <a:srgbClr val="FBAE40"/>
          </p15:clr>
        </p15:guide>
        <p15:guide id="12" orient="horz" pos="3168" userDrawn="1">
          <p15:clr>
            <a:srgbClr val="FBAE40"/>
          </p15:clr>
        </p15:guide>
        <p15:guide id="13" orient="horz" pos="3768" userDrawn="1">
          <p15:clr>
            <a:srgbClr val="FBAE40"/>
          </p15:clr>
        </p15:guide>
        <p15:guide id="14" orient="horz" pos="20160" userDrawn="1">
          <p15:clr>
            <a:srgbClr val="FBAE40"/>
          </p15:clr>
        </p15:guide>
        <p15:guide id="15" orient="horz" pos="19872" userDrawn="1">
          <p15:clr>
            <a:srgbClr val="FBAE40"/>
          </p15:clr>
        </p15:guide>
        <p15:guide id="16" orient="horz" pos="195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7" y="1752604"/>
            <a:ext cx="37856160" cy="6362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7" y="8763001"/>
            <a:ext cx="37856160" cy="208864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2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7" y="30510482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2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048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</p:sldLayoutIdLst>
  <p:hf hdr="0"/>
  <p:txStyles>
    <p:titleStyle>
      <a:lvl1pPr algn="l" defTabSz="2396292" rtl="0" eaLnBrk="1" latinLnBrk="0" hangingPunct="1">
        <a:lnSpc>
          <a:spcPct val="90000"/>
        </a:lnSpc>
        <a:spcBef>
          <a:spcPct val="0"/>
        </a:spcBef>
        <a:buNone/>
        <a:defRPr sz="1153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99074" indent="-599074" algn="l" defTabSz="2396292" rtl="0" eaLnBrk="1" latinLnBrk="0" hangingPunct="1">
        <a:lnSpc>
          <a:spcPct val="90000"/>
        </a:lnSpc>
        <a:spcBef>
          <a:spcPts val="2620"/>
        </a:spcBef>
        <a:buFont typeface="Arial" panose="020B0604020202020204" pitchFamily="34" charset="0"/>
        <a:buChar char="•"/>
        <a:defRPr sz="7339" kern="1200">
          <a:solidFill>
            <a:schemeClr val="tx1"/>
          </a:solidFill>
          <a:latin typeface="+mn-lt"/>
          <a:ea typeface="+mn-ea"/>
          <a:cs typeface="+mn-cs"/>
        </a:defRPr>
      </a:lvl1pPr>
      <a:lvl2pPr marL="1797221" indent="-599074" algn="l" defTabSz="2396292" rtl="0" eaLnBrk="1" latinLnBrk="0" hangingPunct="1">
        <a:lnSpc>
          <a:spcPct val="90000"/>
        </a:lnSpc>
        <a:spcBef>
          <a:spcPts val="1311"/>
        </a:spcBef>
        <a:buFont typeface="Arial" panose="020B0604020202020204" pitchFamily="34" charset="0"/>
        <a:buChar char="•"/>
        <a:defRPr sz="6290" kern="1200">
          <a:solidFill>
            <a:schemeClr val="tx1"/>
          </a:solidFill>
          <a:latin typeface="+mn-lt"/>
          <a:ea typeface="+mn-ea"/>
          <a:cs typeface="+mn-cs"/>
        </a:defRPr>
      </a:lvl2pPr>
      <a:lvl3pPr marL="2995366" indent="-599074" algn="l" defTabSz="2396292" rtl="0" eaLnBrk="1" latinLnBrk="0" hangingPunct="1">
        <a:lnSpc>
          <a:spcPct val="90000"/>
        </a:lnSpc>
        <a:spcBef>
          <a:spcPts val="1311"/>
        </a:spcBef>
        <a:buFont typeface="Arial" panose="020B0604020202020204" pitchFamily="34" charset="0"/>
        <a:buChar char="•"/>
        <a:defRPr sz="5241" kern="1200">
          <a:solidFill>
            <a:schemeClr val="tx1"/>
          </a:solidFill>
          <a:latin typeface="+mn-lt"/>
          <a:ea typeface="+mn-ea"/>
          <a:cs typeface="+mn-cs"/>
        </a:defRPr>
      </a:lvl3pPr>
      <a:lvl4pPr marL="4193511" indent="-599074" algn="l" defTabSz="2396292" rtl="0" eaLnBrk="1" latinLnBrk="0" hangingPunct="1">
        <a:lnSpc>
          <a:spcPct val="90000"/>
        </a:lnSpc>
        <a:spcBef>
          <a:spcPts val="1311"/>
        </a:spcBef>
        <a:buFont typeface="Arial" panose="020B0604020202020204" pitchFamily="34" charset="0"/>
        <a:buChar char="•"/>
        <a:defRPr sz="4717" kern="1200">
          <a:solidFill>
            <a:schemeClr val="tx1"/>
          </a:solidFill>
          <a:latin typeface="+mn-lt"/>
          <a:ea typeface="+mn-ea"/>
          <a:cs typeface="+mn-cs"/>
        </a:defRPr>
      </a:lvl4pPr>
      <a:lvl5pPr marL="5391658" indent="-599074" algn="l" defTabSz="2396292" rtl="0" eaLnBrk="1" latinLnBrk="0" hangingPunct="1">
        <a:lnSpc>
          <a:spcPct val="90000"/>
        </a:lnSpc>
        <a:spcBef>
          <a:spcPts val="1311"/>
        </a:spcBef>
        <a:buFont typeface="Arial" panose="020B0604020202020204" pitchFamily="34" charset="0"/>
        <a:buChar char="•"/>
        <a:defRPr sz="4717" kern="1200">
          <a:solidFill>
            <a:schemeClr val="tx1"/>
          </a:solidFill>
          <a:latin typeface="+mn-lt"/>
          <a:ea typeface="+mn-ea"/>
          <a:cs typeface="+mn-cs"/>
        </a:defRPr>
      </a:lvl5pPr>
      <a:lvl6pPr marL="6589802" indent="-599074" algn="l" defTabSz="2396292" rtl="0" eaLnBrk="1" latinLnBrk="0" hangingPunct="1">
        <a:lnSpc>
          <a:spcPct val="90000"/>
        </a:lnSpc>
        <a:spcBef>
          <a:spcPts val="1311"/>
        </a:spcBef>
        <a:buFont typeface="Arial" panose="020B0604020202020204" pitchFamily="34" charset="0"/>
        <a:buChar char="•"/>
        <a:defRPr sz="4717" kern="1200">
          <a:solidFill>
            <a:schemeClr val="tx1"/>
          </a:solidFill>
          <a:latin typeface="+mn-lt"/>
          <a:ea typeface="+mn-ea"/>
          <a:cs typeface="+mn-cs"/>
        </a:defRPr>
      </a:lvl6pPr>
      <a:lvl7pPr marL="7787949" indent="-599074" algn="l" defTabSz="2396292" rtl="0" eaLnBrk="1" latinLnBrk="0" hangingPunct="1">
        <a:lnSpc>
          <a:spcPct val="90000"/>
        </a:lnSpc>
        <a:spcBef>
          <a:spcPts val="1311"/>
        </a:spcBef>
        <a:buFont typeface="Arial" panose="020B0604020202020204" pitchFamily="34" charset="0"/>
        <a:buChar char="•"/>
        <a:defRPr sz="4717" kern="1200">
          <a:solidFill>
            <a:schemeClr val="tx1"/>
          </a:solidFill>
          <a:latin typeface="+mn-lt"/>
          <a:ea typeface="+mn-ea"/>
          <a:cs typeface="+mn-cs"/>
        </a:defRPr>
      </a:lvl7pPr>
      <a:lvl8pPr marL="8986095" indent="-599074" algn="l" defTabSz="2396292" rtl="0" eaLnBrk="1" latinLnBrk="0" hangingPunct="1">
        <a:lnSpc>
          <a:spcPct val="90000"/>
        </a:lnSpc>
        <a:spcBef>
          <a:spcPts val="1311"/>
        </a:spcBef>
        <a:buFont typeface="Arial" panose="020B0604020202020204" pitchFamily="34" charset="0"/>
        <a:buChar char="•"/>
        <a:defRPr sz="4717" kern="1200">
          <a:solidFill>
            <a:schemeClr val="tx1"/>
          </a:solidFill>
          <a:latin typeface="+mn-lt"/>
          <a:ea typeface="+mn-ea"/>
          <a:cs typeface="+mn-cs"/>
        </a:defRPr>
      </a:lvl8pPr>
      <a:lvl9pPr marL="10184241" indent="-599074" algn="l" defTabSz="2396292" rtl="0" eaLnBrk="1" latinLnBrk="0" hangingPunct="1">
        <a:lnSpc>
          <a:spcPct val="90000"/>
        </a:lnSpc>
        <a:spcBef>
          <a:spcPts val="1311"/>
        </a:spcBef>
        <a:buFont typeface="Arial" panose="020B0604020202020204" pitchFamily="34" charset="0"/>
        <a:buChar char="•"/>
        <a:defRPr sz="47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96292" rtl="0" eaLnBrk="1" latinLnBrk="0" hangingPunct="1">
        <a:defRPr sz="4717" kern="1200">
          <a:solidFill>
            <a:schemeClr val="tx1"/>
          </a:solidFill>
          <a:latin typeface="+mn-lt"/>
          <a:ea typeface="+mn-ea"/>
          <a:cs typeface="+mn-cs"/>
        </a:defRPr>
      </a:lvl1pPr>
      <a:lvl2pPr marL="1198146" algn="l" defTabSz="2396292" rtl="0" eaLnBrk="1" latinLnBrk="0" hangingPunct="1">
        <a:defRPr sz="4717" kern="1200">
          <a:solidFill>
            <a:schemeClr val="tx1"/>
          </a:solidFill>
          <a:latin typeface="+mn-lt"/>
          <a:ea typeface="+mn-ea"/>
          <a:cs typeface="+mn-cs"/>
        </a:defRPr>
      </a:lvl2pPr>
      <a:lvl3pPr marL="2396292" algn="l" defTabSz="2396292" rtl="0" eaLnBrk="1" latinLnBrk="0" hangingPunct="1">
        <a:defRPr sz="4717" kern="1200">
          <a:solidFill>
            <a:schemeClr val="tx1"/>
          </a:solidFill>
          <a:latin typeface="+mn-lt"/>
          <a:ea typeface="+mn-ea"/>
          <a:cs typeface="+mn-cs"/>
        </a:defRPr>
      </a:lvl3pPr>
      <a:lvl4pPr marL="3594437" algn="l" defTabSz="2396292" rtl="0" eaLnBrk="1" latinLnBrk="0" hangingPunct="1">
        <a:defRPr sz="4717" kern="1200">
          <a:solidFill>
            <a:schemeClr val="tx1"/>
          </a:solidFill>
          <a:latin typeface="+mn-lt"/>
          <a:ea typeface="+mn-ea"/>
          <a:cs typeface="+mn-cs"/>
        </a:defRPr>
      </a:lvl4pPr>
      <a:lvl5pPr marL="4792583" algn="l" defTabSz="2396292" rtl="0" eaLnBrk="1" latinLnBrk="0" hangingPunct="1">
        <a:defRPr sz="4717" kern="1200">
          <a:solidFill>
            <a:schemeClr val="tx1"/>
          </a:solidFill>
          <a:latin typeface="+mn-lt"/>
          <a:ea typeface="+mn-ea"/>
          <a:cs typeface="+mn-cs"/>
        </a:defRPr>
      </a:lvl5pPr>
      <a:lvl6pPr marL="5990729" algn="l" defTabSz="2396292" rtl="0" eaLnBrk="1" latinLnBrk="0" hangingPunct="1">
        <a:defRPr sz="4717" kern="1200">
          <a:solidFill>
            <a:schemeClr val="tx1"/>
          </a:solidFill>
          <a:latin typeface="+mn-lt"/>
          <a:ea typeface="+mn-ea"/>
          <a:cs typeface="+mn-cs"/>
        </a:defRPr>
      </a:lvl6pPr>
      <a:lvl7pPr marL="7188876" algn="l" defTabSz="2396292" rtl="0" eaLnBrk="1" latinLnBrk="0" hangingPunct="1">
        <a:defRPr sz="4717" kern="1200">
          <a:solidFill>
            <a:schemeClr val="tx1"/>
          </a:solidFill>
          <a:latin typeface="+mn-lt"/>
          <a:ea typeface="+mn-ea"/>
          <a:cs typeface="+mn-cs"/>
        </a:defRPr>
      </a:lvl7pPr>
      <a:lvl8pPr marL="8387022" algn="l" defTabSz="2396292" rtl="0" eaLnBrk="1" latinLnBrk="0" hangingPunct="1">
        <a:defRPr sz="4717" kern="1200">
          <a:solidFill>
            <a:schemeClr val="tx1"/>
          </a:solidFill>
          <a:latin typeface="+mn-lt"/>
          <a:ea typeface="+mn-ea"/>
          <a:cs typeface="+mn-cs"/>
        </a:defRPr>
      </a:lvl8pPr>
      <a:lvl9pPr marL="9585168" algn="l" defTabSz="2396292" rtl="0" eaLnBrk="1" latinLnBrk="0" hangingPunct="1">
        <a:defRPr sz="47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36958-211E-48FB-9AE2-D40C80F5A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11">
            <a:extLst>
              <a:ext uri="{FF2B5EF4-FFF2-40B4-BE49-F238E27FC236}">
                <a16:creationId xmlns:a16="http://schemas.microsoft.com/office/drawing/2014/main" id="{9E616AA8-A545-1B48-311B-6FB20B3E8467}"/>
              </a:ext>
            </a:extLst>
          </p:cNvPr>
          <p:cNvSpPr txBox="1">
            <a:spLocks/>
          </p:cNvSpPr>
          <p:nvPr/>
        </p:nvSpPr>
        <p:spPr>
          <a:xfrm>
            <a:off x="15249033" y="5989788"/>
            <a:ext cx="13350240" cy="914400"/>
          </a:xfrm>
          <a:prstGeom prst="rect">
            <a:avLst/>
          </a:prstGeom>
          <a:solidFill>
            <a:schemeClr val="accent5"/>
          </a:solidFill>
        </p:spPr>
        <p:txBody>
          <a:bodyPr vert="horz" wrap="square" lIns="182880" tIns="41492" rIns="0" bIns="41492" rtlCol="0" anchor="ctr">
            <a:noAutofit/>
          </a:bodyPr>
          <a:lstStyle>
            <a:lvl1pPr marL="179388" indent="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Aft>
                <a:spcPts val="0"/>
              </a:spcAft>
            </a:pPr>
            <a:r>
              <a:rPr lang="en-GB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Results</a:t>
            </a:r>
          </a:p>
        </p:txBody>
      </p:sp>
      <p:sp>
        <p:nvSpPr>
          <p:cNvPr id="3765" name="Content Placeholder 123">
            <a:extLst>
              <a:ext uri="{FF2B5EF4-FFF2-40B4-BE49-F238E27FC236}">
                <a16:creationId xmlns:a16="http://schemas.microsoft.com/office/drawing/2014/main" id="{A7062FBF-CE69-9EB6-538B-A35122F58C9D}"/>
              </a:ext>
            </a:extLst>
          </p:cNvPr>
          <p:cNvSpPr txBox="1">
            <a:spLocks/>
          </p:cNvSpPr>
          <p:nvPr/>
        </p:nvSpPr>
        <p:spPr>
          <a:xfrm>
            <a:off x="15249033" y="6913032"/>
            <a:ext cx="13350240" cy="1569660"/>
          </a:xfrm>
          <a:prstGeom prst="rect">
            <a:avLst/>
          </a:prstGeom>
        </p:spPr>
        <p:txBody>
          <a:bodyPr vert="horz" wrap="square" lIns="0" tIns="91440" rIns="0" bIns="9144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/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analysis comprised 226 imetelstat-treated patients from the pooled IMerge population, including 118 from the Phase 3 population</a:t>
            </a:r>
          </a:p>
          <a:p>
            <a:pPr marL="274320" indent="-274320"/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Baseline characteristics are shown in </a:t>
            </a:r>
            <a:r>
              <a:rPr lang="en-US" sz="20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Table 1</a:t>
            </a:r>
          </a:p>
          <a:p>
            <a:pPr marL="274320" indent="-274320"/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median duration of imetelstat treatment was 33.6 weeks, with 40% of patients receiving ≥13 treatment cycles (</a:t>
            </a:r>
            <a:r>
              <a:rPr lang="en-US" sz="20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Table 2</a:t>
            </a: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</p:txBody>
      </p:sp>
      <p:sp>
        <p:nvSpPr>
          <p:cNvPr id="3766" name="Title 429">
            <a:extLst>
              <a:ext uri="{FF2B5EF4-FFF2-40B4-BE49-F238E27FC236}">
                <a16:creationId xmlns:a16="http://schemas.microsoft.com/office/drawing/2014/main" id="{56863DD3-7754-4762-B4E2-ADB4A15906AC}"/>
              </a:ext>
            </a:extLst>
          </p:cNvPr>
          <p:cNvSpPr txBox="1">
            <a:spLocks/>
          </p:cNvSpPr>
          <p:nvPr/>
        </p:nvSpPr>
        <p:spPr>
          <a:xfrm>
            <a:off x="939800" y="815674"/>
            <a:ext cx="41997682" cy="339785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37801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158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289827">
              <a:spcBef>
                <a:spcPts val="0"/>
              </a:spcBef>
              <a:spcAft>
                <a:spcPts val="1800"/>
              </a:spcAft>
              <a:defRPr/>
            </a:pPr>
            <a:r>
              <a:rPr lang="en-US" sz="6600" spc="-26" dirty="0">
                <a:latin typeface="Source Sans Pro" panose="020B0503030403020204" pitchFamily="34" charset="0"/>
                <a:ea typeface="Source Sans Pro" panose="020B0503030403020204" pitchFamily="34" charset="0"/>
              </a:rPr>
              <a:t>Impact of the Updated CTCAE Version 6.0 on Grading of Cytopenias Associated With Imetelstat </a:t>
            </a:r>
            <a:br>
              <a:rPr lang="en-US" sz="6600" spc="-26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6600" spc="-26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 Lower-Risk Myelodysplastic Syndromes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4000" b="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Logan Murray,</a:t>
            </a:r>
            <a:r>
              <a:rPr lang="en-US" sz="4000" b="0" baseline="30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1</a:t>
            </a:r>
            <a:r>
              <a:rPr lang="en-US" sz="4000" b="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Ruben A. Mesa,</a:t>
            </a:r>
            <a:r>
              <a:rPr lang="en-US" sz="4000" b="0" baseline="30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2</a:t>
            </a:r>
            <a:r>
              <a:rPr lang="en-US" sz="4000" b="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Dana Bogojevic,</a:t>
            </a:r>
            <a:r>
              <a:rPr lang="en-US" sz="4000" b="0" baseline="30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3</a:t>
            </a:r>
            <a:r>
              <a:rPr lang="en-US" sz="4000" b="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Qi Xia,</a:t>
            </a:r>
            <a:r>
              <a:rPr lang="en-US" sz="4000" b="0" baseline="30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3</a:t>
            </a:r>
            <a:r>
              <a:rPr lang="en-US" sz="4000" b="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Libo Sun,</a:t>
            </a:r>
            <a:r>
              <a:rPr lang="en-US" sz="4000" b="0" baseline="30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3</a:t>
            </a:r>
            <a:r>
              <a:rPr lang="en-US" sz="4000" b="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Jeff Braziunas,</a:t>
            </a:r>
            <a:r>
              <a:rPr lang="en-US" sz="4000" b="0" baseline="30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3</a:t>
            </a:r>
            <a:r>
              <a:rPr lang="en-US" sz="4000" b="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Michelle Mudge-Riley,</a:t>
            </a:r>
            <a:r>
              <a:rPr lang="en-US" sz="4000" b="0" baseline="30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3</a:t>
            </a:r>
            <a:r>
              <a:rPr lang="en-US" sz="4000" b="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David M. Swoboda</a:t>
            </a:r>
            <a:r>
              <a:rPr lang="en-US" sz="4000" b="0" baseline="30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1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3200" b="0" baseline="30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1</a:t>
            </a:r>
            <a:r>
              <a:rPr lang="it-IT" sz="3200" b="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TGH Cancer Institute, Tampa General Hospital, Tampa, FL, USA; </a:t>
            </a:r>
            <a:r>
              <a:rPr lang="it-IT" sz="3200" b="0" baseline="30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2</a:t>
            </a:r>
            <a:r>
              <a:rPr lang="it-IT" sz="3200" b="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Atrium Health Wake Forest Baptist Comprehensive Cancer Center, Wake Forest University School of Medicine, Winston-Salem, NC, USA; </a:t>
            </a:r>
            <a:r>
              <a:rPr lang="it-IT" sz="3200" b="0" baseline="30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3</a:t>
            </a:r>
            <a:r>
              <a:rPr lang="it-IT" sz="3200" b="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Geron Corporation, Foster City, CA, USA</a:t>
            </a:r>
          </a:p>
        </p:txBody>
      </p:sp>
      <p:sp>
        <p:nvSpPr>
          <p:cNvPr id="3767" name="Content Placeholder 377">
            <a:extLst>
              <a:ext uri="{FF2B5EF4-FFF2-40B4-BE49-F238E27FC236}">
                <a16:creationId xmlns:a16="http://schemas.microsoft.com/office/drawing/2014/main" id="{6A449D8D-D8EE-CDD2-19FF-26EAB3E51E19}"/>
              </a:ext>
            </a:extLst>
          </p:cNvPr>
          <p:cNvSpPr txBox="1">
            <a:spLocks/>
          </p:cNvSpPr>
          <p:nvPr/>
        </p:nvSpPr>
        <p:spPr>
          <a:xfrm>
            <a:off x="29587242" y="29791732"/>
            <a:ext cx="10058400" cy="12926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9388" indent="-179388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GB" sz="14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Acknowledgments</a:t>
            </a:r>
          </a:p>
          <a:p>
            <a:pPr marL="182880" indent="-18288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authors thank all the patients and caregivers for their participation in this study and acknowledge the collaboration and commitment of all investigators and their research support staff</a:t>
            </a:r>
          </a:p>
          <a:p>
            <a:pPr marL="182880" indent="-18288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This study was funded by Geron Corporation</a:t>
            </a:r>
          </a:p>
          <a:p>
            <a:pPr marL="182880" indent="-18288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All authors contributed to and approved the presentation; writing and editorial support were provided by Meredith Rogers, MS, CMPP, of </a:t>
            </a:r>
            <a:b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Lockwood Group (Stamford, CT, USA), funded by Geron Corporation</a:t>
            </a:r>
          </a:p>
        </p:txBody>
      </p:sp>
      <p:sp>
        <p:nvSpPr>
          <p:cNvPr id="3863" name="Content Placeholder 11">
            <a:extLst>
              <a:ext uri="{FF2B5EF4-FFF2-40B4-BE49-F238E27FC236}">
                <a16:creationId xmlns:a16="http://schemas.microsoft.com/office/drawing/2014/main" id="{E08380CA-2F88-315A-5AB4-E7B342D7D199}"/>
              </a:ext>
            </a:extLst>
          </p:cNvPr>
          <p:cNvSpPr txBox="1">
            <a:spLocks/>
          </p:cNvSpPr>
          <p:nvPr/>
        </p:nvSpPr>
        <p:spPr>
          <a:xfrm>
            <a:off x="939800" y="22507401"/>
            <a:ext cx="13350240" cy="798022"/>
          </a:xfrm>
          <a:prstGeom prst="rect">
            <a:avLst/>
          </a:prstGeom>
          <a:solidFill>
            <a:schemeClr val="accent3"/>
          </a:solidFill>
        </p:spPr>
        <p:txBody>
          <a:bodyPr vert="horz" wrap="square" lIns="182880" tIns="41492" rIns="0" bIns="41492" rtlCol="0" anchor="ctr">
            <a:noAutofit/>
          </a:bodyPr>
          <a:lstStyle>
            <a:lvl1pPr marL="179388" indent="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Aft>
                <a:spcPts val="0"/>
              </a:spcAft>
            </a:pPr>
            <a:r>
              <a:rPr lang="en-GB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Methods</a:t>
            </a:r>
          </a:p>
        </p:txBody>
      </p:sp>
      <p:sp>
        <p:nvSpPr>
          <p:cNvPr id="3864" name="Content Placeholder 123">
            <a:extLst>
              <a:ext uri="{FF2B5EF4-FFF2-40B4-BE49-F238E27FC236}">
                <a16:creationId xmlns:a16="http://schemas.microsoft.com/office/drawing/2014/main" id="{FCF5808E-BAB8-23EC-DCB8-891AF352A4CF}"/>
              </a:ext>
            </a:extLst>
          </p:cNvPr>
          <p:cNvSpPr txBox="1">
            <a:spLocks/>
          </p:cNvSpPr>
          <p:nvPr/>
        </p:nvSpPr>
        <p:spPr>
          <a:xfrm>
            <a:off x="939800" y="23312671"/>
            <a:ext cx="13350240" cy="1369606"/>
          </a:xfrm>
          <a:prstGeom prst="rect">
            <a:avLst/>
          </a:prstGeom>
        </p:spPr>
        <p:txBody>
          <a:bodyPr vert="horz" wrap="square" lIns="0" tIns="91440" rIns="0" bIns="9144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lnSpc>
                <a:spcPct val="90000"/>
              </a:lnSpc>
            </a:pP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This post hoc analysis evaluated neutropenia and thrombocytopenia occurrence according to CTCAE v4.03 versus v6.0 in patients who received 7.1 mg/kg imetelstat administered as an intravenous infusion every 4 weeks</a:t>
            </a:r>
          </a:p>
          <a:p>
            <a:pPr marL="274320" indent="-274320">
              <a:lnSpc>
                <a:spcPct val="90000"/>
              </a:lnSpc>
            </a:pP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Analyses were conducted in the pooled IMerge population (Phase 2, Phase 3, and QTc substudy) and the randomized, placebo-controlled IMerge Phase 3 population (</a:t>
            </a:r>
            <a:r>
              <a:rPr lang="en-US" sz="20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Figure 2</a:t>
            </a: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</p:txBody>
      </p:sp>
      <p:sp>
        <p:nvSpPr>
          <p:cNvPr id="3867" name="Content Placeholder 378">
            <a:extLst>
              <a:ext uri="{FF2B5EF4-FFF2-40B4-BE49-F238E27FC236}">
                <a16:creationId xmlns:a16="http://schemas.microsoft.com/office/drawing/2014/main" id="{EB36075A-67B5-7263-4E40-77655CB10035}"/>
              </a:ext>
            </a:extLst>
          </p:cNvPr>
          <p:cNvSpPr txBox="1">
            <a:spLocks/>
          </p:cNvSpPr>
          <p:nvPr/>
        </p:nvSpPr>
        <p:spPr>
          <a:xfrm>
            <a:off x="29587242" y="27314919"/>
            <a:ext cx="13350240" cy="2462213"/>
          </a:xfrm>
          <a:prstGeom prst="rect">
            <a:avLst/>
          </a:prstGeom>
        </p:spPr>
        <p:txBody>
          <a:bodyPr vert="horz" wrap="square" lIns="0" tIns="182880" rIns="0" bIns="91440" rtlCol="0" anchor="t">
            <a:spAutoFit/>
          </a:bodyPr>
          <a:lstStyle>
            <a:lvl1pPr marL="0" indent="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9388" indent="-179388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  <a:tabLst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GB" sz="14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References</a:t>
            </a:r>
          </a:p>
          <a:p>
            <a:pPr marL="182880" indent="-182880">
              <a:spcAft>
                <a:spcPts val="300"/>
              </a:spcAft>
              <a:buFont typeface="+mj-lt"/>
              <a:buAutoNum type="arabicPeriod"/>
            </a:pP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</a:rPr>
              <a:t>CTCAE and adverse event reporting. Accessed September 10, 2026. https://dctd.cancer.gov/research/ctep-trials/for-sites/adverse-events.</a:t>
            </a:r>
            <a:endParaRPr lang="en-US" sz="1200" dirty="0">
              <a:solidFill>
                <a:schemeClr val="accent4"/>
              </a:solidFill>
              <a:latin typeface="Source Sans Pro" panose="020B0503030403020204" pitchFamily="34" charset="0"/>
              <a:cs typeface="Arial" panose="020B0604020202020204" pitchFamily="34" charset="0"/>
            </a:endParaRPr>
          </a:p>
          <a:p>
            <a:pPr marL="182880" indent="-182880">
              <a:spcAft>
                <a:spcPts val="300"/>
              </a:spcAft>
              <a:buFont typeface="+mj-lt"/>
              <a:buAutoNum type="arabicPeriod"/>
            </a:pP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</a:rPr>
              <a:t>Common Terminology Criteria for Adverse Events (CTCAE) v4.03. Accessed September 1, 2026. https://evs.nci.nih.gov/ftp1/CTCAE/CTCAE_4.03/CTCAE_</a:t>
            </a:r>
            <a:b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</a:rPr>
            </a:b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</a:rPr>
              <a:t>4.03_2010-06-14_QuickReference_5x7.pdf.</a:t>
            </a:r>
            <a:endParaRPr lang="en-US" sz="1200" dirty="0">
              <a:solidFill>
                <a:schemeClr val="accent4"/>
              </a:solidFill>
              <a:latin typeface="Source Sans Pro" panose="020B0503030403020204" pitchFamily="34" charset="0"/>
              <a:cs typeface="Arial" panose="020B0604020202020204" pitchFamily="34" charset="0"/>
            </a:endParaRPr>
          </a:p>
          <a:p>
            <a:pPr marL="182880" indent="-182880">
              <a:spcAft>
                <a:spcPts val="300"/>
              </a:spcAft>
              <a:buFont typeface="+mj-lt"/>
              <a:buAutoNum type="arabicPeriod"/>
            </a:pP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</a:rPr>
              <a:t>Common Terminology Criteria for Adverse Events (CTCAE) v6.0 (MedDRA 28.0). Accessed September 1, 2026.</a:t>
            </a: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</a:rPr>
              <a:t>https://dctd.cancer.gov/research/ctep-trials/for-sites/</a:t>
            </a:r>
            <a:b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</a:rPr>
            </a:b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</a:rPr>
              <a:t>adverse-events/ctcae-v6.pdf.</a:t>
            </a:r>
          </a:p>
          <a:p>
            <a:pPr marL="182880" indent="-182880">
              <a:spcAft>
                <a:spcPts val="300"/>
              </a:spcAft>
              <a:buFont typeface="+mj-lt"/>
              <a:buAutoNum type="arabicPeriod"/>
            </a:pP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Platzbecker U and Santini V, et al. </a:t>
            </a:r>
            <a:r>
              <a:rPr lang="en-US" sz="1200" i="1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Lancet</a:t>
            </a: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. 2024;403(10423):249-260.</a:t>
            </a:r>
          </a:p>
          <a:p>
            <a:pPr marL="182880" indent="-182880">
              <a:spcAft>
                <a:spcPts val="300"/>
              </a:spcAft>
              <a:buFont typeface="+mj-lt"/>
              <a:buAutoNum type="arabicPeriod"/>
            </a:pP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Zeidan AM, et al. </a:t>
            </a:r>
            <a:r>
              <a:rPr lang="en-US" sz="1200" i="1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Blood Cancer J</a:t>
            </a: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. 2026;16(1):55.</a:t>
            </a:r>
          </a:p>
          <a:p>
            <a:pPr marL="182880" indent="-182880">
              <a:spcAft>
                <a:spcPts val="300"/>
              </a:spcAft>
              <a:buFont typeface="+mj-lt"/>
              <a:buAutoNum type="arabicPeriod"/>
            </a:pP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Steensma DP, et al. </a:t>
            </a:r>
            <a:r>
              <a:rPr lang="en-US" sz="1200" i="1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J Clin Oncol</a:t>
            </a: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.</a:t>
            </a:r>
            <a:r>
              <a:rPr lang="en-US" sz="1200" i="1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2021;39(1):48-56.</a:t>
            </a:r>
          </a:p>
          <a:p>
            <a:pPr marL="182880" indent="-182880">
              <a:spcAft>
                <a:spcPts val="300"/>
              </a:spcAft>
              <a:buFont typeface="+mj-lt"/>
              <a:buAutoNum type="arabicPeriod"/>
            </a:pP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Komrokji RS, et al. </a:t>
            </a:r>
            <a:r>
              <a:rPr lang="en-US" sz="1200" i="1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Br J Haematol</a:t>
            </a: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. 2026;208(2):737-741. </a:t>
            </a:r>
          </a:p>
        </p:txBody>
      </p:sp>
      <p:cxnSp>
        <p:nvCxnSpPr>
          <p:cNvPr id="3868" name="Straight Connector 3867">
            <a:extLst>
              <a:ext uri="{FF2B5EF4-FFF2-40B4-BE49-F238E27FC236}">
                <a16:creationId xmlns:a16="http://schemas.microsoft.com/office/drawing/2014/main" id="{CF94BD11-7AB8-A708-9DC3-6D2F0E5D1835}"/>
              </a:ext>
            </a:extLst>
          </p:cNvPr>
          <p:cNvCxnSpPr>
            <a:cxnSpLocks/>
          </p:cNvCxnSpPr>
          <p:nvPr/>
        </p:nvCxnSpPr>
        <p:spPr>
          <a:xfrm>
            <a:off x="29587242" y="27733120"/>
            <a:ext cx="13350240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69" name="object 21">
            <a:extLst>
              <a:ext uri="{FF2B5EF4-FFF2-40B4-BE49-F238E27FC236}">
                <a16:creationId xmlns:a16="http://schemas.microsoft.com/office/drawing/2014/main" id="{D4C4305D-1795-F021-A18B-1C1C9CDB30D4}"/>
              </a:ext>
            </a:extLst>
          </p:cNvPr>
          <p:cNvSpPr/>
          <p:nvPr/>
        </p:nvSpPr>
        <p:spPr>
          <a:xfrm>
            <a:off x="939800" y="11999427"/>
            <a:ext cx="13350240" cy="995891"/>
          </a:xfrm>
          <a:prstGeom prst="roundRect">
            <a:avLst/>
          </a:prstGeom>
          <a:solidFill>
            <a:srgbClr val="05C3DD"/>
          </a:solidFill>
        </p:spPr>
        <p:txBody>
          <a:bodyPr wrap="square" lIns="91440" tIns="91440" rIns="91440" bIns="91440" rtlCol="0" anchor="ctr">
            <a:noAutofit/>
          </a:bodyPr>
          <a:lstStyle/>
          <a:p>
            <a:pPr algn="ctr" defTabSz="855666">
              <a:buClr>
                <a:srgbClr val="003B5C"/>
              </a:buClr>
              <a:defRPr/>
            </a:pPr>
            <a:r>
              <a:rPr lang="en-US" sz="2200" b="1" kern="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We hypothesized that implementation of CTCAE v6.0 would alter the classification of </a:t>
            </a:r>
            <a:br>
              <a:rPr lang="en-US" sz="2200" b="1" kern="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2200" b="1" kern="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imetelstat-associated cytopenias, thereby affecting the interpretation of reported hematologic AEs</a:t>
            </a:r>
          </a:p>
        </p:txBody>
      </p:sp>
      <p:sp>
        <p:nvSpPr>
          <p:cNvPr id="3874" name="Content Placeholder 9">
            <a:extLst>
              <a:ext uri="{FF2B5EF4-FFF2-40B4-BE49-F238E27FC236}">
                <a16:creationId xmlns:a16="http://schemas.microsoft.com/office/drawing/2014/main" id="{534E7BE5-5134-EED9-CA84-B8D10363848C}"/>
              </a:ext>
            </a:extLst>
          </p:cNvPr>
          <p:cNvSpPr txBox="1">
            <a:spLocks/>
          </p:cNvSpPr>
          <p:nvPr/>
        </p:nvSpPr>
        <p:spPr>
          <a:xfrm>
            <a:off x="939800" y="5989788"/>
            <a:ext cx="13350240" cy="914400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182880" tIns="41492" rIns="0" bIns="41492" rtlCol="0" anchor="ctr">
            <a:noAutofit/>
          </a:bodyPr>
          <a:lstStyle>
            <a:lvl1pPr marL="179388" indent="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Aft>
                <a:spcPts val="0"/>
              </a:spcAft>
            </a:pPr>
            <a:r>
              <a:rPr lang="en-GB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Introduction</a:t>
            </a:r>
          </a:p>
        </p:txBody>
      </p:sp>
      <p:sp>
        <p:nvSpPr>
          <p:cNvPr id="3875" name="Content Placeholder 86">
            <a:extLst>
              <a:ext uri="{FF2B5EF4-FFF2-40B4-BE49-F238E27FC236}">
                <a16:creationId xmlns:a16="http://schemas.microsoft.com/office/drawing/2014/main" id="{89CEA1EB-2466-C4B0-03B4-18491B6A305D}"/>
              </a:ext>
            </a:extLst>
          </p:cNvPr>
          <p:cNvSpPr txBox="1">
            <a:spLocks/>
          </p:cNvSpPr>
          <p:nvPr/>
        </p:nvSpPr>
        <p:spPr>
          <a:xfrm>
            <a:off x="939800" y="6913032"/>
            <a:ext cx="13350240" cy="5155257"/>
          </a:xfrm>
          <a:prstGeom prst="rect">
            <a:avLst/>
          </a:prstGeom>
        </p:spPr>
        <p:txBody>
          <a:bodyPr vert="horz" wrap="square" lIns="0" tIns="91440" rIns="0" bIns="9144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lnSpc>
                <a:spcPct val="90000"/>
              </a:lnSpc>
            </a:pP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Common Terminology Criteria for Adverse Events (CTCAE) v6.0 was released in July 2025 to ensure that adverse event (AE) reporting remains aligned with current practice</a:t>
            </a:r>
            <a:r>
              <a:rPr lang="en-US" sz="2000" baseline="30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</a:t>
            </a:r>
          </a:p>
          <a:p>
            <a:pPr marL="548640" indent="-274320">
              <a:lnSpc>
                <a:spcPct val="90000"/>
              </a:lnSpc>
              <a:buFont typeface="Arial" panose="020B0604020202020204" pitchFamily="34" charset="0"/>
              <a:buChar char="–"/>
            </a:pP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Key updates to hematologic AE grading criteria included </a:t>
            </a:r>
            <a:r>
              <a:rPr lang="en-US" sz="20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 general downward shift in grading thresholds</a:t>
            </a: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so that </a:t>
            </a:r>
            <a:r>
              <a:rPr lang="en-US" sz="20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many laboratory abnormalities are assigned a lower grade compared with CTCAE v4.03 </a:t>
            </a: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</a:t>
            </a:r>
            <a:r>
              <a:rPr lang="en-US" sz="20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Figure 1</a:t>
            </a: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  <a:r>
              <a:rPr lang="en-US" sz="2000" baseline="30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2,3</a:t>
            </a:r>
          </a:p>
          <a:p>
            <a:pPr marL="822960" indent="-274320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Neutropenia: </a:t>
            </a: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Under CTCAE v6.0, grade 1 neutropenia below the lower limit of normal (LLN) is no longer reportable and absolute neutrophil count (ANC) of 1.5 × 10⁹/L to 1.0 × 10⁹/L is now grade 1 (this was formerly grade 2); grade 4 is stricter with a cutoff of &lt;0.1 × 10⁹/L (previously &lt;0.5 × 10⁹/L)</a:t>
            </a:r>
          </a:p>
          <a:p>
            <a:pPr marL="822960" indent="-274320"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Thrombocytopenia: </a:t>
            </a: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There are no changes to grade 1 and grade 2 criteria per v6.0, but the grade 3 threshold is broader and grade 4 more stringent; urgent intervention was incorporated into grade 4 criteria</a:t>
            </a:r>
          </a:p>
          <a:p>
            <a:pPr marL="274320" indent="-274320">
              <a:lnSpc>
                <a:spcPct val="90000"/>
              </a:lnSpc>
            </a:pP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Imetelstat is a first-in-class telomerase inhibitor approved for select patients with lower-risk myelodysplastic syndromes (LR-MDS) and red blood cell (RBC) transfusion-dependent (TD) anemia based on the results of the Phase 3 IMerge study (NCT02598661), in which imetelstat demonstrated clinically meaningful efficacy and a favorable safety profile</a:t>
            </a:r>
            <a:r>
              <a:rPr lang="en-US" sz="2000" baseline="30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4</a:t>
            </a:r>
          </a:p>
          <a:p>
            <a:pPr marL="274320" indent="-274320">
              <a:lnSpc>
                <a:spcPct val="90000"/>
              </a:lnSpc>
            </a:pP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 Phase 3 IMerge, using CTCAE v4.03 criteria, the most common grade 3 or 4 treatment-emergent adverse events with imetelstat were neutropenia (68%) and thrombocytopenia (62%), which were expected on-target effects</a:t>
            </a:r>
            <a:r>
              <a:rPr lang="en-US" sz="2000" baseline="30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4,5</a:t>
            </a:r>
          </a:p>
          <a:p>
            <a:pPr marL="548640" indent="-274320">
              <a:lnSpc>
                <a:spcPct val="90000"/>
              </a:lnSpc>
              <a:buFont typeface="Arial" panose="020B0604020202020204" pitchFamily="34" charset="0"/>
              <a:buChar char="–"/>
            </a:pP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Cytopenias occurred predominantly during the first 3 cycles and were transient</a:t>
            </a:r>
          </a:p>
          <a:p>
            <a:pPr marL="548640" indent="-274320">
              <a:lnSpc>
                <a:spcPct val="90000"/>
              </a:lnSpc>
              <a:buFont typeface="Arial" panose="020B0604020202020204" pitchFamily="34" charset="0"/>
              <a:buChar char="–"/>
            </a:pP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They were not associated with an increased risk of serious clinical sequelae (bleeding, infection, or febrile neutropenia)</a:t>
            </a:r>
          </a:p>
        </p:txBody>
      </p:sp>
      <p:sp>
        <p:nvSpPr>
          <p:cNvPr id="3880" name="Date Placeholder 3">
            <a:extLst>
              <a:ext uri="{FF2B5EF4-FFF2-40B4-BE49-F238E27FC236}">
                <a16:creationId xmlns:a16="http://schemas.microsoft.com/office/drawing/2014/main" id="{CE90A167-CD0C-D0B2-ABB9-D76C4F767F90}"/>
              </a:ext>
            </a:extLst>
          </p:cNvPr>
          <p:cNvSpPr txBox="1">
            <a:spLocks/>
          </p:cNvSpPr>
          <p:nvPr/>
        </p:nvSpPr>
        <p:spPr>
          <a:xfrm>
            <a:off x="939800" y="32307312"/>
            <a:ext cx="14107313" cy="3077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Presented at the Florida Society of Clinical Oncology (FLASCO) Fall Congress; October 9-10, 2026; Tampa, FL, USA</a:t>
            </a:r>
          </a:p>
        </p:txBody>
      </p:sp>
      <p:sp>
        <p:nvSpPr>
          <p:cNvPr id="3881" name="Date Placeholder 3">
            <a:extLst>
              <a:ext uri="{FF2B5EF4-FFF2-40B4-BE49-F238E27FC236}">
                <a16:creationId xmlns:a16="http://schemas.microsoft.com/office/drawing/2014/main" id="{55051995-4E7E-86E3-6840-2DA69FEFA8EB}"/>
              </a:ext>
            </a:extLst>
          </p:cNvPr>
          <p:cNvSpPr txBox="1">
            <a:spLocks/>
          </p:cNvSpPr>
          <p:nvPr/>
        </p:nvSpPr>
        <p:spPr>
          <a:xfrm>
            <a:off x="36553307" y="32307312"/>
            <a:ext cx="6384175" cy="3077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Contact information: Medinfo@geron.com</a:t>
            </a:r>
          </a:p>
        </p:txBody>
      </p:sp>
      <p:sp>
        <p:nvSpPr>
          <p:cNvPr id="4044" name="Content Placeholder 339">
            <a:extLst>
              <a:ext uri="{FF2B5EF4-FFF2-40B4-BE49-F238E27FC236}">
                <a16:creationId xmlns:a16="http://schemas.microsoft.com/office/drawing/2014/main" id="{A50B6690-0B89-C2CB-A064-B10A0F2BD9E1}"/>
              </a:ext>
            </a:extLst>
          </p:cNvPr>
          <p:cNvSpPr txBox="1">
            <a:spLocks/>
          </p:cNvSpPr>
          <p:nvPr/>
        </p:nvSpPr>
        <p:spPr>
          <a:xfrm>
            <a:off x="29587242" y="25635356"/>
            <a:ext cx="13350240" cy="1677382"/>
          </a:xfrm>
          <a:prstGeom prst="rect">
            <a:avLst/>
          </a:prstGeom>
          <a:solidFill>
            <a:srgbClr val="FEE7E6"/>
          </a:solidFill>
        </p:spPr>
        <p:txBody>
          <a:bodyPr vert="horz" wrap="square" lIns="182880" tIns="182880" rIns="182880" bIns="182880" rtlCol="0">
            <a:spAutoFit/>
          </a:bodyPr>
          <a:lstStyle>
            <a:lvl1pPr marL="0" indent="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24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27013" indent="-227013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9263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9263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49263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Compared with CTCAE v4.03, the use of v6.0 substantially reduced reported grade 3 and 4 neutropenia and shifted thrombocytopenia grading toward more grade 3 events and fewer grade 4 events in the IMerge study</a:t>
            </a:r>
          </a:p>
          <a:p>
            <a:pPr marL="274320" indent="-27432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Although CTCAE v6.0 may offer advantages for future clinical studies, cytopenia assessment and management for imetelstat should remain consistent with the current prescribing information based on CTCAE v4.03</a:t>
            </a:r>
          </a:p>
        </p:txBody>
      </p:sp>
      <p:sp>
        <p:nvSpPr>
          <p:cNvPr id="4045" name="Content Placeholder 11">
            <a:extLst>
              <a:ext uri="{FF2B5EF4-FFF2-40B4-BE49-F238E27FC236}">
                <a16:creationId xmlns:a16="http://schemas.microsoft.com/office/drawing/2014/main" id="{70A12BB2-A9B4-3208-34E5-8C308626DF7E}"/>
              </a:ext>
            </a:extLst>
          </p:cNvPr>
          <p:cNvSpPr txBox="1">
            <a:spLocks/>
          </p:cNvSpPr>
          <p:nvPr/>
        </p:nvSpPr>
        <p:spPr>
          <a:xfrm>
            <a:off x="29587242" y="24722268"/>
            <a:ext cx="13350240" cy="914400"/>
          </a:xfrm>
          <a:prstGeom prst="rect">
            <a:avLst/>
          </a:prstGeom>
          <a:solidFill>
            <a:schemeClr val="accent6"/>
          </a:solidFill>
        </p:spPr>
        <p:txBody>
          <a:bodyPr vert="horz" wrap="square" lIns="182880" tIns="41492" rIns="0" bIns="41492" rtlCol="0" anchor="ctr">
            <a:noAutofit/>
          </a:bodyPr>
          <a:lstStyle>
            <a:lvl1pPr marL="179388" indent="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Aft>
                <a:spcPts val="0"/>
              </a:spcAft>
            </a:pPr>
            <a:r>
              <a:rPr lang="en-GB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Conclusions</a:t>
            </a:r>
          </a:p>
        </p:txBody>
      </p:sp>
      <p:sp>
        <p:nvSpPr>
          <p:cNvPr id="4523" name="Date Placeholder 3">
            <a:extLst>
              <a:ext uri="{FF2B5EF4-FFF2-40B4-BE49-F238E27FC236}">
                <a16:creationId xmlns:a16="http://schemas.microsoft.com/office/drawing/2014/main" id="{12B20556-8808-642F-D981-5812434DAAA7}"/>
              </a:ext>
            </a:extLst>
          </p:cNvPr>
          <p:cNvSpPr txBox="1">
            <a:spLocks/>
          </p:cNvSpPr>
          <p:nvPr/>
        </p:nvSpPr>
        <p:spPr>
          <a:xfrm>
            <a:off x="17955490" y="32307312"/>
            <a:ext cx="7980218" cy="307777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ClinicalTrials.gov: https://clinicaltrials.gov/study/NCT02598661</a:t>
            </a:r>
          </a:p>
        </p:txBody>
      </p:sp>
      <p:sp>
        <p:nvSpPr>
          <p:cNvPr id="18" name="Content Placeholder 171">
            <a:extLst>
              <a:ext uri="{FF2B5EF4-FFF2-40B4-BE49-F238E27FC236}">
                <a16:creationId xmlns:a16="http://schemas.microsoft.com/office/drawing/2014/main" id="{8BFC742F-88CF-3F8A-CF4B-F22C339D46E9}"/>
              </a:ext>
            </a:extLst>
          </p:cNvPr>
          <p:cNvSpPr txBox="1">
            <a:spLocks/>
          </p:cNvSpPr>
          <p:nvPr/>
        </p:nvSpPr>
        <p:spPr>
          <a:xfrm>
            <a:off x="903086" y="13043750"/>
            <a:ext cx="13350240" cy="553998"/>
          </a:xfrm>
          <a:prstGeom prst="rect">
            <a:avLst/>
          </a:prstGeom>
        </p:spPr>
        <p:txBody>
          <a:bodyPr vert="horz" wrap="square" lIns="0" tIns="91440" rIns="0" bIns="9144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spc="-3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Figure 1. Updated CTCAE Criteria for Cytopenia Grading: Neutropenia (A) and Thrombocytopenia (B)</a:t>
            </a:r>
            <a:r>
              <a:rPr lang="en-US" sz="2400" b="1" spc="-30" baseline="30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4,5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03AA9DD-3638-1FEF-9B79-DA8B3D67A7BD}"/>
              </a:ext>
            </a:extLst>
          </p:cNvPr>
          <p:cNvSpPr/>
          <p:nvPr/>
        </p:nvSpPr>
        <p:spPr>
          <a:xfrm>
            <a:off x="904197" y="13621579"/>
            <a:ext cx="13350240" cy="824820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349" tIns="42472" rIns="163349" bIns="98011" rtlCol="0" anchor="ctr"/>
          <a:lstStyle/>
          <a:p>
            <a:pPr marL="18115" marR="14490">
              <a:spcBef>
                <a:spcPts val="43"/>
              </a:spcBef>
            </a:pPr>
            <a:endParaRPr lang="en-US" sz="1400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Content Placeholder 123">
            <a:extLst>
              <a:ext uri="{FF2B5EF4-FFF2-40B4-BE49-F238E27FC236}">
                <a16:creationId xmlns:a16="http://schemas.microsoft.com/office/drawing/2014/main" id="{AEA23ADF-9CA5-1A6E-038E-B27505C89A65}"/>
              </a:ext>
            </a:extLst>
          </p:cNvPr>
          <p:cNvSpPr txBox="1">
            <a:spLocks/>
          </p:cNvSpPr>
          <p:nvPr/>
        </p:nvSpPr>
        <p:spPr>
          <a:xfrm>
            <a:off x="939800" y="21884043"/>
            <a:ext cx="13350240" cy="609398"/>
          </a:xfrm>
          <a:prstGeom prst="rect">
            <a:avLst/>
          </a:prstGeom>
        </p:spPr>
        <p:txBody>
          <a:bodyPr vert="horz" wrap="square" lIns="0" tIns="91440" rIns="0" bIns="18288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Aft>
                <a:spcPts val="0"/>
              </a:spcAft>
              <a:buNone/>
            </a:pP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CTCAE, Common Terminology Criteria for Adverse Events; LLN, lower limit of normal.</a:t>
            </a:r>
          </a:p>
          <a:p>
            <a:pPr marL="0" indent="0">
              <a:lnSpc>
                <a:spcPct val="90000"/>
              </a:lnSpc>
              <a:spcAft>
                <a:spcPts val="0"/>
              </a:spcAft>
              <a:buNone/>
            </a:pP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LLN is displayed as a schematic endpoint, since CTCAE does not specify a numeric LLN.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8EDD50-6E86-8990-06C7-7392984786D3}"/>
              </a:ext>
            </a:extLst>
          </p:cNvPr>
          <p:cNvSpPr txBox="1"/>
          <p:nvPr/>
        </p:nvSpPr>
        <p:spPr>
          <a:xfrm>
            <a:off x="40092130" y="30264248"/>
            <a:ext cx="3017520" cy="830997"/>
          </a:xfrm>
          <a:prstGeom prst="rect">
            <a:avLst/>
          </a:prstGeom>
          <a:noFill/>
        </p:spPr>
        <p:txBody>
          <a:bodyPr wrap="square" lIns="0" tIns="91440" rIns="0" bIns="0">
            <a:spAutoFit/>
          </a:bodyPr>
          <a:lstStyle/>
          <a:p>
            <a:pPr algn="ctr"/>
            <a:r>
              <a:rPr lang="en-US" sz="12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Copies of this poster obtained through the Quick Response (QR) code are for personal use only and may not be reproduced without permission from the author of this poster.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32B3054-4767-99AD-6CF8-82ACA098A9A2}"/>
              </a:ext>
            </a:extLst>
          </p:cNvPr>
          <p:cNvCxnSpPr>
            <a:cxnSpLocks/>
          </p:cNvCxnSpPr>
          <p:nvPr/>
        </p:nvCxnSpPr>
        <p:spPr>
          <a:xfrm>
            <a:off x="29587242" y="30046038"/>
            <a:ext cx="10058400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3" name="Content Placeholder 171">
            <a:extLst>
              <a:ext uri="{FF2B5EF4-FFF2-40B4-BE49-F238E27FC236}">
                <a16:creationId xmlns:a16="http://schemas.microsoft.com/office/drawing/2014/main" id="{F52FBE67-38F7-2970-4CCC-859E77802D66}"/>
              </a:ext>
            </a:extLst>
          </p:cNvPr>
          <p:cNvSpPr txBox="1">
            <a:spLocks/>
          </p:cNvSpPr>
          <p:nvPr/>
        </p:nvSpPr>
        <p:spPr>
          <a:xfrm>
            <a:off x="939800" y="24685181"/>
            <a:ext cx="13350240" cy="553998"/>
          </a:xfrm>
          <a:prstGeom prst="rect">
            <a:avLst/>
          </a:prstGeom>
        </p:spPr>
        <p:txBody>
          <a:bodyPr vert="horz" wrap="square" lIns="0" tIns="91440" rIns="0" bIns="9144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Figure 2. Pooled Study Design</a:t>
            </a:r>
          </a:p>
        </p:txBody>
      </p:sp>
      <p:sp>
        <p:nvSpPr>
          <p:cNvPr id="3094" name="Rectangle 3093">
            <a:extLst>
              <a:ext uri="{FF2B5EF4-FFF2-40B4-BE49-F238E27FC236}">
                <a16:creationId xmlns:a16="http://schemas.microsoft.com/office/drawing/2014/main" id="{0298721A-4D7F-9FBB-98F8-FB686C6CFC59}"/>
              </a:ext>
            </a:extLst>
          </p:cNvPr>
          <p:cNvSpPr/>
          <p:nvPr/>
        </p:nvSpPr>
        <p:spPr>
          <a:xfrm>
            <a:off x="939800" y="25246183"/>
            <a:ext cx="13350240" cy="5029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349" tIns="42472" rIns="163349" bIns="98011" rtlCol="0" anchor="b"/>
          <a:lstStyle/>
          <a:p>
            <a:pPr marL="18115" marR="14490">
              <a:spcBef>
                <a:spcPts val="43"/>
              </a:spcBef>
            </a:pPr>
            <a:endParaRPr lang="en-US" sz="1400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3095" name="Content Placeholder 123">
            <a:extLst>
              <a:ext uri="{FF2B5EF4-FFF2-40B4-BE49-F238E27FC236}">
                <a16:creationId xmlns:a16="http://schemas.microsoft.com/office/drawing/2014/main" id="{0AE197CC-F3E5-29D0-FE80-A0C186285AE2}"/>
              </a:ext>
            </a:extLst>
          </p:cNvPr>
          <p:cNvSpPr txBox="1">
            <a:spLocks/>
          </p:cNvSpPr>
          <p:nvPr/>
        </p:nvSpPr>
        <p:spPr>
          <a:xfrm>
            <a:off x="939800" y="30333499"/>
            <a:ext cx="13350240" cy="75713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40639" indent="0" defTabSz="1219170">
              <a:lnSpc>
                <a:spcPct val="90000"/>
              </a:lnSpc>
              <a:spcAft>
                <a:spcPts val="0"/>
              </a:spcAft>
              <a:buNone/>
            </a:pP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EPO, erythropoietin; ESA, erythropoiesis-stimulating agent; Hb, hemoglobin; HMA, hypomethylating agent; INT, intermediate; IPSS, International Prognostic Scoring System; </a:t>
            </a:r>
            <a:b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ITT, intention-to-treat; IV, intravenous; LEN, lenalidomide; MDS, myelodysplastic syndromes; QTc, QT correction; RBC, red blood cell.</a:t>
            </a:r>
          </a:p>
          <a:p>
            <a:pPr marL="0" marR="40639" indent="0" defTabSz="1219170">
              <a:lnSpc>
                <a:spcPct val="90000"/>
              </a:lnSpc>
              <a:spcAft>
                <a:spcPts val="0"/>
              </a:spcAft>
              <a:buNone/>
            </a:pPr>
            <a:r>
              <a:rPr lang="en-US" sz="1200" baseline="33333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</a:t>
            </a: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Received ≥8 weeks of ESA treatment (EPO alfa ≥40,000 U, EPO beta ≥30,000 U, or darbepoetin alfa 150 µg or equivalent per week) without Hb rise ≥1.5 g/dL or decreased RBC transfusion requirement ≥4 U  every 8 weeks or transfusion dependence or reduction in Hb by ≥1.5 g/dL after hematologic improvement from ≥8 weeks of ESA treatment. </a:t>
            </a:r>
          </a:p>
        </p:txBody>
      </p:sp>
      <p:sp>
        <p:nvSpPr>
          <p:cNvPr id="3112" name="Content Placeholder 171">
            <a:extLst>
              <a:ext uri="{FF2B5EF4-FFF2-40B4-BE49-F238E27FC236}">
                <a16:creationId xmlns:a16="http://schemas.microsoft.com/office/drawing/2014/main" id="{83207161-B5D5-5C99-5880-CDA8D04333D3}"/>
              </a:ext>
            </a:extLst>
          </p:cNvPr>
          <p:cNvSpPr txBox="1">
            <a:spLocks/>
          </p:cNvSpPr>
          <p:nvPr/>
        </p:nvSpPr>
        <p:spPr>
          <a:xfrm>
            <a:off x="15278009" y="8617616"/>
            <a:ext cx="13350240" cy="461665"/>
          </a:xfrm>
          <a:prstGeom prst="rect">
            <a:avLst/>
          </a:prstGeom>
        </p:spPr>
        <p:txBody>
          <a:bodyPr vert="horz" wrap="square" lIns="0" tIns="0" rIns="0" bIns="9144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Table 1. Baseline Characteristics in the Pooled Patient Population</a:t>
            </a:r>
            <a:endParaRPr lang="en-US" sz="2400" b="1" baseline="30000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113" name="Content Placeholder 171">
            <a:extLst>
              <a:ext uri="{FF2B5EF4-FFF2-40B4-BE49-F238E27FC236}">
                <a16:creationId xmlns:a16="http://schemas.microsoft.com/office/drawing/2014/main" id="{097B71B4-C8B2-606B-2E4F-33529860FB6E}"/>
              </a:ext>
            </a:extLst>
          </p:cNvPr>
          <p:cNvSpPr txBox="1">
            <a:spLocks/>
          </p:cNvSpPr>
          <p:nvPr/>
        </p:nvSpPr>
        <p:spPr>
          <a:xfrm>
            <a:off x="15249033" y="22159641"/>
            <a:ext cx="13350240" cy="553998"/>
          </a:xfrm>
          <a:prstGeom prst="rect">
            <a:avLst/>
          </a:prstGeom>
        </p:spPr>
        <p:txBody>
          <a:bodyPr vert="horz" wrap="square" lIns="0" tIns="91440" rIns="0" bIns="9144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Table 2. Imetelstat Exposure in the Pooled Patient Population</a:t>
            </a:r>
          </a:p>
        </p:txBody>
      </p:sp>
      <p:graphicFrame>
        <p:nvGraphicFramePr>
          <p:cNvPr id="3114" name="Content Placeholder 3">
            <a:extLst>
              <a:ext uri="{FF2B5EF4-FFF2-40B4-BE49-F238E27FC236}">
                <a16:creationId xmlns:a16="http://schemas.microsoft.com/office/drawing/2014/main" id="{3F98B3B8-184D-77F2-3EBD-4302423578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0702312"/>
              </p:ext>
            </p:extLst>
          </p:nvPr>
        </p:nvGraphicFramePr>
        <p:xfrm>
          <a:off x="15249033" y="9079281"/>
          <a:ext cx="13350240" cy="13002768"/>
        </p:xfrm>
        <a:graphic>
          <a:graphicData uri="http://schemas.openxmlformats.org/drawingml/2006/table">
            <a:tbl>
              <a:tblPr firstRow="1" bandRow="1"/>
              <a:tblGrid>
                <a:gridCol w="8778240">
                  <a:extLst>
                    <a:ext uri="{9D8B030D-6E8A-4147-A177-3AD203B41FA5}">
                      <a16:colId xmlns:a16="http://schemas.microsoft.com/office/drawing/2014/main" val="91152897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413873827"/>
                    </a:ext>
                  </a:extLst>
                </a:gridCol>
              </a:tblGrid>
              <a:tr h="1188720"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Baseline patient and disease characteristics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B5C"/>
                    </a:solidFill>
                  </a:tcPr>
                </a:tc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en-US" sz="20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Imetelstat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en-US" sz="20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(N=226)</a:t>
                      </a:r>
                      <a:endParaRPr lang="en-US" sz="2000" dirty="0"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887513"/>
                  </a:ext>
                </a:extLst>
              </a:tr>
              <a:tr h="621792"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</a:pPr>
                      <a:r>
                        <a:rPr lang="en-US" sz="2000" b="1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Age, median (range), years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en-US" sz="20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71.0 (43-87)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486025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marR="0" lvl="0" indent="0" algn="l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≥65 years, n (%)</a:t>
                      </a:r>
                      <a:endParaRPr lang="en-US" sz="2000" b="0" dirty="0">
                        <a:solidFill>
                          <a:schemeClr val="accent4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174 (77)</a:t>
                      </a:r>
                      <a:endParaRPr lang="en-US" sz="2000" dirty="0">
                        <a:solidFill>
                          <a:schemeClr val="accent4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599353"/>
                  </a:ext>
                </a:extLst>
              </a:tr>
              <a:tr h="621792"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</a:pPr>
                      <a:r>
                        <a:rPr lang="en-US" sz="2000" b="1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WHO classification, n (%)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endParaRPr lang="en-US" sz="2000" dirty="0">
                        <a:solidFill>
                          <a:schemeClr val="accent4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7371619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</a:pPr>
                      <a:r>
                        <a:rPr lang="en-US" sz="2000" b="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RS+</a:t>
                      </a:r>
                    </a:p>
                  </a:txBody>
                  <a:tcPr marL="1828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147 (65)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2972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marR="0" lvl="0" indent="0" algn="l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RS−</a:t>
                      </a:r>
                    </a:p>
                  </a:txBody>
                  <a:tcPr marL="1828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78 (35)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81464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</a:pPr>
                      <a:r>
                        <a:rPr lang="en-US" sz="2000" b="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Missing</a:t>
                      </a:r>
                    </a:p>
                  </a:txBody>
                  <a:tcPr marL="1828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1 (&lt;1)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506289"/>
                  </a:ext>
                </a:extLst>
              </a:tr>
              <a:tr h="621792"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</a:pPr>
                      <a:r>
                        <a:rPr lang="en-US" sz="2000" b="1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IPSS risk category, n (%)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endParaRPr lang="en-US" sz="2000" dirty="0">
                        <a:solidFill>
                          <a:schemeClr val="accent4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950316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</a:pPr>
                      <a:r>
                        <a:rPr lang="en-US" sz="2000" b="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Low</a:t>
                      </a:r>
                    </a:p>
                  </a:txBody>
                  <a:tcPr marL="1828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151 (67)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129366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marR="0" lvl="0" indent="0" algn="l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Intermediate-1</a:t>
                      </a:r>
                      <a:endParaRPr lang="en-US" sz="2000" b="0" dirty="0">
                        <a:solidFill>
                          <a:schemeClr val="accent4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75 (33)</a:t>
                      </a:r>
                      <a:endParaRPr lang="en-US" sz="2000" dirty="0">
                        <a:solidFill>
                          <a:schemeClr val="accent4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174694"/>
                  </a:ext>
                </a:extLst>
              </a:tr>
              <a:tr h="621792"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</a:pPr>
                      <a:r>
                        <a:rPr lang="en-US" sz="2000" b="1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Prior RBC transfusion burden, n (%)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endParaRPr lang="en-US" sz="2000" dirty="0">
                        <a:solidFill>
                          <a:schemeClr val="accent4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5026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marR="0" lvl="0" indent="0" algn="l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≤6 U/8 weeks</a:t>
                      </a:r>
                    </a:p>
                  </a:txBody>
                  <a:tcPr marL="1828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112 (50)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489044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marR="0" lvl="0" indent="0" algn="l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&gt;6 U/8 weeks</a:t>
                      </a:r>
                      <a:endParaRPr lang="en-US" sz="2000" b="0" dirty="0">
                        <a:solidFill>
                          <a:schemeClr val="accent4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114 (50)</a:t>
                      </a:r>
                      <a:endParaRPr lang="en-US" sz="2000" dirty="0">
                        <a:solidFill>
                          <a:schemeClr val="accent4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3537584"/>
                  </a:ext>
                </a:extLst>
              </a:tr>
              <a:tr h="621792"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</a:pPr>
                      <a:r>
                        <a:rPr lang="en-US" sz="2000" b="1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Serum EPO level, n (%)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endParaRPr lang="en-US" sz="2000" dirty="0">
                        <a:solidFill>
                          <a:schemeClr val="accent4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70162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marR="0" lvl="0" indent="0" algn="l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≤500 mU/mL</a:t>
                      </a:r>
                    </a:p>
                  </a:txBody>
                  <a:tcPr marL="1828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155 (69)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120166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marR="0" lvl="0" indent="0" algn="l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&gt;500 mU/mL</a:t>
                      </a:r>
                    </a:p>
                  </a:txBody>
                  <a:tcPr marL="1828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64 (28)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083507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</a:pPr>
                      <a:r>
                        <a:rPr lang="en-US" sz="2000" b="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Missing</a:t>
                      </a:r>
                    </a:p>
                  </a:txBody>
                  <a:tcPr marL="1828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 (3)</a:t>
                      </a:r>
                      <a:endParaRPr lang="en-US" sz="2000" dirty="0">
                        <a:solidFill>
                          <a:schemeClr val="accent4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662034"/>
                  </a:ext>
                </a:extLst>
              </a:tr>
              <a:tr h="621792"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</a:pPr>
                      <a:r>
                        <a:rPr lang="en-US" sz="2000" b="1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Transfusion burden per IWG 2018, n (%)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endParaRPr lang="en-US" sz="2000" dirty="0">
                        <a:solidFill>
                          <a:schemeClr val="accent4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489836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marR="0" lvl="0" indent="0" algn="l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LTB</a:t>
                      </a:r>
                      <a:r>
                        <a:rPr lang="en-US" sz="2000" b="0" baseline="300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</a:t>
                      </a:r>
                      <a:endParaRPr lang="en-US" sz="2000" b="0" dirty="0">
                        <a:solidFill>
                          <a:schemeClr val="accent4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1828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38 (17)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446516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marR="0" lvl="0" indent="0" algn="l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HTB</a:t>
                      </a:r>
                      <a:r>
                        <a:rPr lang="en-US" sz="2000" b="0" baseline="300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b</a:t>
                      </a:r>
                      <a:endParaRPr lang="en-US" sz="2000" b="0" dirty="0">
                        <a:solidFill>
                          <a:schemeClr val="accent4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188 (83)</a:t>
                      </a:r>
                      <a:endParaRPr lang="en-US" sz="2000" dirty="0">
                        <a:solidFill>
                          <a:schemeClr val="accent4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509523"/>
                  </a:ext>
                </a:extLst>
              </a:tr>
            </a:tbl>
          </a:graphicData>
        </a:graphic>
      </p:graphicFrame>
      <p:graphicFrame>
        <p:nvGraphicFramePr>
          <p:cNvPr id="3115" name="Content Placeholder 3">
            <a:extLst>
              <a:ext uri="{FF2B5EF4-FFF2-40B4-BE49-F238E27FC236}">
                <a16:creationId xmlns:a16="http://schemas.microsoft.com/office/drawing/2014/main" id="{8F7955B9-1DB0-E105-3357-0D9D9088C7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5344887"/>
              </p:ext>
            </p:extLst>
          </p:nvPr>
        </p:nvGraphicFramePr>
        <p:xfrm>
          <a:off x="15249033" y="22699367"/>
          <a:ext cx="13350240" cy="4919472"/>
        </p:xfrm>
        <a:graphic>
          <a:graphicData uri="http://schemas.openxmlformats.org/drawingml/2006/table">
            <a:tbl>
              <a:tblPr firstRow="1" bandRow="1"/>
              <a:tblGrid>
                <a:gridCol w="8778240">
                  <a:extLst>
                    <a:ext uri="{9D8B030D-6E8A-4147-A177-3AD203B41FA5}">
                      <a16:colId xmlns:a16="http://schemas.microsoft.com/office/drawing/2014/main" val="91152897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413873827"/>
                    </a:ext>
                  </a:extLst>
                </a:gridCol>
              </a:tblGrid>
              <a:tr h="1188720"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Imetelstat treatment exposure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B5C"/>
                    </a:solidFill>
                  </a:tcPr>
                </a:tc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b="1" kern="1200">
                          <a:solidFill>
                            <a:schemeClr val="lt1"/>
                          </a:solidFill>
                          <a:latin typeface="Tw Cen MT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en-US" sz="20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Imetelstat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en-US" sz="20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(N=226)</a:t>
                      </a:r>
                      <a:endParaRPr lang="en-US" sz="2000" dirty="0"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887513"/>
                  </a:ext>
                </a:extLst>
              </a:tr>
              <a:tr h="621792"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indent="0">
                        <a:lnSpc>
                          <a:spcPct val="100000"/>
                        </a:lnSpc>
                      </a:pPr>
                      <a:r>
                        <a:rPr lang="en-US" sz="2000" b="1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Imetelstat treatment duration, median (range), weeks</a:t>
                      </a:r>
                      <a:endParaRPr lang="en-US" sz="2000" b="1" dirty="0">
                        <a:solidFill>
                          <a:schemeClr val="accent4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en-US" sz="20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33.6 (0.1-260.1)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207635"/>
                  </a:ext>
                </a:extLst>
              </a:tr>
              <a:tr h="621792"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Number of imetelstat treatment cycles, n (%)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>
                      <a:lvl1pPr marL="0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1pPr>
                      <a:lvl2pPr marL="119814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2pPr>
                      <a:lvl3pPr marL="239629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3pPr>
                      <a:lvl4pPr marL="3594437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4pPr>
                      <a:lvl5pPr marL="4792583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5pPr>
                      <a:lvl6pPr marL="5990729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6pPr>
                      <a:lvl7pPr marL="7188876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7pPr>
                      <a:lvl8pPr marL="8387022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8pPr>
                      <a:lvl9pPr marL="9585168" algn="l" defTabSz="2396292" rtl="0" eaLnBrk="1" latinLnBrk="0" hangingPunct="1">
                        <a:defRPr sz="4717" kern="1200">
                          <a:solidFill>
                            <a:schemeClr val="dk1"/>
                          </a:solidFill>
                          <a:latin typeface="Tw Cen MT"/>
                        </a:defRPr>
                      </a:lvl9pPr>
                    </a:lstStyle>
                    <a:p>
                      <a:pPr marL="0" indent="0" algn="ctr">
                        <a:lnSpc>
                          <a:spcPct val="100000"/>
                        </a:lnSpc>
                      </a:pPr>
                      <a:endParaRPr lang="en-US" sz="2000" dirty="0">
                        <a:solidFill>
                          <a:schemeClr val="accent4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87832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marR="0" lvl="0" indent="0" algn="l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1-3 cycles</a:t>
                      </a:r>
                    </a:p>
                  </a:txBody>
                  <a:tcPr marL="1828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34 (15)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25238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marR="0" lvl="0" indent="0" algn="l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4-6 cycles</a:t>
                      </a:r>
                    </a:p>
                  </a:txBody>
                  <a:tcPr marL="1828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56 (25)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4437359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marR="0" lvl="0" indent="0" algn="l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7-12 cycles</a:t>
                      </a:r>
                    </a:p>
                  </a:txBody>
                  <a:tcPr marL="1828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46 (20)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216547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marR="0" lvl="0" indent="0" algn="l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i="0" u="none" strike="noStrike" kern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≥13 cycles</a:t>
                      </a:r>
                      <a:endParaRPr lang="en-US" sz="2000" b="0" dirty="0">
                        <a:solidFill>
                          <a:schemeClr val="accent4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23962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accent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Arial" panose="020B0604020202020204" pitchFamily="34" charset="0"/>
                        </a:rPr>
                        <a:t>90 (40)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129625"/>
                  </a:ext>
                </a:extLst>
              </a:tr>
            </a:tbl>
          </a:graphicData>
        </a:graphic>
      </p:graphicFrame>
      <p:sp>
        <p:nvSpPr>
          <p:cNvPr id="3116" name="Content Placeholder 123">
            <a:extLst>
              <a:ext uri="{FF2B5EF4-FFF2-40B4-BE49-F238E27FC236}">
                <a16:creationId xmlns:a16="http://schemas.microsoft.com/office/drawing/2014/main" id="{4C95AF2A-0F45-723F-9A1D-1409B6632846}"/>
              </a:ext>
            </a:extLst>
          </p:cNvPr>
          <p:cNvSpPr txBox="1">
            <a:spLocks/>
          </p:cNvSpPr>
          <p:nvPr/>
        </p:nvSpPr>
        <p:spPr>
          <a:xfrm>
            <a:off x="15249033" y="27629345"/>
            <a:ext cx="13350240" cy="590931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Aft>
                <a:spcPts val="0"/>
              </a:spcAft>
              <a:buNone/>
            </a:pP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EPO, erythropoietin; HTB, high transfusion burden; IPSS, International Prognostic Scoring System; IWG, International Working Group; LTB, low transfusion burden; RBC, red blood cell; RS, ring sideroblast; WHO, World Health Organization.</a:t>
            </a:r>
            <a:r>
              <a:rPr lang="en-US" sz="1200" baseline="30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</a:p>
          <a:p>
            <a:pPr marL="0" indent="0">
              <a:lnSpc>
                <a:spcPct val="90000"/>
              </a:lnSpc>
              <a:spcAft>
                <a:spcPts val="0"/>
              </a:spcAft>
              <a:buNone/>
            </a:pPr>
            <a:r>
              <a:rPr lang="en-US" sz="1200" baseline="30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</a:t>
            </a: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LTB defined as 3-7 RBC U in 16 weeks in ≥2 transfusion episodes and a maximum of 3 in 8 weeks. </a:t>
            </a:r>
            <a:r>
              <a:rPr lang="en-US" sz="1200" baseline="30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</a:t>
            </a:r>
            <a:r>
              <a:rPr lang="en-US" sz="12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HTB defined as ≥8 RBC U in 16 weeks or ≥4 RBC U in 8 weeks.</a:t>
            </a:r>
          </a:p>
        </p:txBody>
      </p:sp>
      <p:sp>
        <p:nvSpPr>
          <p:cNvPr id="3117" name="Content Placeholder 123">
            <a:extLst>
              <a:ext uri="{FF2B5EF4-FFF2-40B4-BE49-F238E27FC236}">
                <a16:creationId xmlns:a16="http://schemas.microsoft.com/office/drawing/2014/main" id="{CB86B989-0468-D6A9-3C71-0B71061DFFBF}"/>
              </a:ext>
            </a:extLst>
          </p:cNvPr>
          <p:cNvSpPr txBox="1">
            <a:spLocks/>
          </p:cNvSpPr>
          <p:nvPr/>
        </p:nvSpPr>
        <p:spPr>
          <a:xfrm>
            <a:off x="15249033" y="28408776"/>
            <a:ext cx="13350240" cy="2862322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/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 the pooled IMerge population, grade 3 and 4 neutropenia were reported in 39.8% and 29.6% of patients, respectively, using CTCAE v4.03, compared with 26.1% and 3.5% using v6.0 (</a:t>
            </a:r>
            <a:r>
              <a:rPr lang="en-US" sz="20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Figure 3</a:t>
            </a: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pPr marL="548640" indent="-274320">
              <a:buFont typeface="Arial" panose="020B0604020202020204" pitchFamily="34" charset="0"/>
              <a:buChar char="–"/>
            </a:pP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Grade 3 and 4 thrombocytopenia occurred in 39.8% and 21.2% of patients, respectively, using v4.03, versus 56.6% and 4.0% using v6.0</a:t>
            </a:r>
          </a:p>
          <a:p>
            <a:pPr marL="274320" indent="-274320"/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Similar cytopenia grading shifts were observed in the Phase 3 population (</a:t>
            </a:r>
            <a:r>
              <a:rPr lang="en-US" sz="20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Figure 3</a:t>
            </a: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pPr marL="274320" indent="-274320"/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Across both populations, grade ≥3 neutropenia and thrombocytopenia generally occurred early during imetelstat treatment and were transient (</a:t>
            </a:r>
            <a:r>
              <a:rPr lang="en-US" sz="20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Figure 4</a:t>
            </a: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pPr marL="548640" indent="-274320">
              <a:buFont typeface="Arial" panose="020B0604020202020204" pitchFamily="34" charset="0"/>
              <a:buChar char="–"/>
            </a:pPr>
            <a:r>
              <a:rPr lang="en-US" sz="2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Cytopenias were associated with low rates of infection and bleeding compared with placebo</a:t>
            </a:r>
            <a:r>
              <a:rPr lang="en-US" sz="2000" baseline="30000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</a:t>
            </a:r>
          </a:p>
        </p:txBody>
      </p:sp>
      <p:sp>
        <p:nvSpPr>
          <p:cNvPr id="3118" name="Content Placeholder 171">
            <a:extLst>
              <a:ext uri="{FF2B5EF4-FFF2-40B4-BE49-F238E27FC236}">
                <a16:creationId xmlns:a16="http://schemas.microsoft.com/office/drawing/2014/main" id="{5F3380C3-3753-61E2-335E-DA008896951F}"/>
              </a:ext>
            </a:extLst>
          </p:cNvPr>
          <p:cNvSpPr txBox="1">
            <a:spLocks/>
          </p:cNvSpPr>
          <p:nvPr/>
        </p:nvSpPr>
        <p:spPr>
          <a:xfrm>
            <a:off x="29587242" y="5995681"/>
            <a:ext cx="13350240" cy="830997"/>
          </a:xfrm>
          <a:prstGeom prst="rect">
            <a:avLst/>
          </a:prstGeom>
        </p:spPr>
        <p:txBody>
          <a:bodyPr vert="horz" wrap="square" lIns="0" tIns="0" rIns="0" bIns="9144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Figure 3. Maximum Postbaseline CTCAE Grade and Worsening Since Baseline in IMerge: Pooled Population (A) and Phase 3 Population (B)</a:t>
            </a:r>
          </a:p>
        </p:txBody>
      </p:sp>
      <p:sp>
        <p:nvSpPr>
          <p:cNvPr id="3119" name="Rectangle 3118">
            <a:extLst>
              <a:ext uri="{FF2B5EF4-FFF2-40B4-BE49-F238E27FC236}">
                <a16:creationId xmlns:a16="http://schemas.microsoft.com/office/drawing/2014/main" id="{FC99246F-7FFC-8677-046A-DFB83D617117}"/>
              </a:ext>
            </a:extLst>
          </p:cNvPr>
          <p:cNvSpPr/>
          <p:nvPr/>
        </p:nvSpPr>
        <p:spPr>
          <a:xfrm>
            <a:off x="29587242" y="6841890"/>
            <a:ext cx="13350240" cy="832104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349" tIns="42472" rIns="163349" bIns="98011" rtlCol="0" anchor="b"/>
          <a:lstStyle/>
          <a:p>
            <a:pPr marL="18115" marR="14490">
              <a:spcBef>
                <a:spcPts val="43"/>
              </a:spcBef>
            </a:pPr>
            <a:endParaRPr lang="en-US" sz="1400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3121" name="Content Placeholder 171">
            <a:extLst>
              <a:ext uri="{FF2B5EF4-FFF2-40B4-BE49-F238E27FC236}">
                <a16:creationId xmlns:a16="http://schemas.microsoft.com/office/drawing/2014/main" id="{BD54BBE6-0A7F-1DB0-3410-9F76B0C7B482}"/>
              </a:ext>
            </a:extLst>
          </p:cNvPr>
          <p:cNvSpPr txBox="1">
            <a:spLocks/>
          </p:cNvSpPr>
          <p:nvPr/>
        </p:nvSpPr>
        <p:spPr>
          <a:xfrm>
            <a:off x="29587242" y="6841890"/>
            <a:ext cx="6400800" cy="553998"/>
          </a:xfrm>
          <a:prstGeom prst="rect">
            <a:avLst/>
          </a:prstGeom>
        </p:spPr>
        <p:txBody>
          <a:bodyPr vert="horz" wrap="square" lIns="91440" tIns="91440" rIns="91440" bIns="9144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A. Pooled Population (N=226)</a:t>
            </a:r>
          </a:p>
        </p:txBody>
      </p:sp>
      <p:sp>
        <p:nvSpPr>
          <p:cNvPr id="3122" name="Content Placeholder 171">
            <a:extLst>
              <a:ext uri="{FF2B5EF4-FFF2-40B4-BE49-F238E27FC236}">
                <a16:creationId xmlns:a16="http://schemas.microsoft.com/office/drawing/2014/main" id="{3101391B-71E9-3EC0-3A6D-7A56240A9B28}"/>
              </a:ext>
            </a:extLst>
          </p:cNvPr>
          <p:cNvSpPr txBox="1">
            <a:spLocks/>
          </p:cNvSpPr>
          <p:nvPr/>
        </p:nvSpPr>
        <p:spPr>
          <a:xfrm>
            <a:off x="36536682" y="6841890"/>
            <a:ext cx="6400800" cy="553998"/>
          </a:xfrm>
          <a:prstGeom prst="rect">
            <a:avLst/>
          </a:prstGeom>
        </p:spPr>
        <p:txBody>
          <a:bodyPr vert="horz" wrap="square" lIns="91440" tIns="91440" rIns="91440" bIns="9144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B. Phase 3 Population (N=118)</a:t>
            </a:r>
          </a:p>
        </p:txBody>
      </p:sp>
      <p:sp>
        <p:nvSpPr>
          <p:cNvPr id="3123" name="Content Placeholder 171">
            <a:extLst>
              <a:ext uri="{FF2B5EF4-FFF2-40B4-BE49-F238E27FC236}">
                <a16:creationId xmlns:a16="http://schemas.microsoft.com/office/drawing/2014/main" id="{39893BF5-2099-0004-4671-9058CE089F78}"/>
              </a:ext>
            </a:extLst>
          </p:cNvPr>
          <p:cNvSpPr txBox="1">
            <a:spLocks/>
          </p:cNvSpPr>
          <p:nvPr/>
        </p:nvSpPr>
        <p:spPr>
          <a:xfrm>
            <a:off x="29587242" y="15177398"/>
            <a:ext cx="13350240" cy="923330"/>
          </a:xfrm>
          <a:prstGeom prst="rect">
            <a:avLst/>
          </a:prstGeom>
        </p:spPr>
        <p:txBody>
          <a:bodyPr vert="horz" wrap="square" lIns="0" tIns="91440" rIns="0" bIns="9144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Figure 4. Maximum Postbaseline CTCAE Grade and Worsening Since Baseline by Cycle in IMerge Phase 3 Population (N=118): Neutropenia (A) and Thrombocytopenia (B)</a:t>
            </a:r>
          </a:p>
        </p:txBody>
      </p:sp>
      <p:sp>
        <p:nvSpPr>
          <p:cNvPr id="3124" name="Rectangle 3123">
            <a:extLst>
              <a:ext uri="{FF2B5EF4-FFF2-40B4-BE49-F238E27FC236}">
                <a16:creationId xmlns:a16="http://schemas.microsoft.com/office/drawing/2014/main" id="{0D792E32-485F-B78E-5AE4-E1A3425293C0}"/>
              </a:ext>
            </a:extLst>
          </p:cNvPr>
          <p:cNvSpPr/>
          <p:nvPr/>
        </p:nvSpPr>
        <p:spPr>
          <a:xfrm>
            <a:off x="29587242" y="16124662"/>
            <a:ext cx="13350240" cy="832104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349" tIns="42472" rIns="163349" bIns="98011" rtlCol="0" anchor="b"/>
          <a:lstStyle/>
          <a:p>
            <a:pPr marL="18115" marR="14490">
              <a:spcBef>
                <a:spcPts val="43"/>
              </a:spcBef>
            </a:pPr>
            <a:endParaRPr lang="en-US" sz="1400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3125" name="Content Placeholder 171">
            <a:extLst>
              <a:ext uri="{FF2B5EF4-FFF2-40B4-BE49-F238E27FC236}">
                <a16:creationId xmlns:a16="http://schemas.microsoft.com/office/drawing/2014/main" id="{4F287B6D-8864-7608-CE8E-C5ACBE1DCF76}"/>
              </a:ext>
            </a:extLst>
          </p:cNvPr>
          <p:cNvSpPr txBox="1">
            <a:spLocks/>
          </p:cNvSpPr>
          <p:nvPr/>
        </p:nvSpPr>
        <p:spPr>
          <a:xfrm>
            <a:off x="29587242" y="16124663"/>
            <a:ext cx="13350240" cy="553998"/>
          </a:xfrm>
          <a:prstGeom prst="rect">
            <a:avLst/>
          </a:prstGeom>
        </p:spPr>
        <p:txBody>
          <a:bodyPr vert="horz" wrap="square" lIns="91440" tIns="91440" rIns="91440" bIns="9144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A. Neutropenia</a:t>
            </a:r>
          </a:p>
        </p:txBody>
      </p:sp>
      <p:sp>
        <p:nvSpPr>
          <p:cNvPr id="3126" name="Content Placeholder 171">
            <a:extLst>
              <a:ext uri="{FF2B5EF4-FFF2-40B4-BE49-F238E27FC236}">
                <a16:creationId xmlns:a16="http://schemas.microsoft.com/office/drawing/2014/main" id="{A9BC1607-621F-2A15-4E14-695E1253BE60}"/>
              </a:ext>
            </a:extLst>
          </p:cNvPr>
          <p:cNvSpPr txBox="1">
            <a:spLocks/>
          </p:cNvSpPr>
          <p:nvPr/>
        </p:nvSpPr>
        <p:spPr>
          <a:xfrm>
            <a:off x="29587242" y="19909259"/>
            <a:ext cx="13350240" cy="553998"/>
          </a:xfrm>
          <a:prstGeom prst="rect">
            <a:avLst/>
          </a:prstGeom>
        </p:spPr>
        <p:txBody>
          <a:bodyPr vert="horz" wrap="square" lIns="91440" tIns="91440" rIns="91440" bIns="9144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B. Thrombocytopenia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6C820790-4C37-8AE7-51E7-927723AC0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6490" y="28435788"/>
            <a:ext cx="1828800" cy="1828800"/>
          </a:xfrm>
          <a:prstGeom prst="rect">
            <a:avLst/>
          </a:prstGeom>
        </p:spPr>
      </p:pic>
      <p:grpSp>
        <p:nvGrpSpPr>
          <p:cNvPr id="3134" name="Group 3133">
            <a:extLst>
              <a:ext uri="{FF2B5EF4-FFF2-40B4-BE49-F238E27FC236}">
                <a16:creationId xmlns:a16="http://schemas.microsoft.com/office/drawing/2014/main" id="{B3F7BA40-82CA-578B-C3A5-257764A45FD9}"/>
              </a:ext>
            </a:extLst>
          </p:cNvPr>
          <p:cNvGrpSpPr/>
          <p:nvPr/>
        </p:nvGrpSpPr>
        <p:grpSpPr>
          <a:xfrm>
            <a:off x="29587242" y="7378697"/>
            <a:ext cx="6400800" cy="8321040"/>
            <a:chOff x="29587242" y="7378697"/>
            <a:chExt cx="6400800" cy="8321040"/>
          </a:xfrm>
        </p:grpSpPr>
        <p:graphicFrame>
          <p:nvGraphicFramePr>
            <p:cNvPr id="3129" name="Chart 3128">
              <a:extLst>
                <a:ext uri="{FF2B5EF4-FFF2-40B4-BE49-F238E27FC236}">
                  <a16:creationId xmlns:a16="http://schemas.microsoft.com/office/drawing/2014/main" id="{7CAF563B-08A6-D87F-0838-27477E54518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08639659"/>
                </p:ext>
              </p:extLst>
            </p:nvPr>
          </p:nvGraphicFramePr>
          <p:xfrm>
            <a:off x="29587242" y="7378697"/>
            <a:ext cx="6400800" cy="83210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1" name="Text 27">
              <a:extLst>
                <a:ext uri="{FF2B5EF4-FFF2-40B4-BE49-F238E27FC236}">
                  <a16:creationId xmlns:a16="http://schemas.microsoft.com/office/drawing/2014/main" id="{5AFE74EF-ED2A-5CB9-E7B1-3EB6C1ABFA6B}"/>
                </a:ext>
              </a:extLst>
            </p:cNvPr>
            <p:cNvSpPr/>
            <p:nvPr/>
          </p:nvSpPr>
          <p:spPr>
            <a:xfrm>
              <a:off x="31251859" y="14643645"/>
              <a:ext cx="1548503" cy="22688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defPPr>
                <a:defRPr lang="en-US"/>
              </a:defPPr>
              <a:lvl1pPr marL="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b="1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ptos" pitchFamily="34" charset="-120"/>
                </a:rPr>
                <a:t>Neutropenia</a:t>
              </a:r>
              <a:endParaRPr lang="en-US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42" name="Text 29">
              <a:extLst>
                <a:ext uri="{FF2B5EF4-FFF2-40B4-BE49-F238E27FC236}">
                  <a16:creationId xmlns:a16="http://schemas.microsoft.com/office/drawing/2014/main" id="{3EBFC40F-D1FE-2623-BEAA-E5759A525BF7}"/>
                </a:ext>
              </a:extLst>
            </p:cNvPr>
            <p:cNvSpPr/>
            <p:nvPr/>
          </p:nvSpPr>
          <p:spPr>
            <a:xfrm>
              <a:off x="33719744" y="14618912"/>
              <a:ext cx="2268298" cy="276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defPPr>
                <a:defRPr lang="en-US"/>
              </a:defPPr>
              <a:lvl1pPr marL="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b="1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ptos" pitchFamily="34" charset="-120"/>
                </a:rPr>
                <a:t>Thrombocytopenia</a:t>
              </a:r>
              <a:endParaRPr lang="en-US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</p:grpSp>
      <p:grpSp>
        <p:nvGrpSpPr>
          <p:cNvPr id="3133" name="Group 3132">
            <a:extLst>
              <a:ext uri="{FF2B5EF4-FFF2-40B4-BE49-F238E27FC236}">
                <a16:creationId xmlns:a16="http://schemas.microsoft.com/office/drawing/2014/main" id="{9D23BCBE-2250-301B-3A97-089CF325FB3F}"/>
              </a:ext>
            </a:extLst>
          </p:cNvPr>
          <p:cNvGrpSpPr/>
          <p:nvPr/>
        </p:nvGrpSpPr>
        <p:grpSpPr>
          <a:xfrm>
            <a:off x="36371582" y="7378697"/>
            <a:ext cx="6400800" cy="8321040"/>
            <a:chOff x="36536682" y="7378697"/>
            <a:chExt cx="6400800" cy="8321040"/>
          </a:xfrm>
        </p:grpSpPr>
        <p:graphicFrame>
          <p:nvGraphicFramePr>
            <p:cNvPr id="3127" name="Chart 3126">
              <a:extLst>
                <a:ext uri="{FF2B5EF4-FFF2-40B4-BE49-F238E27FC236}">
                  <a16:creationId xmlns:a16="http://schemas.microsoft.com/office/drawing/2014/main" id="{81E1A5CC-0AA2-6EB0-6DCF-2243AC71766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27199591"/>
                </p:ext>
              </p:extLst>
            </p:nvPr>
          </p:nvGraphicFramePr>
          <p:xfrm>
            <a:off x="36536682" y="7378697"/>
            <a:ext cx="6400800" cy="83210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131" name="Text 27">
              <a:extLst>
                <a:ext uri="{FF2B5EF4-FFF2-40B4-BE49-F238E27FC236}">
                  <a16:creationId xmlns:a16="http://schemas.microsoft.com/office/drawing/2014/main" id="{521F6EE5-9540-BCD7-2151-FB3C975B24D1}"/>
                </a:ext>
              </a:extLst>
            </p:cNvPr>
            <p:cNvSpPr/>
            <p:nvPr/>
          </p:nvSpPr>
          <p:spPr>
            <a:xfrm>
              <a:off x="38200056" y="14643645"/>
              <a:ext cx="1548503" cy="22688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defPPr>
                <a:defRPr lang="en-US"/>
              </a:defPPr>
              <a:lvl1pPr marL="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b="1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ptos" pitchFamily="34" charset="-120"/>
                </a:rPr>
                <a:t>Neutropenia</a:t>
              </a:r>
              <a:endParaRPr lang="en-US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3132" name="Text 29">
              <a:extLst>
                <a:ext uri="{FF2B5EF4-FFF2-40B4-BE49-F238E27FC236}">
                  <a16:creationId xmlns:a16="http://schemas.microsoft.com/office/drawing/2014/main" id="{5D8BD43E-DA8D-246C-4419-C65188EE6B5D}"/>
                </a:ext>
              </a:extLst>
            </p:cNvPr>
            <p:cNvSpPr/>
            <p:nvPr/>
          </p:nvSpPr>
          <p:spPr>
            <a:xfrm>
              <a:off x="40667941" y="14618912"/>
              <a:ext cx="2268298" cy="276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defPPr>
                <a:defRPr lang="en-US"/>
              </a:defPPr>
              <a:lvl1pPr marL="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b="1" dirty="0">
                  <a:solidFill>
                    <a:schemeClr val="accent4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ptos" pitchFamily="34" charset="-120"/>
                </a:rPr>
                <a:t>Thrombocytopenia</a:t>
              </a:r>
              <a:endParaRPr lang="en-US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</p:grpSp>
      <p:grpSp>
        <p:nvGrpSpPr>
          <p:cNvPr id="456" name="Group 455">
            <a:extLst>
              <a:ext uri="{FF2B5EF4-FFF2-40B4-BE49-F238E27FC236}">
                <a16:creationId xmlns:a16="http://schemas.microsoft.com/office/drawing/2014/main" id="{79CB468E-DF4F-87C4-0E61-EA3BF5A4EFCA}"/>
              </a:ext>
            </a:extLst>
          </p:cNvPr>
          <p:cNvGrpSpPr/>
          <p:nvPr/>
        </p:nvGrpSpPr>
        <p:grpSpPr>
          <a:xfrm>
            <a:off x="33321850" y="23926426"/>
            <a:ext cx="5881024" cy="276999"/>
            <a:chOff x="32971103" y="23101050"/>
            <a:chExt cx="5881024" cy="276999"/>
          </a:xfrm>
        </p:grpSpPr>
        <p:grpSp>
          <p:nvGrpSpPr>
            <p:cNvPr id="455" name="Group 454">
              <a:extLst>
                <a:ext uri="{FF2B5EF4-FFF2-40B4-BE49-F238E27FC236}">
                  <a16:creationId xmlns:a16="http://schemas.microsoft.com/office/drawing/2014/main" id="{8FAD0668-8697-C192-8799-D6BB17822999}"/>
                </a:ext>
              </a:extLst>
            </p:cNvPr>
            <p:cNvGrpSpPr/>
            <p:nvPr/>
          </p:nvGrpSpPr>
          <p:grpSpPr>
            <a:xfrm>
              <a:off x="32971103" y="23101050"/>
              <a:ext cx="1493012" cy="276999"/>
              <a:chOff x="48630203" y="23037845"/>
              <a:chExt cx="1493012" cy="276999"/>
            </a:xfrm>
          </p:grpSpPr>
          <p:sp>
            <p:nvSpPr>
              <p:cNvPr id="3162" name="Shape 22">
                <a:extLst>
                  <a:ext uri="{FF2B5EF4-FFF2-40B4-BE49-F238E27FC236}">
                    <a16:creationId xmlns:a16="http://schemas.microsoft.com/office/drawing/2014/main" id="{8D994450-6324-4960-972C-6BD5973E2F84}"/>
                  </a:ext>
                </a:extLst>
              </p:cNvPr>
              <p:cNvSpPr/>
              <p:nvPr/>
            </p:nvSpPr>
            <p:spPr>
              <a:xfrm>
                <a:off x="48630203" y="23084904"/>
                <a:ext cx="274320" cy="182880"/>
              </a:xfrm>
              <a:prstGeom prst="rect">
                <a:avLst/>
              </a:prstGeom>
              <a:solidFill>
                <a:srgbClr val="1554A3"/>
              </a:solidFill>
              <a:ln w="12700">
                <a:solidFill>
                  <a:srgbClr val="1554A3"/>
                </a:solidFill>
                <a:prstDash val="solid"/>
              </a:ln>
            </p:spPr>
            <p:txBody>
              <a:bodyPr/>
              <a:lstStyle/>
              <a:p>
                <a:endParaRPr lang="en-US" sz="1800" dirty="0">
                  <a:solidFill>
                    <a:schemeClr val="accent4"/>
                  </a:solidFill>
                  <a:latin typeface="Source Sans Pro" panose="020B0503030403020204" pitchFamily="34" charset="0"/>
                </a:endParaRPr>
              </a:p>
            </p:txBody>
          </p:sp>
          <p:sp>
            <p:nvSpPr>
              <p:cNvPr id="3163" name="Text 23">
                <a:extLst>
                  <a:ext uri="{FF2B5EF4-FFF2-40B4-BE49-F238E27FC236}">
                    <a16:creationId xmlns:a16="http://schemas.microsoft.com/office/drawing/2014/main" id="{87EF728D-2DC5-0BD5-77FC-963B44366D34}"/>
                  </a:ext>
                </a:extLst>
              </p:cNvPr>
              <p:cNvSpPr/>
              <p:nvPr/>
            </p:nvSpPr>
            <p:spPr>
              <a:xfrm>
                <a:off x="49025935" y="23037845"/>
                <a:ext cx="1097280" cy="27699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0" indent="0">
                  <a:buNone/>
                </a:pPr>
                <a:r>
                  <a:rPr lang="en-US" sz="1800" dirty="0">
                    <a:solidFill>
                      <a:schemeClr val="accent4"/>
                    </a:solidFill>
                    <a:latin typeface="Source Sans Pro" panose="020B0503030403020204" pitchFamily="34" charset="0"/>
                    <a:ea typeface="Source Sans Pro" pitchFamily="34" charset="-122"/>
                    <a:cs typeface="Source Sans Pro" pitchFamily="34" charset="-120"/>
                  </a:rPr>
                  <a:t>No change</a:t>
                </a:r>
                <a:endParaRPr lang="en-US" sz="1800" dirty="0">
                  <a:solidFill>
                    <a:schemeClr val="accent4"/>
                  </a:solidFill>
                  <a:latin typeface="Source Sans Pro" panose="020B0503030403020204" pitchFamily="34" charset="0"/>
                </a:endParaRPr>
              </a:p>
            </p:txBody>
          </p:sp>
        </p:grpSp>
        <p:grpSp>
          <p:nvGrpSpPr>
            <p:cNvPr id="3199" name="Group 3198">
              <a:extLst>
                <a:ext uri="{FF2B5EF4-FFF2-40B4-BE49-F238E27FC236}">
                  <a16:creationId xmlns:a16="http://schemas.microsoft.com/office/drawing/2014/main" id="{41DF6115-7458-F806-D236-358394B838BB}"/>
                </a:ext>
              </a:extLst>
            </p:cNvPr>
            <p:cNvGrpSpPr/>
            <p:nvPr/>
          </p:nvGrpSpPr>
          <p:grpSpPr>
            <a:xfrm>
              <a:off x="34904401" y="23101050"/>
              <a:ext cx="644652" cy="276999"/>
              <a:chOff x="51165592" y="23037845"/>
              <a:chExt cx="644652" cy="276999"/>
            </a:xfrm>
          </p:grpSpPr>
          <p:sp>
            <p:nvSpPr>
              <p:cNvPr id="3160" name="Shape 24">
                <a:extLst>
                  <a:ext uri="{FF2B5EF4-FFF2-40B4-BE49-F238E27FC236}">
                    <a16:creationId xmlns:a16="http://schemas.microsoft.com/office/drawing/2014/main" id="{118F3E81-9C22-783B-0EE5-8F6231FE18F7}"/>
                  </a:ext>
                </a:extLst>
              </p:cNvPr>
              <p:cNvSpPr/>
              <p:nvPr/>
            </p:nvSpPr>
            <p:spPr>
              <a:xfrm>
                <a:off x="51165592" y="23084904"/>
                <a:ext cx="274320" cy="182880"/>
              </a:xfrm>
              <a:prstGeom prst="rect">
                <a:avLst/>
              </a:prstGeom>
              <a:solidFill>
                <a:srgbClr val="0AAEC2"/>
              </a:solidFill>
              <a:ln w="12700">
                <a:solidFill>
                  <a:srgbClr val="0AAEC2"/>
                </a:solidFill>
                <a:prstDash val="solid"/>
              </a:ln>
            </p:spPr>
            <p:txBody>
              <a:bodyPr/>
              <a:lstStyle/>
              <a:p>
                <a:endParaRPr lang="en-US" sz="1800" dirty="0">
                  <a:solidFill>
                    <a:schemeClr val="accent4"/>
                  </a:solidFill>
                  <a:latin typeface="Source Sans Pro" panose="020B0503030403020204" pitchFamily="34" charset="0"/>
                </a:endParaRPr>
              </a:p>
            </p:txBody>
          </p:sp>
          <p:sp>
            <p:nvSpPr>
              <p:cNvPr id="3161" name="Text 25">
                <a:extLst>
                  <a:ext uri="{FF2B5EF4-FFF2-40B4-BE49-F238E27FC236}">
                    <a16:creationId xmlns:a16="http://schemas.microsoft.com/office/drawing/2014/main" id="{D5FBC6B8-3AA8-146E-C19F-252EC7404D10}"/>
                  </a:ext>
                </a:extLst>
              </p:cNvPr>
              <p:cNvSpPr/>
              <p:nvPr/>
            </p:nvSpPr>
            <p:spPr>
              <a:xfrm>
                <a:off x="51535924" y="23037845"/>
                <a:ext cx="274320" cy="27699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0" indent="0">
                  <a:buNone/>
                </a:pPr>
                <a:r>
                  <a:rPr lang="en-US" sz="1800" dirty="0">
                    <a:solidFill>
                      <a:schemeClr val="accent4"/>
                    </a:solidFill>
                    <a:latin typeface="Source Sans Pro" panose="020B0503030403020204" pitchFamily="34" charset="0"/>
                    <a:ea typeface="Source Sans Pro" pitchFamily="34" charset="-122"/>
                    <a:cs typeface="Source Sans Pro" pitchFamily="34" charset="-120"/>
                  </a:rPr>
                  <a:t>G1</a:t>
                </a:r>
                <a:endParaRPr lang="en-US" sz="1800" dirty="0">
                  <a:solidFill>
                    <a:schemeClr val="accent4"/>
                  </a:solidFill>
                  <a:latin typeface="Source Sans Pro" panose="020B0503030403020204" pitchFamily="34" charset="0"/>
                </a:endParaRPr>
              </a:p>
            </p:txBody>
          </p:sp>
        </p:grpSp>
        <p:grpSp>
          <p:nvGrpSpPr>
            <p:cNvPr id="3197" name="Group 3196">
              <a:extLst>
                <a:ext uri="{FF2B5EF4-FFF2-40B4-BE49-F238E27FC236}">
                  <a16:creationId xmlns:a16="http://schemas.microsoft.com/office/drawing/2014/main" id="{8F5BD4B5-9F88-CBDF-7A35-AA3B64B81037}"/>
                </a:ext>
              </a:extLst>
            </p:cNvPr>
            <p:cNvGrpSpPr/>
            <p:nvPr/>
          </p:nvGrpSpPr>
          <p:grpSpPr>
            <a:xfrm>
              <a:off x="35989339" y="23101050"/>
              <a:ext cx="670052" cy="276999"/>
              <a:chOff x="52010717" y="23037845"/>
              <a:chExt cx="670052" cy="276999"/>
            </a:xfrm>
          </p:grpSpPr>
          <p:sp>
            <p:nvSpPr>
              <p:cNvPr id="3158" name="Shape 26">
                <a:extLst>
                  <a:ext uri="{FF2B5EF4-FFF2-40B4-BE49-F238E27FC236}">
                    <a16:creationId xmlns:a16="http://schemas.microsoft.com/office/drawing/2014/main" id="{F4C1750B-F44D-2D50-447A-BB8613342B61}"/>
                  </a:ext>
                </a:extLst>
              </p:cNvPr>
              <p:cNvSpPr/>
              <p:nvPr/>
            </p:nvSpPr>
            <p:spPr>
              <a:xfrm>
                <a:off x="52010717" y="23084904"/>
                <a:ext cx="274320" cy="182880"/>
              </a:xfrm>
              <a:prstGeom prst="rect">
                <a:avLst/>
              </a:prstGeom>
              <a:solidFill>
                <a:srgbClr val="A6A6A6"/>
              </a:solidFill>
              <a:ln w="12700">
                <a:solidFill>
                  <a:srgbClr val="A6A6A6"/>
                </a:solidFill>
                <a:prstDash val="solid"/>
              </a:ln>
            </p:spPr>
            <p:txBody>
              <a:bodyPr/>
              <a:lstStyle/>
              <a:p>
                <a:endParaRPr lang="en-US" sz="1800" dirty="0">
                  <a:solidFill>
                    <a:schemeClr val="accent4"/>
                  </a:solidFill>
                  <a:latin typeface="Source Sans Pro" panose="020B0503030403020204" pitchFamily="34" charset="0"/>
                </a:endParaRPr>
              </a:p>
            </p:txBody>
          </p:sp>
          <p:sp>
            <p:nvSpPr>
              <p:cNvPr id="3159" name="Text 27">
                <a:extLst>
                  <a:ext uri="{FF2B5EF4-FFF2-40B4-BE49-F238E27FC236}">
                    <a16:creationId xmlns:a16="http://schemas.microsoft.com/office/drawing/2014/main" id="{ACE3D85F-B0E9-EB53-D14D-D9922132C50B}"/>
                  </a:ext>
                </a:extLst>
              </p:cNvPr>
              <p:cNvSpPr/>
              <p:nvPr/>
            </p:nvSpPr>
            <p:spPr>
              <a:xfrm>
                <a:off x="52406449" y="23037845"/>
                <a:ext cx="274320" cy="27699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0" indent="0">
                  <a:buNone/>
                </a:pPr>
                <a:r>
                  <a:rPr lang="en-US" sz="1800" dirty="0">
                    <a:solidFill>
                      <a:schemeClr val="accent4"/>
                    </a:solidFill>
                    <a:latin typeface="Source Sans Pro" panose="020B0503030403020204" pitchFamily="34" charset="0"/>
                    <a:ea typeface="Source Sans Pro" pitchFamily="34" charset="-122"/>
                    <a:cs typeface="Source Sans Pro" pitchFamily="34" charset="-120"/>
                  </a:rPr>
                  <a:t>G2</a:t>
                </a:r>
                <a:endParaRPr lang="en-US" sz="1800" dirty="0">
                  <a:solidFill>
                    <a:schemeClr val="accent4"/>
                  </a:solidFill>
                  <a:latin typeface="Source Sans Pro" panose="020B0503030403020204" pitchFamily="34" charset="0"/>
                </a:endParaRPr>
              </a:p>
            </p:txBody>
          </p:sp>
        </p:grpSp>
        <p:grpSp>
          <p:nvGrpSpPr>
            <p:cNvPr id="3195" name="Group 3194">
              <a:extLst>
                <a:ext uri="{FF2B5EF4-FFF2-40B4-BE49-F238E27FC236}">
                  <a16:creationId xmlns:a16="http://schemas.microsoft.com/office/drawing/2014/main" id="{443B4238-A6FD-800E-2526-9A3CD056173D}"/>
                </a:ext>
              </a:extLst>
            </p:cNvPr>
            <p:cNvGrpSpPr/>
            <p:nvPr/>
          </p:nvGrpSpPr>
          <p:grpSpPr>
            <a:xfrm>
              <a:off x="37099677" y="23101050"/>
              <a:ext cx="657352" cy="276999"/>
              <a:chOff x="52751799" y="23037845"/>
              <a:chExt cx="657352" cy="276999"/>
            </a:xfrm>
          </p:grpSpPr>
          <p:sp>
            <p:nvSpPr>
              <p:cNvPr id="3156" name="Shape 28">
                <a:extLst>
                  <a:ext uri="{FF2B5EF4-FFF2-40B4-BE49-F238E27FC236}">
                    <a16:creationId xmlns:a16="http://schemas.microsoft.com/office/drawing/2014/main" id="{E9DC1C49-BFDE-517F-004F-C5EF377DE4FF}"/>
                  </a:ext>
                </a:extLst>
              </p:cNvPr>
              <p:cNvSpPr/>
              <p:nvPr/>
            </p:nvSpPr>
            <p:spPr>
              <a:xfrm>
                <a:off x="52751799" y="23084904"/>
                <a:ext cx="274320" cy="182880"/>
              </a:xfrm>
              <a:prstGeom prst="rect">
                <a:avLst/>
              </a:prstGeom>
              <a:solidFill>
                <a:srgbClr val="8795C5"/>
              </a:solidFill>
              <a:ln w="12700">
                <a:solidFill>
                  <a:srgbClr val="8795C5"/>
                </a:solidFill>
                <a:prstDash val="solid"/>
              </a:ln>
            </p:spPr>
            <p:txBody>
              <a:bodyPr/>
              <a:lstStyle/>
              <a:p>
                <a:endParaRPr lang="en-US" sz="1800" dirty="0">
                  <a:solidFill>
                    <a:schemeClr val="accent4"/>
                  </a:solidFill>
                  <a:latin typeface="Source Sans Pro" panose="020B0503030403020204" pitchFamily="34" charset="0"/>
                </a:endParaRPr>
              </a:p>
            </p:txBody>
          </p:sp>
          <p:sp>
            <p:nvSpPr>
              <p:cNvPr id="3157" name="Text 29">
                <a:extLst>
                  <a:ext uri="{FF2B5EF4-FFF2-40B4-BE49-F238E27FC236}">
                    <a16:creationId xmlns:a16="http://schemas.microsoft.com/office/drawing/2014/main" id="{9C992E78-36DF-4E77-E0B1-C46A12F688F4}"/>
                  </a:ext>
                </a:extLst>
              </p:cNvPr>
              <p:cNvSpPr/>
              <p:nvPr/>
            </p:nvSpPr>
            <p:spPr>
              <a:xfrm>
                <a:off x="53134831" y="23037845"/>
                <a:ext cx="274320" cy="27699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0" indent="0">
                  <a:buNone/>
                </a:pPr>
                <a:r>
                  <a:rPr lang="en-US" sz="1800" dirty="0">
                    <a:solidFill>
                      <a:schemeClr val="accent4"/>
                    </a:solidFill>
                    <a:latin typeface="Source Sans Pro" panose="020B0503030403020204" pitchFamily="34" charset="0"/>
                    <a:ea typeface="Source Sans Pro" pitchFamily="34" charset="-122"/>
                    <a:cs typeface="Source Sans Pro" pitchFamily="34" charset="-120"/>
                  </a:rPr>
                  <a:t>G3</a:t>
                </a:r>
                <a:endParaRPr lang="en-US" sz="1800" dirty="0">
                  <a:solidFill>
                    <a:schemeClr val="accent4"/>
                  </a:solidFill>
                  <a:latin typeface="Source Sans Pro" panose="020B0503030403020204" pitchFamily="34" charset="0"/>
                </a:endParaRPr>
              </a:p>
            </p:txBody>
          </p:sp>
        </p:grpSp>
        <p:grpSp>
          <p:nvGrpSpPr>
            <p:cNvPr id="3193" name="Group 3192">
              <a:extLst>
                <a:ext uri="{FF2B5EF4-FFF2-40B4-BE49-F238E27FC236}">
                  <a16:creationId xmlns:a16="http://schemas.microsoft.com/office/drawing/2014/main" id="{1BA16531-7A00-8433-B195-50523C12534F}"/>
                </a:ext>
              </a:extLst>
            </p:cNvPr>
            <p:cNvGrpSpPr/>
            <p:nvPr/>
          </p:nvGrpSpPr>
          <p:grpSpPr>
            <a:xfrm>
              <a:off x="38197315" y="23101050"/>
              <a:ext cx="654812" cy="276999"/>
              <a:chOff x="53856415" y="23037845"/>
              <a:chExt cx="654812" cy="276999"/>
            </a:xfrm>
          </p:grpSpPr>
          <p:sp>
            <p:nvSpPr>
              <p:cNvPr id="3150" name="Shape 30">
                <a:extLst>
                  <a:ext uri="{FF2B5EF4-FFF2-40B4-BE49-F238E27FC236}">
                    <a16:creationId xmlns:a16="http://schemas.microsoft.com/office/drawing/2014/main" id="{840703B0-34B3-5126-32F1-39FA1C198903}"/>
                  </a:ext>
                </a:extLst>
              </p:cNvPr>
              <p:cNvSpPr/>
              <p:nvPr/>
            </p:nvSpPr>
            <p:spPr>
              <a:xfrm>
                <a:off x="53856415" y="23084904"/>
                <a:ext cx="274320" cy="182880"/>
              </a:xfrm>
              <a:prstGeom prst="rect">
                <a:avLst/>
              </a:prstGeom>
              <a:solidFill>
                <a:srgbClr val="FF8500"/>
              </a:solidFill>
              <a:ln w="12700">
                <a:solidFill>
                  <a:srgbClr val="FF8500"/>
                </a:solidFill>
                <a:prstDash val="solid"/>
              </a:ln>
            </p:spPr>
            <p:txBody>
              <a:bodyPr/>
              <a:lstStyle/>
              <a:p>
                <a:endParaRPr lang="en-US" sz="1800" dirty="0">
                  <a:solidFill>
                    <a:schemeClr val="accent4"/>
                  </a:solidFill>
                  <a:latin typeface="Source Sans Pro" panose="020B0503030403020204" pitchFamily="34" charset="0"/>
                </a:endParaRPr>
              </a:p>
            </p:txBody>
          </p:sp>
          <p:sp>
            <p:nvSpPr>
              <p:cNvPr id="3151" name="Text 31">
                <a:extLst>
                  <a:ext uri="{FF2B5EF4-FFF2-40B4-BE49-F238E27FC236}">
                    <a16:creationId xmlns:a16="http://schemas.microsoft.com/office/drawing/2014/main" id="{67843DA7-EA85-7E98-5C5C-79EF97494E9E}"/>
                  </a:ext>
                </a:extLst>
              </p:cNvPr>
              <p:cNvSpPr/>
              <p:nvPr/>
            </p:nvSpPr>
            <p:spPr>
              <a:xfrm>
                <a:off x="54236907" y="23037845"/>
                <a:ext cx="274320" cy="27699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0" indent="0">
                  <a:buNone/>
                </a:pPr>
                <a:r>
                  <a:rPr lang="en-US" sz="1800" dirty="0">
                    <a:solidFill>
                      <a:schemeClr val="accent4"/>
                    </a:solidFill>
                    <a:latin typeface="Source Sans Pro" panose="020B0503030403020204" pitchFamily="34" charset="0"/>
                    <a:ea typeface="Source Sans Pro" pitchFamily="34" charset="-122"/>
                    <a:cs typeface="Source Sans Pro" pitchFamily="34" charset="-120"/>
                  </a:rPr>
                  <a:t>G4</a:t>
                </a:r>
                <a:endParaRPr lang="en-US" sz="1800" dirty="0">
                  <a:solidFill>
                    <a:schemeClr val="accent4"/>
                  </a:solidFill>
                  <a:latin typeface="Source Sans Pro" panose="020B0503030403020204" pitchFamily="34" charset="0"/>
                </a:endParaRPr>
              </a:p>
            </p:txBody>
          </p:sp>
        </p:grp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88E1C863-55F5-FC98-B216-06A7172E847C}"/>
              </a:ext>
            </a:extLst>
          </p:cNvPr>
          <p:cNvGrpSpPr/>
          <p:nvPr/>
        </p:nvGrpSpPr>
        <p:grpSpPr>
          <a:xfrm>
            <a:off x="29746865" y="16687054"/>
            <a:ext cx="12818567" cy="3209701"/>
            <a:chOff x="29746865" y="16687054"/>
            <a:chExt cx="12818567" cy="3209701"/>
          </a:xfrm>
        </p:grpSpPr>
        <p:sp>
          <p:nvSpPr>
            <p:cNvPr id="3137" name="Text 2">
              <a:extLst>
                <a:ext uri="{FF2B5EF4-FFF2-40B4-BE49-F238E27FC236}">
                  <a16:creationId xmlns:a16="http://schemas.microsoft.com/office/drawing/2014/main" id="{57DA6EF1-2369-7203-FBDD-F8B1DDEBD540}"/>
                </a:ext>
              </a:extLst>
            </p:cNvPr>
            <p:cNvSpPr/>
            <p:nvPr/>
          </p:nvSpPr>
          <p:spPr>
            <a:xfrm>
              <a:off x="31863850" y="16687054"/>
              <a:ext cx="4114800" cy="27699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CTCAE v4.03</a:t>
              </a:r>
              <a:endParaRPr lang="en-US" sz="1800" dirty="0">
                <a:solidFill>
                  <a:schemeClr val="accent4"/>
                </a:solidFill>
              </a:endParaRPr>
            </a:p>
          </p:txBody>
        </p:sp>
        <p:sp>
          <p:nvSpPr>
            <p:cNvPr id="3138" name="Text 3">
              <a:extLst>
                <a:ext uri="{FF2B5EF4-FFF2-40B4-BE49-F238E27FC236}">
                  <a16:creationId xmlns:a16="http://schemas.microsoft.com/office/drawing/2014/main" id="{F32E9BCB-45C8-C01F-0F25-3AB95BFE3B9F}"/>
                </a:ext>
              </a:extLst>
            </p:cNvPr>
            <p:cNvSpPr/>
            <p:nvPr/>
          </p:nvSpPr>
          <p:spPr>
            <a:xfrm>
              <a:off x="38499380" y="16687054"/>
              <a:ext cx="2961861" cy="27699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CTCAE v6.0</a:t>
              </a:r>
              <a:endParaRPr lang="en-US" sz="1800" dirty="0">
                <a:solidFill>
                  <a:schemeClr val="accent4"/>
                </a:solidFill>
              </a:endParaRPr>
            </a:p>
          </p:txBody>
        </p:sp>
        <p:grpSp>
          <p:nvGrpSpPr>
            <p:cNvPr id="465" name="Group 464">
              <a:extLst>
                <a:ext uri="{FF2B5EF4-FFF2-40B4-BE49-F238E27FC236}">
                  <a16:creationId xmlns:a16="http://schemas.microsoft.com/office/drawing/2014/main" id="{CC09B2E9-85CF-72A6-309A-E1CC9F12FF8E}"/>
                </a:ext>
              </a:extLst>
            </p:cNvPr>
            <p:cNvGrpSpPr/>
            <p:nvPr/>
          </p:nvGrpSpPr>
          <p:grpSpPr>
            <a:xfrm>
              <a:off x="30179037" y="16910953"/>
              <a:ext cx="384048" cy="2753640"/>
              <a:chOff x="29976912" y="16910953"/>
              <a:chExt cx="384048" cy="2753640"/>
            </a:xfrm>
          </p:grpSpPr>
          <p:sp>
            <p:nvSpPr>
              <p:cNvPr id="3140" name="Text 12">
                <a:extLst>
                  <a:ext uri="{FF2B5EF4-FFF2-40B4-BE49-F238E27FC236}">
                    <a16:creationId xmlns:a16="http://schemas.microsoft.com/office/drawing/2014/main" id="{CA6A9118-82CD-F29B-BCF8-EBD4FAD97A47}"/>
                  </a:ext>
                </a:extLst>
              </p:cNvPr>
              <p:cNvSpPr/>
              <p:nvPr/>
            </p:nvSpPr>
            <p:spPr>
              <a:xfrm>
                <a:off x="29976912" y="18443590"/>
                <a:ext cx="384048" cy="19924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r">
                  <a:buNone/>
                </a:pPr>
                <a:r>
                  <a:rPr lang="en-US" sz="1800" dirty="0">
                    <a:solidFill>
                      <a:schemeClr val="accent4"/>
                    </a:solidFill>
                    <a:latin typeface="Source Sans Pro" pitchFamily="34" charset="0"/>
                    <a:ea typeface="Source Sans Pro" pitchFamily="34" charset="-122"/>
                    <a:cs typeface="Source Sans Pro" pitchFamily="34" charset="-120"/>
                  </a:rPr>
                  <a:t>40</a:t>
                </a:r>
                <a:endParaRPr lang="en-US" sz="18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3141" name="Text 16">
                <a:extLst>
                  <a:ext uri="{FF2B5EF4-FFF2-40B4-BE49-F238E27FC236}">
                    <a16:creationId xmlns:a16="http://schemas.microsoft.com/office/drawing/2014/main" id="{78A186EE-BC46-8348-2C43-8B7CCC3C4626}"/>
                  </a:ext>
                </a:extLst>
              </p:cNvPr>
              <p:cNvSpPr/>
              <p:nvPr/>
            </p:nvSpPr>
            <p:spPr>
              <a:xfrm>
                <a:off x="29976912" y="17421832"/>
                <a:ext cx="384048" cy="19924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r">
                  <a:buNone/>
                </a:pPr>
                <a:r>
                  <a:rPr lang="en-US" sz="1800" dirty="0">
                    <a:solidFill>
                      <a:schemeClr val="accent4"/>
                    </a:solidFill>
                    <a:latin typeface="Source Sans Pro" pitchFamily="34" charset="0"/>
                    <a:ea typeface="Source Sans Pro" pitchFamily="34" charset="-122"/>
                    <a:cs typeface="Source Sans Pro" pitchFamily="34" charset="-120"/>
                  </a:rPr>
                  <a:t>80</a:t>
                </a:r>
                <a:endParaRPr lang="en-US" sz="18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3143" name="Text 8">
                <a:extLst>
                  <a:ext uri="{FF2B5EF4-FFF2-40B4-BE49-F238E27FC236}">
                    <a16:creationId xmlns:a16="http://schemas.microsoft.com/office/drawing/2014/main" id="{E33DA91D-2215-6DC1-B53E-8FEB273AE9D9}"/>
                  </a:ext>
                </a:extLst>
              </p:cNvPr>
              <p:cNvSpPr/>
              <p:nvPr/>
            </p:nvSpPr>
            <p:spPr>
              <a:xfrm>
                <a:off x="29976912" y="19465348"/>
                <a:ext cx="384048" cy="19924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r">
                  <a:buNone/>
                </a:pPr>
                <a:r>
                  <a:rPr lang="en-US" sz="1800" dirty="0">
                    <a:solidFill>
                      <a:schemeClr val="accent4"/>
                    </a:solidFill>
                    <a:latin typeface="Source Sans Pro" pitchFamily="34" charset="0"/>
                    <a:ea typeface="Source Sans Pro" pitchFamily="34" charset="-122"/>
                    <a:cs typeface="Source Sans Pro" pitchFamily="34" charset="-120"/>
                  </a:rPr>
                  <a:t>0</a:t>
                </a:r>
                <a:endParaRPr lang="en-US" sz="18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3144" name="Text 10">
                <a:extLst>
                  <a:ext uri="{FF2B5EF4-FFF2-40B4-BE49-F238E27FC236}">
                    <a16:creationId xmlns:a16="http://schemas.microsoft.com/office/drawing/2014/main" id="{34151099-31F2-1EE9-8394-BD8C6606B02E}"/>
                  </a:ext>
                </a:extLst>
              </p:cNvPr>
              <p:cNvSpPr/>
              <p:nvPr/>
            </p:nvSpPr>
            <p:spPr>
              <a:xfrm>
                <a:off x="29976912" y="18954469"/>
                <a:ext cx="384048" cy="19924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r">
                  <a:buNone/>
                </a:pPr>
                <a:r>
                  <a:rPr lang="en-US" sz="1800" dirty="0">
                    <a:solidFill>
                      <a:schemeClr val="accent4"/>
                    </a:solidFill>
                    <a:latin typeface="Source Sans Pro" pitchFamily="34" charset="0"/>
                    <a:ea typeface="Source Sans Pro" pitchFamily="34" charset="-122"/>
                    <a:cs typeface="Source Sans Pro" pitchFamily="34" charset="-120"/>
                  </a:rPr>
                  <a:t>20</a:t>
                </a:r>
                <a:endParaRPr lang="en-US" sz="18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3145" name="Text 14">
                <a:extLst>
                  <a:ext uri="{FF2B5EF4-FFF2-40B4-BE49-F238E27FC236}">
                    <a16:creationId xmlns:a16="http://schemas.microsoft.com/office/drawing/2014/main" id="{B3B68927-94C7-BE5C-DE72-44E3E4D7B305}"/>
                  </a:ext>
                </a:extLst>
              </p:cNvPr>
              <p:cNvSpPr/>
              <p:nvPr/>
            </p:nvSpPr>
            <p:spPr>
              <a:xfrm>
                <a:off x="29976912" y="17932711"/>
                <a:ext cx="384048" cy="19924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r">
                  <a:buNone/>
                </a:pPr>
                <a:r>
                  <a:rPr lang="en-US" sz="1800" dirty="0">
                    <a:solidFill>
                      <a:schemeClr val="accent4"/>
                    </a:solidFill>
                    <a:latin typeface="Source Sans Pro" pitchFamily="34" charset="0"/>
                    <a:ea typeface="Source Sans Pro" pitchFamily="34" charset="-122"/>
                    <a:cs typeface="Source Sans Pro" pitchFamily="34" charset="-120"/>
                  </a:rPr>
                  <a:t>60</a:t>
                </a:r>
                <a:endParaRPr lang="en-US" sz="18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3146" name="Text 18">
                <a:extLst>
                  <a:ext uri="{FF2B5EF4-FFF2-40B4-BE49-F238E27FC236}">
                    <a16:creationId xmlns:a16="http://schemas.microsoft.com/office/drawing/2014/main" id="{50D7BD32-C622-5CED-292A-5A8236048971}"/>
                  </a:ext>
                </a:extLst>
              </p:cNvPr>
              <p:cNvSpPr/>
              <p:nvPr/>
            </p:nvSpPr>
            <p:spPr>
              <a:xfrm>
                <a:off x="29976912" y="16910953"/>
                <a:ext cx="384048" cy="19924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r">
                  <a:buNone/>
                </a:pPr>
                <a:r>
                  <a:rPr lang="en-US" sz="1800" dirty="0">
                    <a:solidFill>
                      <a:schemeClr val="accent4"/>
                    </a:solidFill>
                    <a:latin typeface="Source Sans Pro" pitchFamily="34" charset="0"/>
                    <a:ea typeface="Source Sans Pro" pitchFamily="34" charset="-122"/>
                    <a:cs typeface="Source Sans Pro" pitchFamily="34" charset="-120"/>
                  </a:rPr>
                  <a:t>100</a:t>
                </a:r>
                <a:endParaRPr lang="en-US" sz="1800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3164" name="Text 20">
              <a:extLst>
                <a:ext uri="{FF2B5EF4-FFF2-40B4-BE49-F238E27FC236}">
                  <a16:creationId xmlns:a16="http://schemas.microsoft.com/office/drawing/2014/main" id="{160CEAC8-6F3C-DBB8-1B8C-72ED3A25AF38}"/>
                </a:ext>
              </a:extLst>
            </p:cNvPr>
            <p:cNvSpPr/>
            <p:nvPr/>
          </p:nvSpPr>
          <p:spPr>
            <a:xfrm>
              <a:off x="29746865" y="17652810"/>
              <a:ext cx="384047" cy="1269927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Patients, %</a:t>
              </a:r>
              <a:endParaRPr lang="en-US" sz="1800" dirty="0">
                <a:solidFill>
                  <a:schemeClr val="accent4"/>
                </a:solidFill>
              </a:endParaRPr>
            </a:p>
          </p:txBody>
        </p:sp>
        <p:sp>
          <p:nvSpPr>
            <p:cNvPr id="3171" name="Text 4">
              <a:extLst>
                <a:ext uri="{FF2B5EF4-FFF2-40B4-BE49-F238E27FC236}">
                  <a16:creationId xmlns:a16="http://schemas.microsoft.com/office/drawing/2014/main" id="{D910FB65-E2F6-8504-B856-73B980E4C2AE}"/>
                </a:ext>
              </a:extLst>
            </p:cNvPr>
            <p:cNvSpPr/>
            <p:nvPr/>
          </p:nvSpPr>
          <p:spPr>
            <a:xfrm>
              <a:off x="31162070" y="19619756"/>
              <a:ext cx="1371600" cy="27699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Cycles 1-3</a:t>
              </a:r>
              <a:endParaRPr lang="en-US" sz="1800" b="1" dirty="0">
                <a:solidFill>
                  <a:schemeClr val="accent4"/>
                </a:solidFill>
              </a:endParaRPr>
            </a:p>
          </p:txBody>
        </p:sp>
        <p:sp>
          <p:nvSpPr>
            <p:cNvPr id="3172" name="Text 5">
              <a:extLst>
                <a:ext uri="{FF2B5EF4-FFF2-40B4-BE49-F238E27FC236}">
                  <a16:creationId xmlns:a16="http://schemas.microsoft.com/office/drawing/2014/main" id="{4D9B212E-E6EB-46EB-B829-258886AD8B2F}"/>
                </a:ext>
              </a:extLst>
            </p:cNvPr>
            <p:cNvSpPr/>
            <p:nvPr/>
          </p:nvSpPr>
          <p:spPr>
            <a:xfrm>
              <a:off x="35398494" y="19619756"/>
              <a:ext cx="1371600" cy="27699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Cycles 4-6</a:t>
              </a:r>
              <a:endParaRPr lang="en-US" sz="1800" b="1" dirty="0">
                <a:solidFill>
                  <a:schemeClr val="accent4"/>
                </a:solidFill>
              </a:endParaRPr>
            </a:p>
          </p:txBody>
        </p:sp>
        <p:sp>
          <p:nvSpPr>
            <p:cNvPr id="3169" name="Text 4">
              <a:extLst>
                <a:ext uri="{FF2B5EF4-FFF2-40B4-BE49-F238E27FC236}">
                  <a16:creationId xmlns:a16="http://schemas.microsoft.com/office/drawing/2014/main" id="{A10CA47F-31DD-E609-8ACE-3D857D23D355}"/>
                </a:ext>
              </a:extLst>
            </p:cNvPr>
            <p:cNvSpPr/>
            <p:nvPr/>
          </p:nvSpPr>
          <p:spPr>
            <a:xfrm>
              <a:off x="37241340" y="19619756"/>
              <a:ext cx="1371600" cy="27699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Cycles 1-3</a:t>
              </a:r>
              <a:endParaRPr lang="en-US" sz="1800" b="1" dirty="0">
                <a:solidFill>
                  <a:schemeClr val="accent4"/>
                </a:solidFill>
              </a:endParaRPr>
            </a:p>
          </p:txBody>
        </p:sp>
        <p:sp>
          <p:nvSpPr>
            <p:cNvPr id="3170" name="Text 5">
              <a:extLst>
                <a:ext uri="{FF2B5EF4-FFF2-40B4-BE49-F238E27FC236}">
                  <a16:creationId xmlns:a16="http://schemas.microsoft.com/office/drawing/2014/main" id="{AB29A0D9-BC8B-B92C-15AB-377B3CA5BB5A}"/>
                </a:ext>
              </a:extLst>
            </p:cNvPr>
            <p:cNvSpPr/>
            <p:nvPr/>
          </p:nvSpPr>
          <p:spPr>
            <a:xfrm>
              <a:off x="41461757" y="19619756"/>
              <a:ext cx="1097280" cy="27699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Cycles 4-6</a:t>
              </a:r>
              <a:endParaRPr lang="en-US" sz="1800" b="1" dirty="0">
                <a:solidFill>
                  <a:schemeClr val="accent4"/>
                </a:solidFill>
              </a:endParaRPr>
            </a:p>
          </p:txBody>
        </p:sp>
        <p:grpSp>
          <p:nvGrpSpPr>
            <p:cNvPr id="464" name="Group 463">
              <a:extLst>
                <a:ext uri="{FF2B5EF4-FFF2-40B4-BE49-F238E27FC236}">
                  <a16:creationId xmlns:a16="http://schemas.microsoft.com/office/drawing/2014/main" id="{74325A7E-5D9B-6A86-BA41-F50AA820CA7B}"/>
                </a:ext>
              </a:extLst>
            </p:cNvPr>
            <p:cNvGrpSpPr/>
            <p:nvPr/>
          </p:nvGrpSpPr>
          <p:grpSpPr>
            <a:xfrm>
              <a:off x="30678232" y="17005972"/>
              <a:ext cx="11887200" cy="2560320"/>
              <a:chOff x="49950219" y="23669548"/>
              <a:chExt cx="8842248" cy="4690872"/>
            </a:xfrm>
          </p:grpSpPr>
          <p:grpSp>
            <p:nvGrpSpPr>
              <p:cNvPr id="458" name="Group 457">
                <a:extLst>
                  <a:ext uri="{FF2B5EF4-FFF2-40B4-BE49-F238E27FC236}">
                    <a16:creationId xmlns:a16="http://schemas.microsoft.com/office/drawing/2014/main" id="{99B0BF43-9EC2-4B6B-3586-AEA5345A3247}"/>
                  </a:ext>
                </a:extLst>
              </p:cNvPr>
              <p:cNvGrpSpPr/>
              <p:nvPr/>
            </p:nvGrpSpPr>
            <p:grpSpPr>
              <a:xfrm>
                <a:off x="49950219" y="23669549"/>
                <a:ext cx="8841050" cy="4688707"/>
                <a:chOff x="44811585" y="18462128"/>
                <a:chExt cx="8841050" cy="4688707"/>
              </a:xfrm>
            </p:grpSpPr>
            <p:pic>
              <p:nvPicPr>
                <p:cNvPr id="3135" name="Image 0" descr="/mnt/data/source_sans_work/slide1_notext.png">
                  <a:extLst>
                    <a:ext uri="{FF2B5EF4-FFF2-40B4-BE49-F238E27FC236}">
                      <a16:creationId xmlns:a16="http://schemas.microsoft.com/office/drawing/2014/main" id="{3DA1FF82-2151-1FBF-9D1C-2E1164C86C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rcRect r="29545" b="64"/>
                <a:stretch>
                  <a:fillRect/>
                </a:stretch>
              </p:blipFill>
              <p:spPr>
                <a:xfrm>
                  <a:off x="44811585" y="18463729"/>
                  <a:ext cx="7442421" cy="4680756"/>
                </a:xfrm>
                <a:prstGeom prst="rect">
                  <a:avLst/>
                </a:prstGeom>
              </p:spPr>
            </p:pic>
            <p:pic>
              <p:nvPicPr>
                <p:cNvPr id="3165" name="Image 0" descr="/mnt/data/source_sans_work/slide1_notext.png">
                  <a:extLst>
                    <a:ext uri="{FF2B5EF4-FFF2-40B4-BE49-F238E27FC236}">
                      <a16:creationId xmlns:a16="http://schemas.microsoft.com/office/drawing/2014/main" id="{338043A6-39D3-A1E2-3DC8-80EA31266A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rcRect l="56729" r="4180" b="-106"/>
                <a:stretch>
                  <a:fillRect/>
                </a:stretch>
              </p:blipFill>
              <p:spPr>
                <a:xfrm>
                  <a:off x="49637227" y="18462128"/>
                  <a:ext cx="4015408" cy="4688707"/>
                </a:xfrm>
                <a:prstGeom prst="rect">
                  <a:avLst/>
                </a:prstGeom>
              </p:spPr>
            </p:pic>
          </p:grpSp>
          <p:grpSp>
            <p:nvGrpSpPr>
              <p:cNvPr id="463" name="Group 462">
                <a:extLst>
                  <a:ext uri="{FF2B5EF4-FFF2-40B4-BE49-F238E27FC236}">
                    <a16:creationId xmlns:a16="http://schemas.microsoft.com/office/drawing/2014/main" id="{EFA91C34-5476-B08F-60E3-7937D5EEA416}"/>
                  </a:ext>
                </a:extLst>
              </p:cNvPr>
              <p:cNvGrpSpPr/>
              <p:nvPr/>
            </p:nvGrpSpPr>
            <p:grpSpPr>
              <a:xfrm>
                <a:off x="49950219" y="23669548"/>
                <a:ext cx="8842248" cy="4690872"/>
                <a:chOff x="49950219" y="23669548"/>
                <a:chExt cx="8842248" cy="4690872"/>
              </a:xfrm>
            </p:grpSpPr>
            <p:cxnSp>
              <p:nvCxnSpPr>
                <p:cNvPr id="460" name="Straight Connector 459">
                  <a:extLst>
                    <a:ext uri="{FF2B5EF4-FFF2-40B4-BE49-F238E27FC236}">
                      <a16:creationId xmlns:a16="http://schemas.microsoft.com/office/drawing/2014/main" id="{3A68DB00-9AE2-413D-0603-2470BB49219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950219" y="23669548"/>
                  <a:ext cx="0" cy="4690872"/>
                </a:xfrm>
                <a:prstGeom prst="line">
                  <a:avLst/>
                </a:prstGeom>
                <a:ln w="28575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1" name="Straight Connector 460">
                  <a:extLst>
                    <a:ext uri="{FF2B5EF4-FFF2-40B4-BE49-F238E27FC236}">
                      <a16:creationId xmlns:a16="http://schemas.microsoft.com/office/drawing/2014/main" id="{992BA54F-64AA-8155-EEAC-2486718F83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9950219" y="28360420"/>
                  <a:ext cx="8842248" cy="0"/>
                </a:xfrm>
                <a:prstGeom prst="line">
                  <a:avLst/>
                </a:prstGeom>
                <a:ln w="28575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173" name="Text 20">
              <a:extLst>
                <a:ext uri="{FF2B5EF4-FFF2-40B4-BE49-F238E27FC236}">
                  <a16:creationId xmlns:a16="http://schemas.microsoft.com/office/drawing/2014/main" id="{F711AE61-FA68-FA19-4462-7EBBE9273FFB}"/>
                </a:ext>
              </a:extLst>
            </p:cNvPr>
            <p:cNvSpPr/>
            <p:nvPr/>
          </p:nvSpPr>
          <p:spPr>
            <a:xfrm rot="16200000" flipV="1">
              <a:off x="31736344" y="19171005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bg1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11.0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175" name="Text 20">
              <a:extLst>
                <a:ext uri="{FF2B5EF4-FFF2-40B4-BE49-F238E27FC236}">
                  <a16:creationId xmlns:a16="http://schemas.microsoft.com/office/drawing/2014/main" id="{6C68A178-C1EA-01A3-1A4B-7E6F528609B9}"/>
                </a:ext>
              </a:extLst>
            </p:cNvPr>
            <p:cNvSpPr/>
            <p:nvPr/>
          </p:nvSpPr>
          <p:spPr>
            <a:xfrm rot="16200000" flipV="1">
              <a:off x="31736344" y="18947753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</a:rPr>
                <a:t>5.1</a:t>
              </a:r>
              <a:endParaRPr lang="en-US" sz="1600" dirty="0">
                <a:solidFill>
                  <a:schemeClr val="accent4"/>
                </a:solidFill>
              </a:endParaRPr>
            </a:p>
          </p:txBody>
        </p:sp>
        <p:sp>
          <p:nvSpPr>
            <p:cNvPr id="3177" name="Text 20">
              <a:extLst>
                <a:ext uri="{FF2B5EF4-FFF2-40B4-BE49-F238E27FC236}">
                  <a16:creationId xmlns:a16="http://schemas.microsoft.com/office/drawing/2014/main" id="{72435166-3A72-5F8F-807C-188487991D51}"/>
                </a:ext>
              </a:extLst>
            </p:cNvPr>
            <p:cNvSpPr/>
            <p:nvPr/>
          </p:nvSpPr>
          <p:spPr>
            <a:xfrm rot="16200000" flipV="1">
              <a:off x="31736344" y="18652780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</a:rPr>
                <a:t>18.6</a:t>
              </a:r>
              <a:endParaRPr lang="en-US" sz="1600" dirty="0">
                <a:solidFill>
                  <a:schemeClr val="accent4"/>
                </a:solidFill>
              </a:endParaRPr>
            </a:p>
          </p:txBody>
        </p:sp>
        <p:sp>
          <p:nvSpPr>
            <p:cNvPr id="3179" name="Text 20">
              <a:extLst>
                <a:ext uri="{FF2B5EF4-FFF2-40B4-BE49-F238E27FC236}">
                  <a16:creationId xmlns:a16="http://schemas.microsoft.com/office/drawing/2014/main" id="{8C943656-4868-488C-C40B-1E69E263ADC3}"/>
                </a:ext>
              </a:extLst>
            </p:cNvPr>
            <p:cNvSpPr/>
            <p:nvPr/>
          </p:nvSpPr>
          <p:spPr>
            <a:xfrm rot="16200000" flipV="1">
              <a:off x="31736344" y="17859844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</a:rPr>
                <a:t>43.2</a:t>
              </a:r>
              <a:endParaRPr lang="en-US" sz="1600" dirty="0">
                <a:solidFill>
                  <a:schemeClr val="accent4"/>
                </a:solidFill>
              </a:endParaRPr>
            </a:p>
          </p:txBody>
        </p:sp>
        <p:sp>
          <p:nvSpPr>
            <p:cNvPr id="3182" name="Text 20">
              <a:extLst>
                <a:ext uri="{FF2B5EF4-FFF2-40B4-BE49-F238E27FC236}">
                  <a16:creationId xmlns:a16="http://schemas.microsoft.com/office/drawing/2014/main" id="{3BAD4D11-B571-146E-F5EE-4FF7A7E3F95D}"/>
                </a:ext>
              </a:extLst>
            </p:cNvPr>
            <p:cNvSpPr/>
            <p:nvPr/>
          </p:nvSpPr>
          <p:spPr>
            <a:xfrm rot="16200000" flipV="1">
              <a:off x="31736344" y="17000072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</a:rPr>
                <a:t>22.0</a:t>
              </a:r>
              <a:endParaRPr lang="en-US" sz="1600" dirty="0">
                <a:solidFill>
                  <a:schemeClr val="accent4"/>
                </a:solidFill>
              </a:endParaRPr>
            </a:p>
          </p:txBody>
        </p:sp>
        <p:sp>
          <p:nvSpPr>
            <p:cNvPr id="3174" name="Text 20">
              <a:extLst>
                <a:ext uri="{FF2B5EF4-FFF2-40B4-BE49-F238E27FC236}">
                  <a16:creationId xmlns:a16="http://schemas.microsoft.com/office/drawing/2014/main" id="{3A5D3C76-4F11-BB30-AC6F-025E6203C7E9}"/>
                </a:ext>
              </a:extLst>
            </p:cNvPr>
            <p:cNvSpPr/>
            <p:nvPr/>
          </p:nvSpPr>
          <p:spPr>
            <a:xfrm rot="5400000">
              <a:off x="35928858" y="19003260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bg1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26.2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176" name="Text 20">
              <a:extLst>
                <a:ext uri="{FF2B5EF4-FFF2-40B4-BE49-F238E27FC236}">
                  <a16:creationId xmlns:a16="http://schemas.microsoft.com/office/drawing/2014/main" id="{F6E1CF11-C4B7-A31A-1955-41B951F09E92}"/>
                </a:ext>
              </a:extLst>
            </p:cNvPr>
            <p:cNvSpPr/>
            <p:nvPr/>
          </p:nvSpPr>
          <p:spPr>
            <a:xfrm rot="5400000">
              <a:off x="35928858" y="18531885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</a:rPr>
                <a:t>7.8</a:t>
              </a:r>
              <a:endParaRPr lang="en-US" sz="1600" dirty="0">
                <a:solidFill>
                  <a:schemeClr val="accent4"/>
                </a:solidFill>
              </a:endParaRPr>
            </a:p>
          </p:txBody>
        </p:sp>
        <p:sp>
          <p:nvSpPr>
            <p:cNvPr id="3178" name="Text 20">
              <a:extLst>
                <a:ext uri="{FF2B5EF4-FFF2-40B4-BE49-F238E27FC236}">
                  <a16:creationId xmlns:a16="http://schemas.microsoft.com/office/drawing/2014/main" id="{44DA0B7F-9609-51FA-8498-62B342E7EFDF}"/>
                </a:ext>
              </a:extLst>
            </p:cNvPr>
            <p:cNvSpPr/>
            <p:nvPr/>
          </p:nvSpPr>
          <p:spPr>
            <a:xfrm rot="5400000">
              <a:off x="35928858" y="18036253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</a:rPr>
                <a:t>31.1</a:t>
              </a:r>
              <a:endParaRPr lang="en-US" sz="1600" dirty="0">
                <a:solidFill>
                  <a:schemeClr val="accent4"/>
                </a:solidFill>
              </a:endParaRPr>
            </a:p>
          </p:txBody>
        </p:sp>
        <p:sp>
          <p:nvSpPr>
            <p:cNvPr id="3180" name="Text 20">
              <a:extLst>
                <a:ext uri="{FF2B5EF4-FFF2-40B4-BE49-F238E27FC236}">
                  <a16:creationId xmlns:a16="http://schemas.microsoft.com/office/drawing/2014/main" id="{A69E680B-86EB-A497-F61E-48C9FEF9F3FB}"/>
                </a:ext>
              </a:extLst>
            </p:cNvPr>
            <p:cNvSpPr/>
            <p:nvPr/>
          </p:nvSpPr>
          <p:spPr>
            <a:xfrm rot="5400000">
              <a:off x="35928858" y="17235824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</a:rPr>
                <a:t>32.0</a:t>
              </a:r>
              <a:endParaRPr lang="en-US" sz="1600" dirty="0">
                <a:solidFill>
                  <a:schemeClr val="accent4"/>
                </a:solidFill>
              </a:endParaRPr>
            </a:p>
          </p:txBody>
        </p:sp>
        <p:sp>
          <p:nvSpPr>
            <p:cNvPr id="3181" name="Text 20">
              <a:extLst>
                <a:ext uri="{FF2B5EF4-FFF2-40B4-BE49-F238E27FC236}">
                  <a16:creationId xmlns:a16="http://schemas.microsoft.com/office/drawing/2014/main" id="{2CED211B-9EB6-A507-4C7F-5A04C9F8A07C}"/>
                </a:ext>
              </a:extLst>
            </p:cNvPr>
            <p:cNvSpPr/>
            <p:nvPr/>
          </p:nvSpPr>
          <p:spPr>
            <a:xfrm rot="5400000">
              <a:off x="35928858" y="16732677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</a:rPr>
                <a:t>2.9</a:t>
              </a:r>
              <a:endParaRPr lang="en-US" sz="1600" dirty="0">
                <a:solidFill>
                  <a:schemeClr val="accent4"/>
                </a:solidFill>
              </a:endParaRPr>
            </a:p>
          </p:txBody>
        </p:sp>
        <p:sp>
          <p:nvSpPr>
            <p:cNvPr id="3183" name="Text 20">
              <a:extLst>
                <a:ext uri="{FF2B5EF4-FFF2-40B4-BE49-F238E27FC236}">
                  <a16:creationId xmlns:a16="http://schemas.microsoft.com/office/drawing/2014/main" id="{9A816E50-9BA4-AA98-833B-7813C78B231E}"/>
                </a:ext>
              </a:extLst>
            </p:cNvPr>
            <p:cNvSpPr/>
            <p:nvPr/>
          </p:nvSpPr>
          <p:spPr>
            <a:xfrm rot="5400000">
              <a:off x="37798823" y="19107964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bg1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16.1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185" name="Text 20">
              <a:extLst>
                <a:ext uri="{FF2B5EF4-FFF2-40B4-BE49-F238E27FC236}">
                  <a16:creationId xmlns:a16="http://schemas.microsoft.com/office/drawing/2014/main" id="{B68E7BE1-7863-CE53-9AFC-398A4057B7E7}"/>
                </a:ext>
              </a:extLst>
            </p:cNvPr>
            <p:cNvSpPr/>
            <p:nvPr/>
          </p:nvSpPr>
          <p:spPr>
            <a:xfrm rot="5400000">
              <a:off x="37798823" y="18680855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</a:rPr>
                <a:t>18.6</a:t>
              </a:r>
              <a:endParaRPr lang="en-US" sz="1600" dirty="0">
                <a:solidFill>
                  <a:schemeClr val="accent4"/>
                </a:solidFill>
              </a:endParaRPr>
            </a:p>
          </p:txBody>
        </p:sp>
        <p:sp>
          <p:nvSpPr>
            <p:cNvPr id="3187" name="Text 20">
              <a:extLst>
                <a:ext uri="{FF2B5EF4-FFF2-40B4-BE49-F238E27FC236}">
                  <a16:creationId xmlns:a16="http://schemas.microsoft.com/office/drawing/2014/main" id="{0AC2A04B-BD14-9782-6FC7-794A82CAF639}"/>
                </a:ext>
              </a:extLst>
            </p:cNvPr>
            <p:cNvSpPr/>
            <p:nvPr/>
          </p:nvSpPr>
          <p:spPr>
            <a:xfrm rot="5400000">
              <a:off x="37798823" y="17847619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</a:rPr>
                <a:t>43.2</a:t>
              </a:r>
              <a:endParaRPr lang="en-US" sz="1600" dirty="0">
                <a:solidFill>
                  <a:schemeClr val="accent4"/>
                </a:solidFill>
              </a:endParaRPr>
            </a:p>
          </p:txBody>
        </p:sp>
        <p:sp>
          <p:nvSpPr>
            <p:cNvPr id="3189" name="Text 20">
              <a:extLst>
                <a:ext uri="{FF2B5EF4-FFF2-40B4-BE49-F238E27FC236}">
                  <a16:creationId xmlns:a16="http://schemas.microsoft.com/office/drawing/2014/main" id="{7D3BC49A-C71D-60BB-7755-73DAC6915738}"/>
                </a:ext>
              </a:extLst>
            </p:cNvPr>
            <p:cNvSpPr/>
            <p:nvPr/>
          </p:nvSpPr>
          <p:spPr>
            <a:xfrm rot="5400000">
              <a:off x="37798823" y="17046787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</a:rPr>
                <a:t>21.2</a:t>
              </a:r>
              <a:endParaRPr lang="en-US" sz="1600" dirty="0">
                <a:solidFill>
                  <a:schemeClr val="accent4"/>
                </a:solidFill>
              </a:endParaRPr>
            </a:p>
          </p:txBody>
        </p:sp>
        <p:sp>
          <p:nvSpPr>
            <p:cNvPr id="3192" name="Text 20">
              <a:extLst>
                <a:ext uri="{FF2B5EF4-FFF2-40B4-BE49-F238E27FC236}">
                  <a16:creationId xmlns:a16="http://schemas.microsoft.com/office/drawing/2014/main" id="{18AD61F0-68F2-08DA-BED1-FC81B8D46504}"/>
                </a:ext>
              </a:extLst>
            </p:cNvPr>
            <p:cNvSpPr/>
            <p:nvPr/>
          </p:nvSpPr>
          <p:spPr>
            <a:xfrm rot="5400000">
              <a:off x="37798823" y="16645713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</a:rPr>
                <a:t>0.8</a:t>
              </a:r>
              <a:endParaRPr lang="en-US" sz="1600" dirty="0">
                <a:solidFill>
                  <a:schemeClr val="accent4"/>
                </a:solidFill>
              </a:endParaRPr>
            </a:p>
          </p:txBody>
        </p:sp>
        <p:sp>
          <p:nvSpPr>
            <p:cNvPr id="3184" name="Text 20">
              <a:extLst>
                <a:ext uri="{FF2B5EF4-FFF2-40B4-BE49-F238E27FC236}">
                  <a16:creationId xmlns:a16="http://schemas.microsoft.com/office/drawing/2014/main" id="{9C9D795E-8193-786B-48FF-AC8D076751F5}"/>
                </a:ext>
              </a:extLst>
            </p:cNvPr>
            <p:cNvSpPr/>
            <p:nvPr/>
          </p:nvSpPr>
          <p:spPr>
            <a:xfrm rot="5400000">
              <a:off x="41867558" y="18867225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bg1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34.0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186" name="Text 20">
              <a:extLst>
                <a:ext uri="{FF2B5EF4-FFF2-40B4-BE49-F238E27FC236}">
                  <a16:creationId xmlns:a16="http://schemas.microsoft.com/office/drawing/2014/main" id="{0836CCBC-2589-3689-FBA5-47DEF68A19C5}"/>
                </a:ext>
              </a:extLst>
            </p:cNvPr>
            <p:cNvSpPr/>
            <p:nvPr/>
          </p:nvSpPr>
          <p:spPr>
            <a:xfrm rot="5400000">
              <a:off x="41867558" y="18032978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</a:rPr>
                <a:t>31.1</a:t>
              </a:r>
              <a:endParaRPr lang="en-US" sz="1600" dirty="0">
                <a:solidFill>
                  <a:schemeClr val="accent4"/>
                </a:solidFill>
              </a:endParaRPr>
            </a:p>
          </p:txBody>
        </p:sp>
        <p:sp>
          <p:nvSpPr>
            <p:cNvPr id="3188" name="Text 20">
              <a:extLst>
                <a:ext uri="{FF2B5EF4-FFF2-40B4-BE49-F238E27FC236}">
                  <a16:creationId xmlns:a16="http://schemas.microsoft.com/office/drawing/2014/main" id="{2074C61F-A935-E474-ECC4-48E29864B878}"/>
                </a:ext>
              </a:extLst>
            </p:cNvPr>
            <p:cNvSpPr/>
            <p:nvPr/>
          </p:nvSpPr>
          <p:spPr>
            <a:xfrm rot="5400000">
              <a:off x="41867558" y="17214113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</a:rPr>
                <a:t>32.0</a:t>
              </a:r>
              <a:endParaRPr lang="en-US" sz="1600" dirty="0">
                <a:solidFill>
                  <a:schemeClr val="accent4"/>
                </a:solidFill>
              </a:endParaRPr>
            </a:p>
          </p:txBody>
        </p:sp>
        <p:sp>
          <p:nvSpPr>
            <p:cNvPr id="3190" name="Text 20">
              <a:extLst>
                <a:ext uri="{FF2B5EF4-FFF2-40B4-BE49-F238E27FC236}">
                  <a16:creationId xmlns:a16="http://schemas.microsoft.com/office/drawing/2014/main" id="{E3ED9DC6-F8F9-754A-DC2B-8797C2B44B09}"/>
                </a:ext>
              </a:extLst>
            </p:cNvPr>
            <p:cNvSpPr/>
            <p:nvPr/>
          </p:nvSpPr>
          <p:spPr>
            <a:xfrm rot="5400000">
              <a:off x="41867558" y="16827649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</a:rPr>
                <a:t>2.9</a:t>
              </a:r>
              <a:endParaRPr lang="en-US" sz="1600" dirty="0">
                <a:solidFill>
                  <a:schemeClr val="accent4"/>
                </a:solidFill>
              </a:endParaRPr>
            </a:p>
          </p:txBody>
        </p:sp>
        <p:sp>
          <p:nvSpPr>
            <p:cNvPr id="3191" name="Text 20">
              <a:extLst>
                <a:ext uri="{FF2B5EF4-FFF2-40B4-BE49-F238E27FC236}">
                  <a16:creationId xmlns:a16="http://schemas.microsoft.com/office/drawing/2014/main" id="{28CC89EA-DF9B-20E2-6F94-85DCA573DC08}"/>
                </a:ext>
              </a:extLst>
            </p:cNvPr>
            <p:cNvSpPr/>
            <p:nvPr/>
          </p:nvSpPr>
          <p:spPr>
            <a:xfrm rot="5400000">
              <a:off x="41867558" y="16622612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</a:rPr>
                <a:t>0</a:t>
              </a:r>
              <a:endParaRPr lang="en-US" sz="1600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632" name="Group 631">
            <a:extLst>
              <a:ext uri="{FF2B5EF4-FFF2-40B4-BE49-F238E27FC236}">
                <a16:creationId xmlns:a16="http://schemas.microsoft.com/office/drawing/2014/main" id="{A2929332-BE13-3137-8514-C95ED2E2F9C1}"/>
              </a:ext>
            </a:extLst>
          </p:cNvPr>
          <p:cNvGrpSpPr/>
          <p:nvPr/>
        </p:nvGrpSpPr>
        <p:grpSpPr>
          <a:xfrm>
            <a:off x="29746865" y="20440461"/>
            <a:ext cx="12818568" cy="3209701"/>
            <a:chOff x="29746865" y="20440461"/>
            <a:chExt cx="12818568" cy="3209701"/>
          </a:xfrm>
        </p:grpSpPr>
        <p:grpSp>
          <p:nvGrpSpPr>
            <p:cNvPr id="470" name="Group 469">
              <a:extLst>
                <a:ext uri="{FF2B5EF4-FFF2-40B4-BE49-F238E27FC236}">
                  <a16:creationId xmlns:a16="http://schemas.microsoft.com/office/drawing/2014/main" id="{93BC7911-9B1B-6097-3CFC-59F0B8DAA951}"/>
                </a:ext>
              </a:extLst>
            </p:cNvPr>
            <p:cNvGrpSpPr/>
            <p:nvPr/>
          </p:nvGrpSpPr>
          <p:grpSpPr>
            <a:xfrm>
              <a:off x="30179037" y="20664360"/>
              <a:ext cx="384048" cy="2753640"/>
              <a:chOff x="29976912" y="16910953"/>
              <a:chExt cx="384048" cy="2753640"/>
            </a:xfrm>
          </p:grpSpPr>
          <p:sp>
            <p:nvSpPr>
              <p:cNvPr id="503" name="Text 12">
                <a:extLst>
                  <a:ext uri="{FF2B5EF4-FFF2-40B4-BE49-F238E27FC236}">
                    <a16:creationId xmlns:a16="http://schemas.microsoft.com/office/drawing/2014/main" id="{5DF18B1A-FEDA-2C96-EB5F-1D524264002F}"/>
                  </a:ext>
                </a:extLst>
              </p:cNvPr>
              <p:cNvSpPr/>
              <p:nvPr/>
            </p:nvSpPr>
            <p:spPr>
              <a:xfrm>
                <a:off x="29976912" y="18443590"/>
                <a:ext cx="384048" cy="19924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r">
                  <a:buNone/>
                </a:pPr>
                <a:r>
                  <a:rPr lang="en-US" sz="1800" dirty="0">
                    <a:solidFill>
                      <a:schemeClr val="accent4"/>
                    </a:solidFill>
                    <a:latin typeface="Source Sans Pro" pitchFamily="34" charset="0"/>
                    <a:ea typeface="Source Sans Pro" pitchFamily="34" charset="-122"/>
                    <a:cs typeface="Source Sans Pro" pitchFamily="34" charset="-120"/>
                  </a:rPr>
                  <a:t>40</a:t>
                </a:r>
                <a:endParaRPr lang="en-US" sz="18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504" name="Text 16">
                <a:extLst>
                  <a:ext uri="{FF2B5EF4-FFF2-40B4-BE49-F238E27FC236}">
                    <a16:creationId xmlns:a16="http://schemas.microsoft.com/office/drawing/2014/main" id="{B02F5B32-00FE-C6E0-83EC-FB568612D9E7}"/>
                  </a:ext>
                </a:extLst>
              </p:cNvPr>
              <p:cNvSpPr/>
              <p:nvPr/>
            </p:nvSpPr>
            <p:spPr>
              <a:xfrm>
                <a:off x="29976912" y="17421832"/>
                <a:ext cx="384048" cy="19924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r">
                  <a:buNone/>
                </a:pPr>
                <a:r>
                  <a:rPr lang="en-US" sz="1800" dirty="0">
                    <a:solidFill>
                      <a:schemeClr val="accent4"/>
                    </a:solidFill>
                    <a:latin typeface="Source Sans Pro" pitchFamily="34" charset="0"/>
                    <a:ea typeface="Source Sans Pro" pitchFamily="34" charset="-122"/>
                    <a:cs typeface="Source Sans Pro" pitchFamily="34" charset="-120"/>
                  </a:rPr>
                  <a:t>80</a:t>
                </a:r>
                <a:endParaRPr lang="en-US" sz="18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505" name="Text 8">
                <a:extLst>
                  <a:ext uri="{FF2B5EF4-FFF2-40B4-BE49-F238E27FC236}">
                    <a16:creationId xmlns:a16="http://schemas.microsoft.com/office/drawing/2014/main" id="{C6361563-5431-8AEC-02F6-6BE77DDFFDB1}"/>
                  </a:ext>
                </a:extLst>
              </p:cNvPr>
              <p:cNvSpPr/>
              <p:nvPr/>
            </p:nvSpPr>
            <p:spPr>
              <a:xfrm>
                <a:off x="29976912" y="19465348"/>
                <a:ext cx="384048" cy="19924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r">
                  <a:buNone/>
                </a:pPr>
                <a:r>
                  <a:rPr lang="en-US" sz="1800" dirty="0">
                    <a:solidFill>
                      <a:schemeClr val="accent4"/>
                    </a:solidFill>
                    <a:latin typeface="Source Sans Pro" pitchFamily="34" charset="0"/>
                    <a:ea typeface="Source Sans Pro" pitchFamily="34" charset="-122"/>
                    <a:cs typeface="Source Sans Pro" pitchFamily="34" charset="-120"/>
                  </a:rPr>
                  <a:t>0</a:t>
                </a:r>
                <a:endParaRPr lang="en-US" sz="18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506" name="Text 10">
                <a:extLst>
                  <a:ext uri="{FF2B5EF4-FFF2-40B4-BE49-F238E27FC236}">
                    <a16:creationId xmlns:a16="http://schemas.microsoft.com/office/drawing/2014/main" id="{2F916E74-E6A2-E78C-EDD2-284D71254236}"/>
                  </a:ext>
                </a:extLst>
              </p:cNvPr>
              <p:cNvSpPr/>
              <p:nvPr/>
            </p:nvSpPr>
            <p:spPr>
              <a:xfrm>
                <a:off x="29976912" y="18954469"/>
                <a:ext cx="384048" cy="19924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r">
                  <a:buNone/>
                </a:pPr>
                <a:r>
                  <a:rPr lang="en-US" sz="1800" dirty="0">
                    <a:solidFill>
                      <a:schemeClr val="accent4"/>
                    </a:solidFill>
                    <a:latin typeface="Source Sans Pro" pitchFamily="34" charset="0"/>
                    <a:ea typeface="Source Sans Pro" pitchFamily="34" charset="-122"/>
                    <a:cs typeface="Source Sans Pro" pitchFamily="34" charset="-120"/>
                  </a:rPr>
                  <a:t>20</a:t>
                </a:r>
                <a:endParaRPr lang="en-US" sz="18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507" name="Text 14">
                <a:extLst>
                  <a:ext uri="{FF2B5EF4-FFF2-40B4-BE49-F238E27FC236}">
                    <a16:creationId xmlns:a16="http://schemas.microsoft.com/office/drawing/2014/main" id="{B97D8ADF-4517-72F0-50D3-5D77C3A8DB4A}"/>
                  </a:ext>
                </a:extLst>
              </p:cNvPr>
              <p:cNvSpPr/>
              <p:nvPr/>
            </p:nvSpPr>
            <p:spPr>
              <a:xfrm>
                <a:off x="29976912" y="17932711"/>
                <a:ext cx="384048" cy="19924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r">
                  <a:buNone/>
                </a:pPr>
                <a:r>
                  <a:rPr lang="en-US" sz="1800" dirty="0">
                    <a:solidFill>
                      <a:schemeClr val="accent4"/>
                    </a:solidFill>
                    <a:latin typeface="Source Sans Pro" pitchFamily="34" charset="0"/>
                    <a:ea typeface="Source Sans Pro" pitchFamily="34" charset="-122"/>
                    <a:cs typeface="Source Sans Pro" pitchFamily="34" charset="-120"/>
                  </a:rPr>
                  <a:t>60</a:t>
                </a:r>
                <a:endParaRPr lang="en-US" sz="1800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508" name="Text 18">
                <a:extLst>
                  <a:ext uri="{FF2B5EF4-FFF2-40B4-BE49-F238E27FC236}">
                    <a16:creationId xmlns:a16="http://schemas.microsoft.com/office/drawing/2014/main" id="{FF0EB675-FB9A-99CC-CD5B-A4AE7D2AA0DD}"/>
                  </a:ext>
                </a:extLst>
              </p:cNvPr>
              <p:cNvSpPr/>
              <p:nvPr/>
            </p:nvSpPr>
            <p:spPr>
              <a:xfrm>
                <a:off x="29976912" y="16910953"/>
                <a:ext cx="384048" cy="19924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r">
                  <a:buNone/>
                </a:pPr>
                <a:r>
                  <a:rPr lang="en-US" sz="1800" dirty="0">
                    <a:solidFill>
                      <a:schemeClr val="accent4"/>
                    </a:solidFill>
                    <a:latin typeface="Source Sans Pro" pitchFamily="34" charset="0"/>
                    <a:ea typeface="Source Sans Pro" pitchFamily="34" charset="-122"/>
                    <a:cs typeface="Source Sans Pro" pitchFamily="34" charset="-120"/>
                  </a:rPr>
                  <a:t>100</a:t>
                </a:r>
                <a:endParaRPr lang="en-US" sz="1800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471" name="Text 20">
              <a:extLst>
                <a:ext uri="{FF2B5EF4-FFF2-40B4-BE49-F238E27FC236}">
                  <a16:creationId xmlns:a16="http://schemas.microsoft.com/office/drawing/2014/main" id="{96E3E3CE-F082-9C01-986C-352C2C9D42CE}"/>
                </a:ext>
              </a:extLst>
            </p:cNvPr>
            <p:cNvSpPr/>
            <p:nvPr/>
          </p:nvSpPr>
          <p:spPr>
            <a:xfrm>
              <a:off x="29746865" y="21406217"/>
              <a:ext cx="384047" cy="1269927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Patients, %</a:t>
              </a:r>
              <a:endParaRPr lang="en-US" sz="1800" dirty="0">
                <a:solidFill>
                  <a:schemeClr val="accent4"/>
                </a:solidFill>
              </a:endParaRPr>
            </a:p>
          </p:txBody>
        </p:sp>
        <p:sp>
          <p:nvSpPr>
            <p:cNvPr id="472" name="Text 4">
              <a:extLst>
                <a:ext uri="{FF2B5EF4-FFF2-40B4-BE49-F238E27FC236}">
                  <a16:creationId xmlns:a16="http://schemas.microsoft.com/office/drawing/2014/main" id="{A48D430F-72A8-471A-E42F-F9966AFD0660}"/>
                </a:ext>
              </a:extLst>
            </p:cNvPr>
            <p:cNvSpPr/>
            <p:nvPr/>
          </p:nvSpPr>
          <p:spPr>
            <a:xfrm>
              <a:off x="31162070" y="23373163"/>
              <a:ext cx="1371600" cy="27699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Cycles 1-3</a:t>
              </a:r>
              <a:endParaRPr lang="en-US" sz="1800" b="1" dirty="0">
                <a:solidFill>
                  <a:schemeClr val="accent4"/>
                </a:solidFill>
              </a:endParaRPr>
            </a:p>
          </p:txBody>
        </p:sp>
        <p:sp>
          <p:nvSpPr>
            <p:cNvPr id="473" name="Text 5">
              <a:extLst>
                <a:ext uri="{FF2B5EF4-FFF2-40B4-BE49-F238E27FC236}">
                  <a16:creationId xmlns:a16="http://schemas.microsoft.com/office/drawing/2014/main" id="{95068DE3-E345-9E15-6ED5-406B5108444C}"/>
                </a:ext>
              </a:extLst>
            </p:cNvPr>
            <p:cNvSpPr/>
            <p:nvPr/>
          </p:nvSpPr>
          <p:spPr>
            <a:xfrm>
              <a:off x="35398494" y="23373163"/>
              <a:ext cx="1371600" cy="27699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Cycles 4-6</a:t>
              </a:r>
              <a:endParaRPr lang="en-US" sz="1800" b="1" dirty="0">
                <a:solidFill>
                  <a:schemeClr val="accent4"/>
                </a:solidFill>
              </a:endParaRPr>
            </a:p>
          </p:txBody>
        </p:sp>
        <p:sp>
          <p:nvSpPr>
            <p:cNvPr id="474" name="Text 4">
              <a:extLst>
                <a:ext uri="{FF2B5EF4-FFF2-40B4-BE49-F238E27FC236}">
                  <a16:creationId xmlns:a16="http://schemas.microsoft.com/office/drawing/2014/main" id="{EC5383AC-FA6E-A253-C438-590394063DAF}"/>
                </a:ext>
              </a:extLst>
            </p:cNvPr>
            <p:cNvSpPr/>
            <p:nvPr/>
          </p:nvSpPr>
          <p:spPr>
            <a:xfrm>
              <a:off x="37241340" y="23373163"/>
              <a:ext cx="1371600" cy="27699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Cycles 1-3</a:t>
              </a:r>
              <a:endParaRPr lang="en-US" sz="1800" b="1" dirty="0">
                <a:solidFill>
                  <a:schemeClr val="accent4"/>
                </a:solidFill>
              </a:endParaRPr>
            </a:p>
          </p:txBody>
        </p:sp>
        <p:sp>
          <p:nvSpPr>
            <p:cNvPr id="475" name="Text 5">
              <a:extLst>
                <a:ext uri="{FF2B5EF4-FFF2-40B4-BE49-F238E27FC236}">
                  <a16:creationId xmlns:a16="http://schemas.microsoft.com/office/drawing/2014/main" id="{7E012913-3895-1C86-2E8B-A0A14D4922F2}"/>
                </a:ext>
              </a:extLst>
            </p:cNvPr>
            <p:cNvSpPr/>
            <p:nvPr/>
          </p:nvSpPr>
          <p:spPr>
            <a:xfrm>
              <a:off x="41461757" y="23373163"/>
              <a:ext cx="1097280" cy="27699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Cycles 4-6</a:t>
              </a:r>
              <a:endParaRPr lang="en-US" sz="1800" b="1" dirty="0">
                <a:solidFill>
                  <a:schemeClr val="accent4"/>
                </a:solidFill>
              </a:endParaRPr>
            </a:p>
          </p:txBody>
        </p:sp>
        <p:grpSp>
          <p:nvGrpSpPr>
            <p:cNvPr id="631" name="Group 630">
              <a:extLst>
                <a:ext uri="{FF2B5EF4-FFF2-40B4-BE49-F238E27FC236}">
                  <a16:creationId xmlns:a16="http://schemas.microsoft.com/office/drawing/2014/main" id="{E67FA727-4981-4CD4-757E-2B8D2789779A}"/>
                </a:ext>
              </a:extLst>
            </p:cNvPr>
            <p:cNvGrpSpPr/>
            <p:nvPr/>
          </p:nvGrpSpPr>
          <p:grpSpPr>
            <a:xfrm>
              <a:off x="30678233" y="20759377"/>
              <a:ext cx="11887200" cy="2560322"/>
              <a:chOff x="46324632" y="18849009"/>
              <a:chExt cx="11887200" cy="2560322"/>
            </a:xfrm>
          </p:grpSpPr>
          <p:grpSp>
            <p:nvGrpSpPr>
              <p:cNvPr id="630" name="Group 629">
                <a:extLst>
                  <a:ext uri="{FF2B5EF4-FFF2-40B4-BE49-F238E27FC236}">
                    <a16:creationId xmlns:a16="http://schemas.microsoft.com/office/drawing/2014/main" id="{48503749-0327-263C-CC4F-67B9A42C64FB}"/>
                  </a:ext>
                </a:extLst>
              </p:cNvPr>
              <p:cNvGrpSpPr/>
              <p:nvPr/>
            </p:nvGrpSpPr>
            <p:grpSpPr>
              <a:xfrm>
                <a:off x="46334237" y="18849009"/>
                <a:ext cx="11871206" cy="2560320"/>
                <a:chOff x="46659931" y="17369203"/>
                <a:chExt cx="8958990" cy="4683761"/>
              </a:xfrm>
            </p:grpSpPr>
            <p:pic>
              <p:nvPicPr>
                <p:cNvPr id="509" name="Image 0" descr="/mnt/data/source_sans_work/slide2_notext.png">
                  <a:extLst>
                    <a:ext uri="{FF2B5EF4-FFF2-40B4-BE49-F238E27FC236}">
                      <a16:creationId xmlns:a16="http://schemas.microsoft.com/office/drawing/2014/main" id="{952C8510-D009-3F9C-909B-A8022FB17E2D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rcRect t="-1" r="23634" b="26"/>
                <a:stretch>
                  <a:fillRect/>
                </a:stretch>
              </p:blipFill>
              <p:spPr>
                <a:xfrm>
                  <a:off x="46659931" y="17370396"/>
                  <a:ext cx="8170566" cy="4682568"/>
                </a:xfrm>
                <a:prstGeom prst="rect">
                  <a:avLst/>
                </a:prstGeom>
              </p:spPr>
            </p:pic>
            <p:pic>
              <p:nvPicPr>
                <p:cNvPr id="589" name="Image 0" descr="/mnt/data/source_sans_work/slide2_notext.png">
                  <a:extLst>
                    <a:ext uri="{FF2B5EF4-FFF2-40B4-BE49-F238E27FC236}">
                      <a16:creationId xmlns:a16="http://schemas.microsoft.com/office/drawing/2014/main" id="{F09579B9-8DA6-BA86-656F-746484FC8D9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/>
                <a:srcRect l="57221" r="4179"/>
                <a:stretch>
                  <a:fillRect/>
                </a:stretch>
              </p:blipFill>
              <p:spPr>
                <a:xfrm>
                  <a:off x="51597543" y="17369203"/>
                  <a:ext cx="4021378" cy="4683759"/>
                </a:xfrm>
                <a:prstGeom prst="rect">
                  <a:avLst/>
                </a:prstGeom>
              </p:spPr>
            </p:pic>
          </p:grpSp>
          <p:cxnSp>
            <p:nvCxnSpPr>
              <p:cNvPr id="628" name="Straight Connector 627">
                <a:extLst>
                  <a:ext uri="{FF2B5EF4-FFF2-40B4-BE49-F238E27FC236}">
                    <a16:creationId xmlns:a16="http://schemas.microsoft.com/office/drawing/2014/main" id="{F9143649-1F00-2F27-A8EA-CAEF29895F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324632" y="18849011"/>
                <a:ext cx="0" cy="2560320"/>
              </a:xfrm>
              <a:prstGeom prst="line">
                <a:avLst/>
              </a:prstGeom>
              <a:ln w="28575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9" name="Straight Connector 628">
                <a:extLst>
                  <a:ext uri="{FF2B5EF4-FFF2-40B4-BE49-F238E27FC236}">
                    <a16:creationId xmlns:a16="http://schemas.microsoft.com/office/drawing/2014/main" id="{02CF23EC-60E8-6804-2D66-5121F473D4B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324632" y="21409331"/>
                <a:ext cx="11887200" cy="0"/>
              </a:xfrm>
              <a:prstGeom prst="line">
                <a:avLst/>
              </a:prstGeom>
              <a:ln w="28575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8" name="Text 2">
              <a:extLst>
                <a:ext uri="{FF2B5EF4-FFF2-40B4-BE49-F238E27FC236}">
                  <a16:creationId xmlns:a16="http://schemas.microsoft.com/office/drawing/2014/main" id="{19929A2C-A639-E08A-709B-162C6963654E}"/>
                </a:ext>
              </a:extLst>
            </p:cNvPr>
            <p:cNvSpPr/>
            <p:nvPr/>
          </p:nvSpPr>
          <p:spPr>
            <a:xfrm>
              <a:off x="31863850" y="20440461"/>
              <a:ext cx="4114800" cy="27699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CTCAE v4.03</a:t>
              </a:r>
              <a:endParaRPr lang="en-US" sz="1800" dirty="0">
                <a:solidFill>
                  <a:schemeClr val="accent4"/>
                </a:solidFill>
              </a:endParaRPr>
            </a:p>
          </p:txBody>
        </p:sp>
        <p:sp>
          <p:nvSpPr>
            <p:cNvPr id="469" name="Text 3">
              <a:extLst>
                <a:ext uri="{FF2B5EF4-FFF2-40B4-BE49-F238E27FC236}">
                  <a16:creationId xmlns:a16="http://schemas.microsoft.com/office/drawing/2014/main" id="{838971C4-E718-79EF-A423-ABA5BC9579C7}"/>
                </a:ext>
              </a:extLst>
            </p:cNvPr>
            <p:cNvSpPr/>
            <p:nvPr/>
          </p:nvSpPr>
          <p:spPr>
            <a:xfrm>
              <a:off x="38499380" y="20440461"/>
              <a:ext cx="2961861" cy="27699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chemeClr val="accent4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CTCAE v6.0</a:t>
              </a:r>
              <a:endParaRPr lang="en-US" sz="1800" dirty="0">
                <a:solidFill>
                  <a:schemeClr val="accent4"/>
                </a:solidFill>
              </a:endParaRPr>
            </a:p>
          </p:txBody>
        </p:sp>
        <p:sp>
          <p:nvSpPr>
            <p:cNvPr id="477" name="Text 20">
              <a:extLst>
                <a:ext uri="{FF2B5EF4-FFF2-40B4-BE49-F238E27FC236}">
                  <a16:creationId xmlns:a16="http://schemas.microsoft.com/office/drawing/2014/main" id="{F3AC1352-51BC-D5E4-94EB-AC0EF35BAEA5}"/>
                </a:ext>
              </a:extLst>
            </p:cNvPr>
            <p:cNvSpPr/>
            <p:nvPr/>
          </p:nvSpPr>
          <p:spPr>
            <a:xfrm rot="16200000" flipV="1">
              <a:off x="31736344" y="22956162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bg1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7.6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478" name="Text 20">
              <a:extLst>
                <a:ext uri="{FF2B5EF4-FFF2-40B4-BE49-F238E27FC236}">
                  <a16:creationId xmlns:a16="http://schemas.microsoft.com/office/drawing/2014/main" id="{67AEAB97-0951-8389-EA4C-99F30059FCF5}"/>
                </a:ext>
              </a:extLst>
            </p:cNvPr>
            <p:cNvSpPr/>
            <p:nvPr/>
          </p:nvSpPr>
          <p:spPr>
            <a:xfrm rot="16200000" flipV="1">
              <a:off x="31736344" y="22564175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latin typeface="Source Sans Pro" pitchFamily="34" charset="0"/>
                  <a:ea typeface="Source Sans Pro" pitchFamily="34" charset="-122"/>
                </a:rPr>
                <a:t>24.6</a:t>
              </a:r>
              <a:endParaRPr lang="en-US" sz="1600" dirty="0"/>
            </a:p>
          </p:txBody>
        </p:sp>
        <p:sp>
          <p:nvSpPr>
            <p:cNvPr id="479" name="Text 20">
              <a:extLst>
                <a:ext uri="{FF2B5EF4-FFF2-40B4-BE49-F238E27FC236}">
                  <a16:creationId xmlns:a16="http://schemas.microsoft.com/office/drawing/2014/main" id="{09F88CA4-65C4-BDCA-9E5B-5D821C234399}"/>
                </a:ext>
              </a:extLst>
            </p:cNvPr>
            <p:cNvSpPr/>
            <p:nvPr/>
          </p:nvSpPr>
          <p:spPr>
            <a:xfrm rot="16200000" flipV="1">
              <a:off x="31736344" y="21994408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latin typeface="Source Sans Pro" pitchFamily="34" charset="0"/>
                  <a:ea typeface="Source Sans Pro" pitchFamily="34" charset="-122"/>
                </a:rPr>
                <a:t>19.5</a:t>
              </a:r>
              <a:endParaRPr lang="en-US" sz="1600" dirty="0"/>
            </a:p>
          </p:txBody>
        </p:sp>
        <p:sp>
          <p:nvSpPr>
            <p:cNvPr id="480" name="Text 20">
              <a:extLst>
                <a:ext uri="{FF2B5EF4-FFF2-40B4-BE49-F238E27FC236}">
                  <a16:creationId xmlns:a16="http://schemas.microsoft.com/office/drawing/2014/main" id="{B558425B-6414-74F6-A8DE-56AD1840A94F}"/>
                </a:ext>
              </a:extLst>
            </p:cNvPr>
            <p:cNvSpPr/>
            <p:nvPr/>
          </p:nvSpPr>
          <p:spPr>
            <a:xfrm rot="16200000" flipV="1">
              <a:off x="31736344" y="21348260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latin typeface="Source Sans Pro" pitchFamily="34" charset="0"/>
                  <a:ea typeface="Source Sans Pro" pitchFamily="34" charset="-122"/>
                </a:rPr>
                <a:t>30.5</a:t>
              </a:r>
              <a:endParaRPr lang="en-US" sz="1600" dirty="0"/>
            </a:p>
          </p:txBody>
        </p:sp>
        <p:sp>
          <p:nvSpPr>
            <p:cNvPr id="481" name="Text 20">
              <a:extLst>
                <a:ext uri="{FF2B5EF4-FFF2-40B4-BE49-F238E27FC236}">
                  <a16:creationId xmlns:a16="http://schemas.microsoft.com/office/drawing/2014/main" id="{97F6F462-A529-1529-D278-36B5CE78AE4E}"/>
                </a:ext>
              </a:extLst>
            </p:cNvPr>
            <p:cNvSpPr/>
            <p:nvPr/>
          </p:nvSpPr>
          <p:spPr>
            <a:xfrm rot="16200000" flipV="1">
              <a:off x="31736344" y="20721729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latin typeface="Source Sans Pro" pitchFamily="34" charset="0"/>
                  <a:ea typeface="Source Sans Pro" pitchFamily="34" charset="-122"/>
                </a:rPr>
                <a:t>17.8</a:t>
              </a:r>
              <a:endParaRPr lang="en-US" sz="1600" dirty="0"/>
            </a:p>
          </p:txBody>
        </p:sp>
        <p:sp>
          <p:nvSpPr>
            <p:cNvPr id="482" name="Text 20">
              <a:extLst>
                <a:ext uri="{FF2B5EF4-FFF2-40B4-BE49-F238E27FC236}">
                  <a16:creationId xmlns:a16="http://schemas.microsoft.com/office/drawing/2014/main" id="{B4A147BF-55BE-228F-9055-47C03B373F2C}"/>
                </a:ext>
              </a:extLst>
            </p:cNvPr>
            <p:cNvSpPr/>
            <p:nvPr/>
          </p:nvSpPr>
          <p:spPr>
            <a:xfrm rot="5400000">
              <a:off x="35928858" y="22928595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bg1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9.7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483" name="Text 20">
              <a:extLst>
                <a:ext uri="{FF2B5EF4-FFF2-40B4-BE49-F238E27FC236}">
                  <a16:creationId xmlns:a16="http://schemas.microsoft.com/office/drawing/2014/main" id="{A20D8C28-EA62-79E6-3488-926EAB8A0554}"/>
                </a:ext>
              </a:extLst>
            </p:cNvPr>
            <p:cNvSpPr/>
            <p:nvPr/>
          </p:nvSpPr>
          <p:spPr>
            <a:xfrm rot="5400000">
              <a:off x="35928858" y="22397580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latin typeface="Source Sans Pro" pitchFamily="34" charset="0"/>
                  <a:ea typeface="Source Sans Pro" pitchFamily="34" charset="-122"/>
                </a:rPr>
                <a:t>31.1</a:t>
              </a:r>
              <a:endParaRPr lang="en-US" sz="1600" dirty="0"/>
            </a:p>
          </p:txBody>
        </p:sp>
        <p:sp>
          <p:nvSpPr>
            <p:cNvPr id="484" name="Text 20">
              <a:extLst>
                <a:ext uri="{FF2B5EF4-FFF2-40B4-BE49-F238E27FC236}">
                  <a16:creationId xmlns:a16="http://schemas.microsoft.com/office/drawing/2014/main" id="{8965ACC1-2E7A-097E-0846-90103B3DB6E8}"/>
                </a:ext>
              </a:extLst>
            </p:cNvPr>
            <p:cNvSpPr/>
            <p:nvPr/>
          </p:nvSpPr>
          <p:spPr>
            <a:xfrm rot="5400000">
              <a:off x="35928858" y="21655697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latin typeface="Source Sans Pro" pitchFamily="34" charset="0"/>
                  <a:ea typeface="Source Sans Pro" pitchFamily="34" charset="-122"/>
                </a:rPr>
                <a:t>29.1</a:t>
              </a:r>
              <a:endParaRPr lang="en-US" sz="1600" dirty="0"/>
            </a:p>
          </p:txBody>
        </p:sp>
        <p:sp>
          <p:nvSpPr>
            <p:cNvPr id="485" name="Text 20">
              <a:extLst>
                <a:ext uri="{FF2B5EF4-FFF2-40B4-BE49-F238E27FC236}">
                  <a16:creationId xmlns:a16="http://schemas.microsoft.com/office/drawing/2014/main" id="{2730AE37-4BE1-827E-B9C5-5697949FBAB2}"/>
                </a:ext>
              </a:extLst>
            </p:cNvPr>
            <p:cNvSpPr/>
            <p:nvPr/>
          </p:nvSpPr>
          <p:spPr>
            <a:xfrm rot="5400000">
              <a:off x="35928858" y="20932081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latin typeface="Source Sans Pro" pitchFamily="34" charset="0"/>
                  <a:ea typeface="Source Sans Pro" pitchFamily="34" charset="-122"/>
                </a:rPr>
                <a:t>26.2</a:t>
              </a:r>
              <a:endParaRPr lang="en-US" sz="1600" dirty="0"/>
            </a:p>
          </p:txBody>
        </p:sp>
        <p:sp>
          <p:nvSpPr>
            <p:cNvPr id="486" name="Text 20">
              <a:extLst>
                <a:ext uri="{FF2B5EF4-FFF2-40B4-BE49-F238E27FC236}">
                  <a16:creationId xmlns:a16="http://schemas.microsoft.com/office/drawing/2014/main" id="{0467C9DF-F496-F2DD-9654-5F741786D403}"/>
                </a:ext>
              </a:extLst>
            </p:cNvPr>
            <p:cNvSpPr/>
            <p:nvPr/>
          </p:nvSpPr>
          <p:spPr>
            <a:xfrm rot="5400000">
              <a:off x="35928858" y="20486084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latin typeface="Source Sans Pro" pitchFamily="34" charset="0"/>
                  <a:ea typeface="Source Sans Pro" pitchFamily="34" charset="-122"/>
                </a:rPr>
                <a:t>3.9</a:t>
              </a:r>
              <a:endParaRPr lang="en-US" sz="1600" dirty="0"/>
            </a:p>
          </p:txBody>
        </p:sp>
        <p:sp>
          <p:nvSpPr>
            <p:cNvPr id="487" name="Text 20">
              <a:extLst>
                <a:ext uri="{FF2B5EF4-FFF2-40B4-BE49-F238E27FC236}">
                  <a16:creationId xmlns:a16="http://schemas.microsoft.com/office/drawing/2014/main" id="{E1F4EA76-1B0A-82C7-0B78-50D451BEB4B8}"/>
                </a:ext>
              </a:extLst>
            </p:cNvPr>
            <p:cNvSpPr/>
            <p:nvPr/>
          </p:nvSpPr>
          <p:spPr>
            <a:xfrm rot="5400000">
              <a:off x="37798823" y="22945001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bg1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8.5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488" name="Text 20">
              <a:extLst>
                <a:ext uri="{FF2B5EF4-FFF2-40B4-BE49-F238E27FC236}">
                  <a16:creationId xmlns:a16="http://schemas.microsoft.com/office/drawing/2014/main" id="{9BB9FD6B-A427-BB91-E5F4-95DA327C7CF6}"/>
                </a:ext>
              </a:extLst>
            </p:cNvPr>
            <p:cNvSpPr/>
            <p:nvPr/>
          </p:nvSpPr>
          <p:spPr>
            <a:xfrm rot="5400000">
              <a:off x="37798823" y="22516690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latin typeface="Source Sans Pro" pitchFamily="34" charset="0"/>
                  <a:ea typeface="Source Sans Pro" pitchFamily="34" charset="-122"/>
                </a:rPr>
                <a:t>24.6</a:t>
              </a:r>
              <a:endParaRPr lang="en-US" sz="1600" dirty="0"/>
            </a:p>
          </p:txBody>
        </p:sp>
        <p:sp>
          <p:nvSpPr>
            <p:cNvPr id="489" name="Text 20">
              <a:extLst>
                <a:ext uri="{FF2B5EF4-FFF2-40B4-BE49-F238E27FC236}">
                  <a16:creationId xmlns:a16="http://schemas.microsoft.com/office/drawing/2014/main" id="{BE5855D9-54FF-309B-B87E-1026A6C40AD5}"/>
                </a:ext>
              </a:extLst>
            </p:cNvPr>
            <p:cNvSpPr/>
            <p:nvPr/>
          </p:nvSpPr>
          <p:spPr>
            <a:xfrm rot="5400000">
              <a:off x="37798823" y="21941813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latin typeface="Source Sans Pro" pitchFamily="34" charset="0"/>
                  <a:ea typeface="Source Sans Pro" pitchFamily="34" charset="-122"/>
                </a:rPr>
                <a:t>19.5</a:t>
              </a:r>
              <a:endParaRPr lang="en-US" sz="1600" dirty="0"/>
            </a:p>
          </p:txBody>
        </p:sp>
        <p:sp>
          <p:nvSpPr>
            <p:cNvPr id="490" name="Text 20">
              <a:extLst>
                <a:ext uri="{FF2B5EF4-FFF2-40B4-BE49-F238E27FC236}">
                  <a16:creationId xmlns:a16="http://schemas.microsoft.com/office/drawing/2014/main" id="{5BABACA9-7825-4E6A-DEAC-41DA765E669F}"/>
                </a:ext>
              </a:extLst>
            </p:cNvPr>
            <p:cNvSpPr/>
            <p:nvPr/>
          </p:nvSpPr>
          <p:spPr>
            <a:xfrm rot="5400000">
              <a:off x="37798823" y="21142870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latin typeface="Source Sans Pro" pitchFamily="34" charset="0"/>
                  <a:ea typeface="Source Sans Pro" pitchFamily="34" charset="-122"/>
                </a:rPr>
                <a:t>44.1</a:t>
              </a:r>
              <a:endParaRPr lang="en-US" sz="1600" dirty="0"/>
            </a:p>
          </p:txBody>
        </p:sp>
        <p:sp>
          <p:nvSpPr>
            <p:cNvPr id="491" name="Text 20">
              <a:extLst>
                <a:ext uri="{FF2B5EF4-FFF2-40B4-BE49-F238E27FC236}">
                  <a16:creationId xmlns:a16="http://schemas.microsoft.com/office/drawing/2014/main" id="{CDCFE6EF-098D-CA7D-09E9-D5D63C7BD14F}"/>
                </a:ext>
              </a:extLst>
            </p:cNvPr>
            <p:cNvSpPr/>
            <p:nvPr/>
          </p:nvSpPr>
          <p:spPr>
            <a:xfrm rot="5400000">
              <a:off x="37798823" y="20456270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latin typeface="Source Sans Pro" pitchFamily="34" charset="0"/>
                  <a:ea typeface="Source Sans Pro" pitchFamily="34" charset="-122"/>
                </a:rPr>
                <a:t>3.4</a:t>
              </a:r>
              <a:endParaRPr lang="en-US" sz="1600" dirty="0"/>
            </a:p>
          </p:txBody>
        </p:sp>
        <p:sp>
          <p:nvSpPr>
            <p:cNvPr id="492" name="Text 20">
              <a:extLst>
                <a:ext uri="{FF2B5EF4-FFF2-40B4-BE49-F238E27FC236}">
                  <a16:creationId xmlns:a16="http://schemas.microsoft.com/office/drawing/2014/main" id="{5A1E0C8F-81D2-ADDB-7938-BE8D35404354}"/>
                </a:ext>
              </a:extLst>
            </p:cNvPr>
            <p:cNvSpPr/>
            <p:nvPr/>
          </p:nvSpPr>
          <p:spPr>
            <a:xfrm rot="5400000">
              <a:off x="41867558" y="22934064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chemeClr val="bg1"/>
                  </a:solidFill>
                  <a:latin typeface="Source Sans Pro" pitchFamily="34" charset="0"/>
                  <a:ea typeface="Source Sans Pro" pitchFamily="34" charset="-122"/>
                  <a:cs typeface="Source Sans Pro" pitchFamily="34" charset="-120"/>
                </a:rPr>
                <a:t>9.7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493" name="Text 20">
              <a:extLst>
                <a:ext uri="{FF2B5EF4-FFF2-40B4-BE49-F238E27FC236}">
                  <a16:creationId xmlns:a16="http://schemas.microsoft.com/office/drawing/2014/main" id="{E06EE320-8B49-35CC-E1B1-139037D9A921}"/>
                </a:ext>
              </a:extLst>
            </p:cNvPr>
            <p:cNvSpPr/>
            <p:nvPr/>
          </p:nvSpPr>
          <p:spPr>
            <a:xfrm rot="5400000">
              <a:off x="41867558" y="22397580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latin typeface="Source Sans Pro" pitchFamily="34" charset="0"/>
                  <a:ea typeface="Source Sans Pro" pitchFamily="34" charset="-122"/>
                </a:rPr>
                <a:t>31.1</a:t>
              </a:r>
              <a:endParaRPr lang="en-US" sz="1600" dirty="0"/>
            </a:p>
          </p:txBody>
        </p:sp>
        <p:sp>
          <p:nvSpPr>
            <p:cNvPr id="494" name="Text 20">
              <a:extLst>
                <a:ext uri="{FF2B5EF4-FFF2-40B4-BE49-F238E27FC236}">
                  <a16:creationId xmlns:a16="http://schemas.microsoft.com/office/drawing/2014/main" id="{2F828B9C-EB01-9CD5-D43C-3BED39E030E3}"/>
                </a:ext>
              </a:extLst>
            </p:cNvPr>
            <p:cNvSpPr/>
            <p:nvPr/>
          </p:nvSpPr>
          <p:spPr>
            <a:xfrm rot="5400000">
              <a:off x="41867558" y="21642997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latin typeface="Source Sans Pro" pitchFamily="34" charset="0"/>
                </a:rPr>
                <a:t>29.1</a:t>
              </a:r>
              <a:endParaRPr lang="en-US" sz="1600" dirty="0"/>
            </a:p>
          </p:txBody>
        </p:sp>
        <p:sp>
          <p:nvSpPr>
            <p:cNvPr id="495" name="Text 20">
              <a:extLst>
                <a:ext uri="{FF2B5EF4-FFF2-40B4-BE49-F238E27FC236}">
                  <a16:creationId xmlns:a16="http://schemas.microsoft.com/office/drawing/2014/main" id="{CD14C0C1-0127-50A5-4C61-B359BA8C5BD5}"/>
                </a:ext>
              </a:extLst>
            </p:cNvPr>
            <p:cNvSpPr/>
            <p:nvPr/>
          </p:nvSpPr>
          <p:spPr>
            <a:xfrm rot="5400000">
              <a:off x="41867558" y="20879506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latin typeface="Source Sans Pro" pitchFamily="34" charset="0"/>
                  <a:ea typeface="Source Sans Pro" pitchFamily="34" charset="-122"/>
                </a:rPr>
                <a:t>30.1</a:t>
              </a:r>
              <a:endParaRPr lang="en-US" sz="1600" dirty="0"/>
            </a:p>
          </p:txBody>
        </p:sp>
        <p:sp>
          <p:nvSpPr>
            <p:cNvPr id="496" name="Text 20">
              <a:extLst>
                <a:ext uri="{FF2B5EF4-FFF2-40B4-BE49-F238E27FC236}">
                  <a16:creationId xmlns:a16="http://schemas.microsoft.com/office/drawing/2014/main" id="{CA2A8606-55E9-7C67-1CFD-3E28C8D8CD76}"/>
                </a:ext>
              </a:extLst>
            </p:cNvPr>
            <p:cNvSpPr/>
            <p:nvPr/>
          </p:nvSpPr>
          <p:spPr>
            <a:xfrm rot="5400000">
              <a:off x="41867558" y="20376019"/>
              <a:ext cx="246221" cy="526694"/>
            </a:xfrm>
            <a:prstGeom prst="rect">
              <a:avLst/>
            </a:prstGeom>
            <a:noFill/>
            <a:ln/>
          </p:spPr>
          <p:txBody>
            <a:bodyPr vert="vert270"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600" dirty="0">
                  <a:latin typeface="Source Sans Pro" pitchFamily="34" charset="0"/>
                  <a:ea typeface="Source Sans Pro" pitchFamily="34" charset="-122"/>
                </a:rPr>
                <a:t>0</a:t>
              </a:r>
              <a:endParaRPr lang="en-US" sz="1600" dirty="0"/>
            </a:p>
          </p:txBody>
        </p:sp>
      </p:grpSp>
      <p:grpSp>
        <p:nvGrpSpPr>
          <p:cNvPr id="3520" name="Group 3519">
            <a:extLst>
              <a:ext uri="{FF2B5EF4-FFF2-40B4-BE49-F238E27FC236}">
                <a16:creationId xmlns:a16="http://schemas.microsoft.com/office/drawing/2014/main" id="{F4E11894-3CA1-008B-8273-9673EFD529E5}"/>
              </a:ext>
            </a:extLst>
          </p:cNvPr>
          <p:cNvGrpSpPr/>
          <p:nvPr/>
        </p:nvGrpSpPr>
        <p:grpSpPr>
          <a:xfrm>
            <a:off x="1076960" y="25374199"/>
            <a:ext cx="13075920" cy="4773168"/>
            <a:chOff x="-13468718" y="22106372"/>
            <a:chExt cx="13075920" cy="4773168"/>
          </a:xfrm>
        </p:grpSpPr>
        <p:sp>
          <p:nvSpPr>
            <p:cNvPr id="3426" name="object 11">
              <a:extLst>
                <a:ext uri="{FF2B5EF4-FFF2-40B4-BE49-F238E27FC236}">
                  <a16:creationId xmlns:a16="http://schemas.microsoft.com/office/drawing/2014/main" id="{33CD5FBB-6949-BB4A-55EA-09D3367EEA1A}"/>
                </a:ext>
              </a:extLst>
            </p:cNvPr>
            <p:cNvSpPr/>
            <p:nvPr/>
          </p:nvSpPr>
          <p:spPr>
            <a:xfrm>
              <a:off x="-13468718" y="22734455"/>
              <a:ext cx="4206240" cy="1965960"/>
            </a:xfrm>
            <a:custGeom>
              <a:avLst/>
              <a:gdLst/>
              <a:ahLst/>
              <a:cxnLst/>
              <a:rect l="l" t="t" r="r" b="b"/>
              <a:pathLst>
                <a:path w="1415414" h="897254">
                  <a:moveTo>
                    <a:pt x="1415236" y="0"/>
                  </a:moveTo>
                  <a:lnTo>
                    <a:pt x="0" y="0"/>
                  </a:lnTo>
                  <a:lnTo>
                    <a:pt x="0" y="897163"/>
                  </a:lnTo>
                  <a:lnTo>
                    <a:pt x="1318323" y="897163"/>
                  </a:lnTo>
                  <a:lnTo>
                    <a:pt x="1356047" y="889547"/>
                  </a:lnTo>
                  <a:lnTo>
                    <a:pt x="1386852" y="868779"/>
                  </a:lnTo>
                  <a:lnTo>
                    <a:pt x="1407621" y="837976"/>
                  </a:lnTo>
                  <a:lnTo>
                    <a:pt x="1415236" y="800255"/>
                  </a:lnTo>
                  <a:lnTo>
                    <a:pt x="1415236" y="0"/>
                  </a:lnTo>
                  <a:close/>
                </a:path>
              </a:pathLst>
            </a:custGeom>
            <a:noFill/>
            <a:ln w="9525">
              <a:solidFill>
                <a:schemeClr val="accent3"/>
              </a:solidFill>
            </a:ln>
          </p:spPr>
          <p:txBody>
            <a:bodyPr wrap="square" lIns="91440" tIns="91440" rIns="91440" bIns="91440" rtlCol="0" anchor="t">
              <a:noAutofit/>
            </a:bodyPr>
            <a:lstStyle/>
            <a:p>
              <a:pPr defTabSz="1219170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en-US" sz="1800" b="1" kern="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Patient population (all treated)</a:t>
              </a:r>
            </a:p>
            <a:p>
              <a:pPr marL="182880" indent="-182880" defTabSz="1219170">
                <a:lnSpc>
                  <a:spcPct val="90000"/>
                </a:lnSpc>
                <a:buFont typeface="Arial"/>
                <a:buChar char="•"/>
                <a:tabLst>
                  <a:tab pos="232828" algn="l"/>
                </a:tabLst>
                <a:defRPr/>
              </a:pPr>
              <a:r>
                <a:rPr lang="en-US" sz="1600" kern="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IPSS low- or INT-1–risk MDS</a:t>
              </a:r>
            </a:p>
            <a:p>
              <a:pPr marL="182880" indent="-182880" defTabSz="1219170">
                <a:lnSpc>
                  <a:spcPct val="90000"/>
                </a:lnSpc>
                <a:buFont typeface="Arial"/>
                <a:buChar char="•"/>
                <a:tabLst>
                  <a:tab pos="232828" algn="l"/>
                </a:tabLst>
                <a:defRPr/>
              </a:pPr>
              <a:r>
                <a:rPr lang="en-US" sz="1600" kern="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Relapsed or refractory to ESAs or EPO &gt;500 mU/mL</a:t>
              </a:r>
            </a:p>
            <a:p>
              <a:pPr marL="182880" indent="-182880" defTabSz="1219170">
                <a:lnSpc>
                  <a:spcPct val="90000"/>
                </a:lnSpc>
                <a:buFont typeface="Arial"/>
                <a:buChar char="•"/>
                <a:tabLst>
                  <a:tab pos="232828" algn="l"/>
                </a:tabLst>
                <a:defRPr/>
              </a:pPr>
              <a:r>
                <a:rPr lang="en-US" sz="1600" kern="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Transfusion dependent: ≥4 RBC U/8 weeks over the 16-week prestudy period</a:t>
              </a:r>
            </a:p>
            <a:p>
              <a:pPr marL="182880" indent="-182880" defTabSz="1219170">
                <a:lnSpc>
                  <a:spcPct val="90000"/>
                </a:lnSpc>
                <a:buFont typeface="Arial"/>
                <a:buChar char="•"/>
                <a:tabLst>
                  <a:tab pos="232828" algn="l"/>
                </a:tabLst>
                <a:defRPr/>
              </a:pPr>
              <a:r>
                <a:rPr lang="en-US" sz="1600" kern="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Inclusion of del(5q) MDS and allowance of prior LEN and HMA use</a:t>
              </a:r>
            </a:p>
          </p:txBody>
        </p:sp>
        <p:sp>
          <p:nvSpPr>
            <p:cNvPr id="3427" name="object 13">
              <a:extLst>
                <a:ext uri="{FF2B5EF4-FFF2-40B4-BE49-F238E27FC236}">
                  <a16:creationId xmlns:a16="http://schemas.microsoft.com/office/drawing/2014/main" id="{C9E5505D-E791-B933-E4D7-48DC964CCE11}"/>
                </a:ext>
              </a:extLst>
            </p:cNvPr>
            <p:cNvSpPr txBox="1"/>
            <p:nvPr/>
          </p:nvSpPr>
          <p:spPr>
            <a:xfrm>
              <a:off x="-13349377" y="24235004"/>
              <a:ext cx="3615919" cy="286062"/>
            </a:xfrm>
            <a:prstGeom prst="rect">
              <a:avLst/>
            </a:prstGeom>
          </p:spPr>
          <p:txBody>
            <a:bodyPr vert="horz" wrap="square" lIns="0" tIns="36407" rIns="0" bIns="0" rtlCol="0">
              <a:spAutoFit/>
            </a:bodyPr>
            <a:lstStyle/>
            <a:p>
              <a:pPr marL="55879" defTabSz="1219170">
                <a:lnSpc>
                  <a:spcPct val="90000"/>
                </a:lnSpc>
                <a:defRPr/>
              </a:pPr>
              <a:endParaRPr sz="1800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28" name="object 21">
              <a:extLst>
                <a:ext uri="{FF2B5EF4-FFF2-40B4-BE49-F238E27FC236}">
                  <a16:creationId xmlns:a16="http://schemas.microsoft.com/office/drawing/2014/main" id="{443798A0-D411-0336-65C5-D76C29755FC5}"/>
                </a:ext>
              </a:extLst>
            </p:cNvPr>
            <p:cNvSpPr/>
            <p:nvPr/>
          </p:nvSpPr>
          <p:spPr>
            <a:xfrm>
              <a:off x="-13468718" y="24727444"/>
              <a:ext cx="4206240" cy="1280160"/>
            </a:xfrm>
            <a:custGeom>
              <a:avLst/>
              <a:gdLst/>
              <a:ahLst/>
              <a:cxnLst/>
              <a:rect l="l" t="t" r="r" b="b"/>
              <a:pathLst>
                <a:path w="955039" h="233045">
                  <a:moveTo>
                    <a:pt x="954740" y="0"/>
                  </a:moveTo>
                  <a:lnTo>
                    <a:pt x="21497" y="0"/>
                  </a:lnTo>
                  <a:lnTo>
                    <a:pt x="13128" y="1689"/>
                  </a:lnTo>
                  <a:lnTo>
                    <a:pt x="6295" y="6295"/>
                  </a:lnTo>
                  <a:lnTo>
                    <a:pt x="1689" y="13128"/>
                  </a:lnTo>
                  <a:lnTo>
                    <a:pt x="0" y="21497"/>
                  </a:lnTo>
                  <a:lnTo>
                    <a:pt x="0" y="232707"/>
                  </a:lnTo>
                  <a:lnTo>
                    <a:pt x="933243" y="232707"/>
                  </a:lnTo>
                  <a:lnTo>
                    <a:pt x="941611" y="231018"/>
                  </a:lnTo>
                  <a:lnTo>
                    <a:pt x="948444" y="226411"/>
                  </a:lnTo>
                  <a:lnTo>
                    <a:pt x="953051" y="219578"/>
                  </a:lnTo>
                  <a:lnTo>
                    <a:pt x="954740" y="211210"/>
                  </a:lnTo>
                  <a:lnTo>
                    <a:pt x="954740" y="0"/>
                  </a:lnTo>
                  <a:close/>
                </a:path>
              </a:pathLst>
            </a:custGeom>
            <a:solidFill>
              <a:srgbClr val="005EB8"/>
            </a:solidFill>
          </p:spPr>
          <p:txBody>
            <a:bodyPr wrap="square" lIns="0" tIns="0" rIns="0" bIns="0" rtlCol="0" anchor="ctr"/>
            <a:lstStyle/>
            <a:p>
              <a:pPr algn="ctr" defTabSz="1219170">
                <a:lnSpc>
                  <a:spcPct val="90000"/>
                </a:lnSpc>
                <a:defRPr/>
              </a:pPr>
              <a:r>
                <a:rPr lang="en-US" sz="1800" kern="0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  <a:r>
                <a:rPr lang="en-US" sz="1800" b="1" kern="0" spc="-13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Imetelstat</a:t>
              </a:r>
              <a:endParaRPr lang="en-US" sz="1800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  <a:p>
              <a:pPr marL="16933" algn="ctr" defTabSz="1219170">
                <a:lnSpc>
                  <a:spcPct val="90000"/>
                </a:lnSpc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7.1 mg/kg active dose </a:t>
              </a:r>
            </a:p>
            <a:p>
              <a:pPr marL="16933" algn="ctr" defTabSz="1219170">
                <a:lnSpc>
                  <a:spcPct val="90000"/>
                </a:lnSpc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(equivalent to 7.5 mg/kg imetelstat sodium) </a:t>
              </a:r>
            </a:p>
            <a:p>
              <a:pPr marL="16933" algn="ctr" defTabSz="1219170">
                <a:lnSpc>
                  <a:spcPct val="90000"/>
                </a:lnSpc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IV every 4 weeks</a:t>
              </a:r>
            </a:p>
            <a:p>
              <a:pPr marL="16933" algn="ctr" defTabSz="1219170">
                <a:lnSpc>
                  <a:spcPct val="90000"/>
                </a:lnSpc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(</a:t>
              </a:r>
              <a:r>
                <a:rPr lang="en-US" sz="1600" b="1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n=57</a:t>
              </a: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) </a:t>
              </a:r>
            </a:p>
          </p:txBody>
        </p:sp>
        <p:sp>
          <p:nvSpPr>
            <p:cNvPr id="3429" name="object 25">
              <a:extLst>
                <a:ext uri="{FF2B5EF4-FFF2-40B4-BE49-F238E27FC236}">
                  <a16:creationId xmlns:a16="http://schemas.microsoft.com/office/drawing/2014/main" id="{4E7264D0-569B-9CF1-D2BF-48B18568EC01}"/>
                </a:ext>
              </a:extLst>
            </p:cNvPr>
            <p:cNvSpPr/>
            <p:nvPr/>
          </p:nvSpPr>
          <p:spPr>
            <a:xfrm>
              <a:off x="-13468718" y="22106372"/>
              <a:ext cx="4206240" cy="594360"/>
            </a:xfrm>
            <a:custGeom>
              <a:avLst/>
              <a:gdLst/>
              <a:ahLst/>
              <a:cxnLst/>
              <a:rect l="l" t="t" r="r" b="b"/>
              <a:pathLst>
                <a:path w="1415414" h="300354">
                  <a:moveTo>
                    <a:pt x="1415236" y="0"/>
                  </a:moveTo>
                  <a:lnTo>
                    <a:pt x="90897" y="0"/>
                  </a:lnTo>
                  <a:lnTo>
                    <a:pt x="55516" y="7143"/>
                  </a:lnTo>
                  <a:lnTo>
                    <a:pt x="26623" y="26623"/>
                  </a:lnTo>
                  <a:lnTo>
                    <a:pt x="7143" y="55516"/>
                  </a:lnTo>
                  <a:lnTo>
                    <a:pt x="0" y="90897"/>
                  </a:lnTo>
                  <a:lnTo>
                    <a:pt x="0" y="299877"/>
                  </a:lnTo>
                  <a:lnTo>
                    <a:pt x="1415236" y="299877"/>
                  </a:lnTo>
                  <a:lnTo>
                    <a:pt x="1415236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 anchor="ctr"/>
            <a:lstStyle/>
            <a:p>
              <a:pPr algn="ctr" defTabSz="1219170">
                <a:lnSpc>
                  <a:spcPct val="90000"/>
                </a:lnSpc>
                <a:defRPr/>
              </a:pPr>
              <a:r>
                <a:rPr lang="en-US" sz="1800" b="1" kern="0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Phase</a:t>
              </a:r>
              <a:r>
                <a:rPr lang="en-US" sz="1800" b="1" kern="0" spc="93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  <a:r>
                <a:rPr lang="en-US" sz="1800" b="1" kern="0" spc="-67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2 IMerge</a:t>
              </a:r>
              <a:r>
                <a:rPr lang="en-US" sz="1800" b="1" kern="0" spc="-67" baseline="30000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6</a:t>
              </a:r>
              <a:endParaRPr lang="en-US" sz="1800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  <a:p>
              <a:pPr algn="ctr" defTabSz="1219170">
                <a:lnSpc>
                  <a:spcPct val="90000"/>
                </a:lnSpc>
                <a:defRPr/>
              </a:pPr>
              <a:r>
                <a:rPr lang="en-US" sz="1600" kern="0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Single-arm,</a:t>
              </a:r>
              <a:r>
                <a:rPr lang="en-US" sz="1600" kern="0" spc="167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kern="0" spc="-13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open-label</a:t>
              </a:r>
              <a:endParaRPr lang="en-US" sz="1600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32" name="object 11">
              <a:extLst>
                <a:ext uri="{FF2B5EF4-FFF2-40B4-BE49-F238E27FC236}">
                  <a16:creationId xmlns:a16="http://schemas.microsoft.com/office/drawing/2014/main" id="{68677589-A2FB-2E94-E675-475531EC35B8}"/>
                </a:ext>
              </a:extLst>
            </p:cNvPr>
            <p:cNvSpPr/>
            <p:nvPr/>
          </p:nvSpPr>
          <p:spPr>
            <a:xfrm>
              <a:off x="-9033878" y="22734455"/>
              <a:ext cx="4206240" cy="1965960"/>
            </a:xfrm>
            <a:custGeom>
              <a:avLst/>
              <a:gdLst/>
              <a:ahLst/>
              <a:cxnLst/>
              <a:rect l="l" t="t" r="r" b="b"/>
              <a:pathLst>
                <a:path w="1415414" h="897254">
                  <a:moveTo>
                    <a:pt x="1415236" y="0"/>
                  </a:moveTo>
                  <a:lnTo>
                    <a:pt x="0" y="0"/>
                  </a:lnTo>
                  <a:lnTo>
                    <a:pt x="0" y="897163"/>
                  </a:lnTo>
                  <a:lnTo>
                    <a:pt x="1318323" y="897163"/>
                  </a:lnTo>
                  <a:lnTo>
                    <a:pt x="1356047" y="889547"/>
                  </a:lnTo>
                  <a:lnTo>
                    <a:pt x="1386852" y="868779"/>
                  </a:lnTo>
                  <a:lnTo>
                    <a:pt x="1407621" y="837976"/>
                  </a:lnTo>
                  <a:lnTo>
                    <a:pt x="1415236" y="800255"/>
                  </a:lnTo>
                  <a:lnTo>
                    <a:pt x="1415236" y="0"/>
                  </a:lnTo>
                  <a:close/>
                </a:path>
              </a:pathLst>
            </a:custGeom>
            <a:noFill/>
            <a:ln w="9525">
              <a:solidFill>
                <a:schemeClr val="accent3"/>
              </a:solidFill>
            </a:ln>
          </p:spPr>
          <p:txBody>
            <a:bodyPr wrap="square" lIns="91440" tIns="91440" rIns="91440" bIns="91440" rtlCol="0" anchor="t">
              <a:noAutofit/>
            </a:bodyPr>
            <a:lstStyle/>
            <a:p>
              <a:pPr defTabSz="1219170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en-US" sz="1800" b="1" kern="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Patient population (ITT)</a:t>
              </a:r>
              <a:endParaRPr lang="en-US" sz="1800" kern="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  <a:p>
              <a:pPr marL="182880" indent="-182880" defTabSz="1219170">
                <a:lnSpc>
                  <a:spcPct val="90000"/>
                </a:lnSpc>
                <a:buFont typeface="Arial"/>
                <a:buChar char="•"/>
                <a:tabLst>
                  <a:tab pos="232828" algn="l"/>
                </a:tabLst>
                <a:defRPr/>
              </a:pPr>
              <a:r>
                <a:rPr lang="en-US" sz="1600" kern="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IPSS low- or INT-1–risk MDS</a:t>
              </a:r>
            </a:p>
            <a:p>
              <a:pPr marL="182880" indent="-182880" defTabSz="1219170">
                <a:lnSpc>
                  <a:spcPct val="90000"/>
                </a:lnSpc>
                <a:buFont typeface="Arial"/>
                <a:buChar char="•"/>
                <a:tabLst>
                  <a:tab pos="232828" algn="l"/>
                </a:tabLst>
                <a:defRPr/>
              </a:pPr>
              <a:r>
                <a:rPr lang="en-US" sz="1600" kern="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Relapsed or refractory</a:t>
              </a:r>
              <a:r>
                <a:rPr lang="en-US" sz="1600" kern="0" baseline="27777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a </a:t>
              </a:r>
              <a:r>
                <a:rPr lang="en-US" sz="1600" kern="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to ESAs or EPO &gt;500 mU/mL (ESA ineligible)</a:t>
              </a:r>
            </a:p>
            <a:p>
              <a:pPr marL="182880" marR="144776" indent="-182880" defTabSz="1219170">
                <a:lnSpc>
                  <a:spcPct val="90000"/>
                </a:lnSpc>
                <a:buFont typeface="Arial"/>
                <a:buChar char="•"/>
                <a:tabLst>
                  <a:tab pos="232828" algn="l"/>
                </a:tabLst>
                <a:defRPr/>
              </a:pPr>
              <a:r>
                <a:rPr lang="en-US" sz="1600" kern="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Transfusion dependent: ≥4 RBC U/8 weeks over the 16-week prestudy period</a:t>
              </a:r>
            </a:p>
            <a:p>
              <a:pPr marL="182880" indent="-182880" defTabSz="1219170">
                <a:lnSpc>
                  <a:spcPct val="90000"/>
                </a:lnSpc>
                <a:buFont typeface="Arial"/>
                <a:buChar char="•"/>
                <a:tabLst>
                  <a:tab pos="232828" algn="l"/>
                </a:tabLst>
                <a:defRPr/>
              </a:pPr>
              <a:r>
                <a:rPr lang="en-US" sz="1600" kern="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Non-del(5q) MDS, no prior treatment with LEN or HMAs</a:t>
              </a:r>
            </a:p>
          </p:txBody>
        </p:sp>
        <p:sp>
          <p:nvSpPr>
            <p:cNvPr id="3434" name="object 21">
              <a:extLst>
                <a:ext uri="{FF2B5EF4-FFF2-40B4-BE49-F238E27FC236}">
                  <a16:creationId xmlns:a16="http://schemas.microsoft.com/office/drawing/2014/main" id="{AF0761EC-F51D-2284-6A1E-C4C523FC8C36}"/>
                </a:ext>
              </a:extLst>
            </p:cNvPr>
            <p:cNvSpPr/>
            <p:nvPr/>
          </p:nvSpPr>
          <p:spPr>
            <a:xfrm>
              <a:off x="-9033878" y="24727444"/>
              <a:ext cx="4206240" cy="1280160"/>
            </a:xfrm>
            <a:custGeom>
              <a:avLst/>
              <a:gdLst/>
              <a:ahLst/>
              <a:cxnLst/>
              <a:rect l="l" t="t" r="r" b="b"/>
              <a:pathLst>
                <a:path w="955039" h="233045">
                  <a:moveTo>
                    <a:pt x="954740" y="0"/>
                  </a:moveTo>
                  <a:lnTo>
                    <a:pt x="21497" y="0"/>
                  </a:lnTo>
                  <a:lnTo>
                    <a:pt x="13128" y="1689"/>
                  </a:lnTo>
                  <a:lnTo>
                    <a:pt x="6295" y="6295"/>
                  </a:lnTo>
                  <a:lnTo>
                    <a:pt x="1689" y="13128"/>
                  </a:lnTo>
                  <a:lnTo>
                    <a:pt x="0" y="21497"/>
                  </a:lnTo>
                  <a:lnTo>
                    <a:pt x="0" y="232707"/>
                  </a:lnTo>
                  <a:lnTo>
                    <a:pt x="933243" y="232707"/>
                  </a:lnTo>
                  <a:lnTo>
                    <a:pt x="941611" y="231018"/>
                  </a:lnTo>
                  <a:lnTo>
                    <a:pt x="948444" y="226411"/>
                  </a:lnTo>
                  <a:lnTo>
                    <a:pt x="953051" y="219578"/>
                  </a:lnTo>
                  <a:lnTo>
                    <a:pt x="954740" y="211210"/>
                  </a:lnTo>
                  <a:lnTo>
                    <a:pt x="954740" y="0"/>
                  </a:lnTo>
                  <a:close/>
                </a:path>
              </a:pathLst>
            </a:custGeom>
            <a:solidFill>
              <a:srgbClr val="005EB8"/>
            </a:solidFill>
          </p:spPr>
          <p:txBody>
            <a:bodyPr wrap="square" lIns="0" tIns="0" rIns="0" bIns="0" rtlCol="0" anchor="ctr"/>
            <a:lstStyle/>
            <a:p>
              <a:pPr algn="ctr" defTabSz="1219170">
                <a:lnSpc>
                  <a:spcPct val="90000"/>
                </a:lnSpc>
                <a:defRPr/>
              </a:pPr>
              <a:r>
                <a:rPr lang="en-US" sz="1800" kern="0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  <a:r>
                <a:rPr lang="en-US" sz="1800" b="1" kern="0" spc="-13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Imetelstat</a:t>
              </a:r>
              <a:endParaRPr lang="en-US" sz="1800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  <a:p>
              <a:pPr marL="16933" algn="ctr" defTabSz="1219170">
                <a:lnSpc>
                  <a:spcPct val="90000"/>
                </a:lnSpc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7.1 mg/kg active dose </a:t>
              </a:r>
            </a:p>
            <a:p>
              <a:pPr marL="16933" algn="ctr" defTabSz="1219170">
                <a:lnSpc>
                  <a:spcPct val="90000"/>
                </a:lnSpc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(equivalent to 7.5</a:t>
              </a:r>
              <a:r>
                <a:rPr lang="en-US" sz="1600" kern="0" spc="53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mg/kg imetelstat sodium)</a:t>
              </a:r>
              <a:r>
                <a:rPr lang="en-US" sz="1600" kern="0" spc="47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</a:p>
            <a:p>
              <a:pPr marL="16933" algn="ctr" defTabSz="1219170">
                <a:lnSpc>
                  <a:spcPct val="90000"/>
                </a:lnSpc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IV</a:t>
              </a:r>
              <a:r>
                <a:rPr lang="en-US" sz="1600" kern="0" spc="47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every</a:t>
              </a:r>
              <a:r>
                <a:rPr lang="en-US" sz="1600" kern="0" spc="53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4</a:t>
              </a:r>
              <a:r>
                <a:rPr lang="en-US" sz="1600" kern="0" spc="53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weeks</a:t>
              </a:r>
              <a:r>
                <a:rPr lang="en-US" sz="1600" kern="0" spc="6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</a:p>
            <a:p>
              <a:pPr marL="16933" algn="ctr" defTabSz="1219170">
                <a:lnSpc>
                  <a:spcPct val="90000"/>
                </a:lnSpc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(</a:t>
              </a:r>
              <a:r>
                <a:rPr lang="en-US" sz="1600" b="1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n=</a:t>
              </a:r>
              <a:r>
                <a:rPr lang="en-US" sz="1600" b="1" kern="0" spc="-27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118</a:t>
              </a:r>
              <a:r>
                <a:rPr lang="en-US" sz="1600" kern="0" spc="-27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)</a:t>
              </a:r>
              <a:endParaRPr lang="en-US" sz="1600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35" name="object 25">
              <a:extLst>
                <a:ext uri="{FF2B5EF4-FFF2-40B4-BE49-F238E27FC236}">
                  <a16:creationId xmlns:a16="http://schemas.microsoft.com/office/drawing/2014/main" id="{50A287A2-9C0D-46A4-A4DC-63504BD5D28F}"/>
                </a:ext>
              </a:extLst>
            </p:cNvPr>
            <p:cNvSpPr/>
            <p:nvPr/>
          </p:nvSpPr>
          <p:spPr>
            <a:xfrm>
              <a:off x="-9033878" y="22106372"/>
              <a:ext cx="4206240" cy="594360"/>
            </a:xfrm>
            <a:custGeom>
              <a:avLst/>
              <a:gdLst/>
              <a:ahLst/>
              <a:cxnLst/>
              <a:rect l="l" t="t" r="r" b="b"/>
              <a:pathLst>
                <a:path w="1415414" h="300354">
                  <a:moveTo>
                    <a:pt x="1415236" y="0"/>
                  </a:moveTo>
                  <a:lnTo>
                    <a:pt x="90897" y="0"/>
                  </a:lnTo>
                  <a:lnTo>
                    <a:pt x="55516" y="7143"/>
                  </a:lnTo>
                  <a:lnTo>
                    <a:pt x="26623" y="26623"/>
                  </a:lnTo>
                  <a:lnTo>
                    <a:pt x="7143" y="55516"/>
                  </a:lnTo>
                  <a:lnTo>
                    <a:pt x="0" y="90897"/>
                  </a:lnTo>
                  <a:lnTo>
                    <a:pt x="0" y="299877"/>
                  </a:lnTo>
                  <a:lnTo>
                    <a:pt x="1415236" y="299877"/>
                  </a:lnTo>
                  <a:lnTo>
                    <a:pt x="1415236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 anchor="ctr"/>
            <a:lstStyle/>
            <a:p>
              <a:pPr algn="ctr" defTabSz="1219170">
                <a:lnSpc>
                  <a:spcPct val="90000"/>
                </a:lnSpc>
                <a:defRPr/>
              </a:pPr>
              <a:r>
                <a:rPr lang="en-US" sz="1800" b="1" kern="0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Phase</a:t>
              </a:r>
              <a:r>
                <a:rPr lang="en-US" sz="1800" b="1" kern="0" spc="93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  <a:r>
                <a:rPr lang="en-US" sz="1800" b="1" kern="0" spc="-67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3 IMerge</a:t>
              </a:r>
              <a:r>
                <a:rPr lang="en-US" sz="1800" b="1" kern="0" spc="-67" baseline="30000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4</a:t>
              </a:r>
              <a:endParaRPr lang="en-US" sz="1800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  <a:p>
              <a:pPr algn="ctr" defTabSz="1219170">
                <a:lnSpc>
                  <a:spcPct val="90000"/>
                </a:lnSpc>
                <a:defRPr/>
              </a:pPr>
              <a:r>
                <a:rPr lang="en-US" sz="1600" kern="0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Double-blind,</a:t>
              </a:r>
              <a:r>
                <a:rPr lang="en-US" sz="1600" kern="0" spc="167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kern="0" spc="-13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randomized 2:1</a:t>
              </a:r>
              <a:endParaRPr lang="en-US" sz="1600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37" name="object 11">
              <a:extLst>
                <a:ext uri="{FF2B5EF4-FFF2-40B4-BE49-F238E27FC236}">
                  <a16:creationId xmlns:a16="http://schemas.microsoft.com/office/drawing/2014/main" id="{5142DB5B-BFE8-55B9-19C6-53ED8AED4FDA}"/>
                </a:ext>
              </a:extLst>
            </p:cNvPr>
            <p:cNvSpPr/>
            <p:nvPr/>
          </p:nvSpPr>
          <p:spPr>
            <a:xfrm>
              <a:off x="-4599038" y="22734455"/>
              <a:ext cx="4206240" cy="1965960"/>
            </a:xfrm>
            <a:custGeom>
              <a:avLst/>
              <a:gdLst/>
              <a:ahLst/>
              <a:cxnLst/>
              <a:rect l="l" t="t" r="r" b="b"/>
              <a:pathLst>
                <a:path w="1415414" h="897254">
                  <a:moveTo>
                    <a:pt x="1415236" y="0"/>
                  </a:moveTo>
                  <a:lnTo>
                    <a:pt x="0" y="0"/>
                  </a:lnTo>
                  <a:lnTo>
                    <a:pt x="0" y="897163"/>
                  </a:lnTo>
                  <a:lnTo>
                    <a:pt x="1318323" y="897163"/>
                  </a:lnTo>
                  <a:lnTo>
                    <a:pt x="1356047" y="889547"/>
                  </a:lnTo>
                  <a:lnTo>
                    <a:pt x="1386852" y="868779"/>
                  </a:lnTo>
                  <a:lnTo>
                    <a:pt x="1407621" y="837976"/>
                  </a:lnTo>
                  <a:lnTo>
                    <a:pt x="1415236" y="800255"/>
                  </a:lnTo>
                  <a:lnTo>
                    <a:pt x="1415236" y="0"/>
                  </a:lnTo>
                  <a:close/>
                </a:path>
              </a:pathLst>
            </a:custGeom>
            <a:noFill/>
            <a:ln w="9525">
              <a:solidFill>
                <a:schemeClr val="accent3"/>
              </a:solidFill>
            </a:ln>
          </p:spPr>
          <p:txBody>
            <a:bodyPr wrap="square" lIns="91440" tIns="91440" rIns="91440" bIns="91440" rtlCol="0" anchor="t">
              <a:noAutofit/>
            </a:bodyPr>
            <a:lstStyle/>
            <a:p>
              <a:pPr defTabSz="1219170">
                <a:lnSpc>
                  <a:spcPct val="90000"/>
                </a:lnSpc>
                <a:spcAft>
                  <a:spcPts val="300"/>
                </a:spcAft>
                <a:defRPr/>
              </a:pPr>
              <a:r>
                <a:rPr lang="en-US" sz="1800" b="1" kern="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Patient population differed from that of Phase 3 IMerge as follows: </a:t>
              </a:r>
            </a:p>
            <a:p>
              <a:pPr marL="182880" indent="-182880">
                <a:lnSpc>
                  <a:spcPct val="90000"/>
                </a:lnSpc>
                <a:buClr>
                  <a:srgbClr val="000000"/>
                </a:buClr>
                <a:buFont typeface="Arial" panose="020B0604020202020204" pitchFamily="34" charset="0"/>
                <a:buChar char="•"/>
              </a:pPr>
              <a:r>
                <a:rPr lang="en-US" sz="16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Inclusion of patients with del(5q) MDS </a:t>
              </a:r>
            </a:p>
            <a:p>
              <a:pPr marL="182880" indent="-182880">
                <a:lnSpc>
                  <a:spcPct val="90000"/>
                </a:lnSpc>
                <a:buClr>
                  <a:srgbClr val="000000"/>
                </a:buClr>
                <a:buFont typeface="Arial" panose="020B0604020202020204" pitchFamily="34" charset="0"/>
                <a:buChar char="•"/>
              </a:pPr>
              <a:r>
                <a:rPr lang="en-US" sz="16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Allowance of prior LEN and HMA use </a:t>
              </a:r>
            </a:p>
            <a:p>
              <a:pPr marL="182880" indent="-182880">
                <a:lnSpc>
                  <a:spcPct val="90000"/>
                </a:lnSpc>
                <a:buClr>
                  <a:srgbClr val="000000"/>
                </a:buClr>
                <a:buFont typeface="Arial" panose="020B0604020202020204" pitchFamily="34" charset="0"/>
                <a:buChar char="•"/>
              </a:pPr>
              <a:r>
                <a:rPr lang="en-US" sz="16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Option to cross over from placebo to imetelstat after 2 cycles at the investigator’s discretion</a:t>
              </a:r>
            </a:p>
            <a:p>
              <a:pPr marL="309026" indent="-234945">
                <a:lnSpc>
                  <a:spcPct val="90000"/>
                </a:lnSpc>
                <a:buClr>
                  <a:srgbClr val="00B050"/>
                </a:buClr>
                <a:buFont typeface="Wingdings" panose="05000000000000000000" pitchFamily="2" charset="2"/>
                <a:buChar char="ü"/>
              </a:pPr>
              <a:endParaRPr lang="en-US" sz="1800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3438" name="object 18">
              <a:extLst>
                <a:ext uri="{FF2B5EF4-FFF2-40B4-BE49-F238E27FC236}">
                  <a16:creationId xmlns:a16="http://schemas.microsoft.com/office/drawing/2014/main" id="{992F5163-7673-C404-48E8-E4A4E3BCCA1C}"/>
                </a:ext>
              </a:extLst>
            </p:cNvPr>
            <p:cNvSpPr/>
            <p:nvPr/>
          </p:nvSpPr>
          <p:spPr>
            <a:xfrm>
              <a:off x="-4599038" y="26034633"/>
              <a:ext cx="4206240" cy="594360"/>
            </a:xfrm>
            <a:custGeom>
              <a:avLst/>
              <a:gdLst/>
              <a:ahLst/>
              <a:cxnLst/>
              <a:rect l="l" t="t" r="r" b="b"/>
              <a:pathLst>
                <a:path w="749935" h="181610">
                  <a:moveTo>
                    <a:pt x="749836" y="0"/>
                  </a:moveTo>
                  <a:lnTo>
                    <a:pt x="16746" y="0"/>
                  </a:lnTo>
                  <a:lnTo>
                    <a:pt x="7500" y="0"/>
                  </a:lnTo>
                  <a:lnTo>
                    <a:pt x="0" y="7495"/>
                  </a:lnTo>
                  <a:lnTo>
                    <a:pt x="0" y="181253"/>
                  </a:lnTo>
                  <a:lnTo>
                    <a:pt x="742341" y="181253"/>
                  </a:lnTo>
                  <a:lnTo>
                    <a:pt x="749836" y="173757"/>
                  </a:lnTo>
                  <a:lnTo>
                    <a:pt x="749836" y="0"/>
                  </a:lnTo>
                  <a:close/>
                </a:path>
              </a:pathLst>
            </a:custGeom>
            <a:solidFill>
              <a:srgbClr val="FFA400"/>
            </a:solidFill>
          </p:spPr>
          <p:txBody>
            <a:bodyPr wrap="square" lIns="0" tIns="0" rIns="0" bIns="0" rtlCol="0" anchor="ctr"/>
            <a:lstStyle/>
            <a:p>
              <a:pPr algn="ctr" defTabSz="1219170">
                <a:lnSpc>
                  <a:spcPct val="90000"/>
                </a:lnSpc>
                <a:defRPr/>
              </a:pPr>
              <a:r>
                <a:rPr lang="en-US" sz="1800" b="1" kern="0" spc="-13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Crossover from placebo to imetelstat</a:t>
              </a:r>
              <a:endParaRPr lang="en-US" sz="1800" kern="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  <a:p>
              <a:pPr algn="ctr" defTabSz="1219170">
                <a:lnSpc>
                  <a:spcPct val="90000"/>
                </a:lnSpc>
                <a:defRPr/>
              </a:pPr>
              <a:r>
                <a:rPr lang="en-US" sz="1800" kern="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(</a:t>
              </a:r>
              <a:r>
                <a:rPr lang="en-US" sz="1800" b="1" kern="0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n=</a:t>
              </a:r>
              <a:r>
                <a:rPr lang="en-US" sz="1800" b="1" kern="0" spc="-33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16</a:t>
              </a:r>
              <a:r>
                <a:rPr lang="en-US" sz="1800" kern="0" spc="-33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) </a:t>
              </a:r>
              <a:endParaRPr lang="en-US" sz="1800" kern="0" dirty="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39" name="object 21">
              <a:extLst>
                <a:ext uri="{FF2B5EF4-FFF2-40B4-BE49-F238E27FC236}">
                  <a16:creationId xmlns:a16="http://schemas.microsoft.com/office/drawing/2014/main" id="{1A5A0694-951E-0AA7-1D05-E756BF29634E}"/>
                </a:ext>
              </a:extLst>
            </p:cNvPr>
            <p:cNvSpPr/>
            <p:nvPr/>
          </p:nvSpPr>
          <p:spPr>
            <a:xfrm>
              <a:off x="-4599038" y="24727444"/>
              <a:ext cx="4206240" cy="1280160"/>
            </a:xfrm>
            <a:custGeom>
              <a:avLst/>
              <a:gdLst/>
              <a:ahLst/>
              <a:cxnLst/>
              <a:rect l="l" t="t" r="r" b="b"/>
              <a:pathLst>
                <a:path w="955039" h="233045">
                  <a:moveTo>
                    <a:pt x="954740" y="0"/>
                  </a:moveTo>
                  <a:lnTo>
                    <a:pt x="21497" y="0"/>
                  </a:lnTo>
                  <a:lnTo>
                    <a:pt x="13128" y="1689"/>
                  </a:lnTo>
                  <a:lnTo>
                    <a:pt x="6295" y="6295"/>
                  </a:lnTo>
                  <a:lnTo>
                    <a:pt x="1689" y="13128"/>
                  </a:lnTo>
                  <a:lnTo>
                    <a:pt x="0" y="21497"/>
                  </a:lnTo>
                  <a:lnTo>
                    <a:pt x="0" y="232707"/>
                  </a:lnTo>
                  <a:lnTo>
                    <a:pt x="933243" y="232707"/>
                  </a:lnTo>
                  <a:lnTo>
                    <a:pt x="941611" y="231018"/>
                  </a:lnTo>
                  <a:lnTo>
                    <a:pt x="948444" y="226411"/>
                  </a:lnTo>
                  <a:lnTo>
                    <a:pt x="953051" y="219578"/>
                  </a:lnTo>
                  <a:lnTo>
                    <a:pt x="954740" y="211210"/>
                  </a:lnTo>
                  <a:lnTo>
                    <a:pt x="954740" y="0"/>
                  </a:lnTo>
                  <a:close/>
                </a:path>
              </a:pathLst>
            </a:custGeom>
            <a:solidFill>
              <a:srgbClr val="005EB8"/>
            </a:solidFill>
          </p:spPr>
          <p:txBody>
            <a:bodyPr wrap="square" lIns="0" tIns="0" rIns="0" bIns="0" rtlCol="0" anchor="ctr"/>
            <a:lstStyle/>
            <a:p>
              <a:pPr algn="ctr" defTabSz="1219170">
                <a:lnSpc>
                  <a:spcPct val="90000"/>
                </a:lnSpc>
                <a:defRPr/>
              </a:pPr>
              <a:r>
                <a:rPr lang="en-US" sz="1800" kern="0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  <a:r>
                <a:rPr lang="en-US" sz="1800" b="1" kern="0" spc="-13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Imetelstat</a:t>
              </a:r>
              <a:endParaRPr lang="en-US" sz="1800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  <a:p>
              <a:pPr marL="16933" algn="ctr" defTabSz="1219170">
                <a:lnSpc>
                  <a:spcPct val="90000"/>
                </a:lnSpc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7.1 mg/kg active dose </a:t>
              </a:r>
            </a:p>
            <a:p>
              <a:pPr marL="16933" algn="ctr" defTabSz="1219170">
                <a:lnSpc>
                  <a:spcPct val="90000"/>
                </a:lnSpc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(equivalent to 7.5</a:t>
              </a:r>
              <a:r>
                <a:rPr lang="en-US" sz="1600" kern="0" spc="53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mg/kg imetelstat sodium)</a:t>
              </a:r>
              <a:r>
                <a:rPr lang="en-US" sz="1600" kern="0" spc="47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</a:p>
            <a:p>
              <a:pPr marL="16933" algn="ctr" defTabSz="1219170">
                <a:lnSpc>
                  <a:spcPct val="90000"/>
                </a:lnSpc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IV</a:t>
              </a:r>
              <a:r>
                <a:rPr lang="en-US" sz="1600" kern="0" spc="47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every</a:t>
              </a:r>
              <a:r>
                <a:rPr lang="en-US" sz="1600" kern="0" spc="53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4</a:t>
              </a:r>
              <a:r>
                <a:rPr lang="en-US" sz="1600" kern="0" spc="53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weeks</a:t>
              </a:r>
              <a:r>
                <a:rPr lang="en-US" sz="1600" kern="0" spc="6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</a:p>
            <a:p>
              <a:pPr marL="16933" algn="ctr" defTabSz="1219170">
                <a:lnSpc>
                  <a:spcPct val="90000"/>
                </a:lnSpc>
                <a:defRPr/>
              </a:pPr>
              <a:r>
                <a:rPr lang="en-US" sz="1600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(</a:t>
              </a:r>
              <a:r>
                <a:rPr lang="en-US" sz="1600" b="1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n=</a:t>
              </a:r>
              <a:r>
                <a:rPr lang="en-US" sz="1600" b="1" kern="0" spc="-27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35</a:t>
              </a:r>
              <a:r>
                <a:rPr lang="en-US" sz="1600" kern="0" spc="-27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)</a:t>
              </a:r>
              <a:endParaRPr lang="en-US" sz="1600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40" name="object 25">
              <a:extLst>
                <a:ext uri="{FF2B5EF4-FFF2-40B4-BE49-F238E27FC236}">
                  <a16:creationId xmlns:a16="http://schemas.microsoft.com/office/drawing/2014/main" id="{95A5B762-45CB-3653-4EEC-738C66C50E24}"/>
                </a:ext>
              </a:extLst>
            </p:cNvPr>
            <p:cNvSpPr/>
            <p:nvPr/>
          </p:nvSpPr>
          <p:spPr>
            <a:xfrm>
              <a:off x="-4599038" y="22106372"/>
              <a:ext cx="4206240" cy="594360"/>
            </a:xfrm>
            <a:custGeom>
              <a:avLst/>
              <a:gdLst/>
              <a:ahLst/>
              <a:cxnLst/>
              <a:rect l="l" t="t" r="r" b="b"/>
              <a:pathLst>
                <a:path w="1415414" h="300354">
                  <a:moveTo>
                    <a:pt x="1415236" y="0"/>
                  </a:moveTo>
                  <a:lnTo>
                    <a:pt x="90897" y="0"/>
                  </a:lnTo>
                  <a:lnTo>
                    <a:pt x="55516" y="7143"/>
                  </a:lnTo>
                  <a:lnTo>
                    <a:pt x="26623" y="26623"/>
                  </a:lnTo>
                  <a:lnTo>
                    <a:pt x="7143" y="55516"/>
                  </a:lnTo>
                  <a:lnTo>
                    <a:pt x="0" y="90897"/>
                  </a:lnTo>
                  <a:lnTo>
                    <a:pt x="0" y="299877"/>
                  </a:lnTo>
                  <a:lnTo>
                    <a:pt x="1415236" y="299877"/>
                  </a:lnTo>
                  <a:lnTo>
                    <a:pt x="1415236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 anchor="ctr"/>
            <a:lstStyle/>
            <a:p>
              <a:pPr algn="ctr" defTabSz="1219170">
                <a:lnSpc>
                  <a:spcPct val="90000"/>
                </a:lnSpc>
                <a:defRPr/>
              </a:pPr>
              <a:r>
                <a:rPr lang="en-US" sz="1800" b="1" kern="0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QTc Substudy of Phase</a:t>
              </a:r>
              <a:r>
                <a:rPr lang="en-US" sz="1800" b="1" kern="0" spc="93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  <a:r>
                <a:rPr lang="en-US" sz="1800" b="1" kern="0" spc="-67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3 IMerge</a:t>
              </a:r>
              <a:r>
                <a:rPr lang="en-US" sz="1800" b="1" kern="0" spc="-67" baseline="30000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7</a:t>
              </a:r>
              <a:endParaRPr lang="en-US" sz="1800" kern="0" baseline="30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  <a:p>
              <a:pPr algn="ctr" defTabSz="1219170">
                <a:lnSpc>
                  <a:spcPct val="90000"/>
                </a:lnSpc>
                <a:defRPr/>
              </a:pPr>
              <a:r>
                <a:rPr lang="en-US" sz="1600" kern="0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Double-blind,</a:t>
              </a:r>
              <a:r>
                <a:rPr lang="en-US" sz="1600" kern="0" spc="167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kern="0" spc="-13" dirty="0">
                  <a:solidFill>
                    <a:prstClr val="black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randomized 2:1</a:t>
              </a:r>
              <a:endParaRPr lang="en-US" sz="1600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441" name="Straight Connector 3440">
              <a:extLst>
                <a:ext uri="{FF2B5EF4-FFF2-40B4-BE49-F238E27FC236}">
                  <a16:creationId xmlns:a16="http://schemas.microsoft.com/office/drawing/2014/main" id="{8704F9A1-8ACF-447E-57A0-F24B723E5B8C}"/>
                </a:ext>
              </a:extLst>
            </p:cNvPr>
            <p:cNvCxnSpPr>
              <a:cxnSpLocks/>
            </p:cNvCxnSpPr>
            <p:nvPr/>
          </p:nvCxnSpPr>
          <p:spPr>
            <a:xfrm>
              <a:off x="-9148178" y="22106372"/>
              <a:ext cx="0" cy="477316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2" name="Straight Connector 3441">
              <a:extLst>
                <a:ext uri="{FF2B5EF4-FFF2-40B4-BE49-F238E27FC236}">
                  <a16:creationId xmlns:a16="http://schemas.microsoft.com/office/drawing/2014/main" id="{0ABFF651-D541-72E0-3BC1-06602C319337}"/>
                </a:ext>
              </a:extLst>
            </p:cNvPr>
            <p:cNvCxnSpPr>
              <a:cxnSpLocks/>
            </p:cNvCxnSpPr>
            <p:nvPr/>
          </p:nvCxnSpPr>
          <p:spPr>
            <a:xfrm>
              <a:off x="-4713338" y="22106372"/>
              <a:ext cx="0" cy="477316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43" name="object 18">
              <a:extLst>
                <a:ext uri="{FF2B5EF4-FFF2-40B4-BE49-F238E27FC236}">
                  <a16:creationId xmlns:a16="http://schemas.microsoft.com/office/drawing/2014/main" id="{91DD2609-3E80-3C69-7721-4F3F7C06F999}"/>
                </a:ext>
              </a:extLst>
            </p:cNvPr>
            <p:cNvSpPr/>
            <p:nvPr/>
          </p:nvSpPr>
          <p:spPr>
            <a:xfrm>
              <a:off x="-9033878" y="26034633"/>
              <a:ext cx="4206240" cy="594360"/>
            </a:xfrm>
            <a:custGeom>
              <a:avLst/>
              <a:gdLst/>
              <a:ahLst/>
              <a:cxnLst/>
              <a:rect l="l" t="t" r="r" b="b"/>
              <a:pathLst>
                <a:path w="749935" h="181610">
                  <a:moveTo>
                    <a:pt x="749836" y="0"/>
                  </a:moveTo>
                  <a:lnTo>
                    <a:pt x="16746" y="0"/>
                  </a:lnTo>
                  <a:lnTo>
                    <a:pt x="7500" y="0"/>
                  </a:lnTo>
                  <a:lnTo>
                    <a:pt x="0" y="7495"/>
                  </a:lnTo>
                  <a:lnTo>
                    <a:pt x="0" y="181253"/>
                  </a:lnTo>
                  <a:lnTo>
                    <a:pt x="742341" y="181253"/>
                  </a:lnTo>
                  <a:lnTo>
                    <a:pt x="749836" y="173757"/>
                  </a:lnTo>
                  <a:lnTo>
                    <a:pt x="749836" y="0"/>
                  </a:lnTo>
                  <a:close/>
                </a:path>
              </a:pathLst>
            </a:custGeom>
            <a:solidFill>
              <a:srgbClr val="FFA400"/>
            </a:solidFill>
          </p:spPr>
          <p:txBody>
            <a:bodyPr wrap="square" lIns="0" tIns="0" rIns="0" bIns="0" rtlCol="0" anchor="ctr"/>
            <a:lstStyle/>
            <a:p>
              <a:pPr algn="ctr" defTabSz="1219170">
                <a:lnSpc>
                  <a:spcPct val="90000"/>
                </a:lnSpc>
                <a:defRPr/>
              </a:pPr>
              <a:r>
                <a:rPr lang="en-US" sz="1800" b="1" kern="0" spc="-13" dirty="0">
                  <a:latin typeface="Source Sans Pro" panose="020B0503030403020204" pitchFamily="34" charset="0"/>
                  <a:ea typeface="Source Sans Pro" panose="020B0503030403020204" pitchFamily="34" charset="0"/>
                  <a:cs typeface="Arial" panose="020B0604020202020204" pitchFamily="34" charset="0"/>
                </a:rPr>
                <a:t>Placebo</a:t>
              </a:r>
            </a:p>
          </p:txBody>
        </p:sp>
        <p:sp>
          <p:nvSpPr>
            <p:cNvPr id="3444" name="TextBox 3443">
              <a:extLst>
                <a:ext uri="{FF2B5EF4-FFF2-40B4-BE49-F238E27FC236}">
                  <a16:creationId xmlns:a16="http://schemas.microsoft.com/office/drawing/2014/main" id="{4AD2694D-EE88-29B0-8E44-4C080BF6F02A}"/>
                </a:ext>
              </a:extLst>
            </p:cNvPr>
            <p:cNvSpPr txBox="1"/>
            <p:nvPr/>
          </p:nvSpPr>
          <p:spPr>
            <a:xfrm>
              <a:off x="-13468718" y="26656021"/>
              <a:ext cx="4206240" cy="2215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6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Data cutoff date: October 13, 2023</a:t>
              </a:r>
              <a:endParaRPr lang="en-US" sz="1600" dirty="0"/>
            </a:p>
          </p:txBody>
        </p:sp>
        <p:sp>
          <p:nvSpPr>
            <p:cNvPr id="3445" name="TextBox 3444">
              <a:extLst>
                <a:ext uri="{FF2B5EF4-FFF2-40B4-BE49-F238E27FC236}">
                  <a16:creationId xmlns:a16="http://schemas.microsoft.com/office/drawing/2014/main" id="{FC12994E-69A2-A15D-A5FA-C26604543BD5}"/>
                </a:ext>
              </a:extLst>
            </p:cNvPr>
            <p:cNvSpPr txBox="1"/>
            <p:nvPr/>
          </p:nvSpPr>
          <p:spPr>
            <a:xfrm>
              <a:off x="-9033878" y="26656021"/>
              <a:ext cx="4206240" cy="2215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6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Data cutoff date: October 13, 2023</a:t>
              </a:r>
              <a:endParaRPr lang="en-US" sz="1600" dirty="0"/>
            </a:p>
          </p:txBody>
        </p:sp>
        <p:sp>
          <p:nvSpPr>
            <p:cNvPr id="3446" name="TextBox 3445">
              <a:extLst>
                <a:ext uri="{FF2B5EF4-FFF2-40B4-BE49-F238E27FC236}">
                  <a16:creationId xmlns:a16="http://schemas.microsoft.com/office/drawing/2014/main" id="{ED1D2FE6-F87C-4A83-A7D3-A1673C56690D}"/>
                </a:ext>
              </a:extLst>
            </p:cNvPr>
            <p:cNvSpPr txBox="1"/>
            <p:nvPr/>
          </p:nvSpPr>
          <p:spPr>
            <a:xfrm>
              <a:off x="-4599038" y="26656021"/>
              <a:ext cx="4206240" cy="2215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6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Data cutoff date: October 13, 2024</a:t>
              </a:r>
              <a:endParaRPr lang="en-US" sz="1600" dirty="0"/>
            </a:p>
          </p:txBody>
        </p:sp>
      </p:grpSp>
      <p:sp>
        <p:nvSpPr>
          <p:cNvPr id="3749" name="Shape 3">
            <a:extLst>
              <a:ext uri="{FF2B5EF4-FFF2-40B4-BE49-F238E27FC236}">
                <a16:creationId xmlns:a16="http://schemas.microsoft.com/office/drawing/2014/main" id="{612F85A1-A6DE-ECCA-1B67-8A65A970459A}"/>
              </a:ext>
            </a:extLst>
          </p:cNvPr>
          <p:cNvSpPr/>
          <p:nvPr/>
        </p:nvSpPr>
        <p:spPr>
          <a:xfrm>
            <a:off x="1141284" y="14159108"/>
            <a:ext cx="13011596" cy="3436493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750" name="Text 4">
            <a:extLst>
              <a:ext uri="{FF2B5EF4-FFF2-40B4-BE49-F238E27FC236}">
                <a16:creationId xmlns:a16="http://schemas.microsoft.com/office/drawing/2014/main" id="{2A3E772E-26CD-F49A-BD2E-58168817C278}"/>
              </a:ext>
            </a:extLst>
          </p:cNvPr>
          <p:cNvSpPr/>
          <p:nvPr/>
        </p:nvSpPr>
        <p:spPr>
          <a:xfrm>
            <a:off x="1236743" y="13667507"/>
            <a:ext cx="3119719" cy="490655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defTabSz="457200"/>
            <a:r>
              <a:rPr lang="en-US" sz="18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A. NEUTROPENIA</a:t>
            </a:r>
            <a:endParaRPr lang="en-US" sz="1800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751" name="Text 5">
            <a:extLst>
              <a:ext uri="{FF2B5EF4-FFF2-40B4-BE49-F238E27FC236}">
                <a16:creationId xmlns:a16="http://schemas.microsoft.com/office/drawing/2014/main" id="{5605CF3E-F855-F88D-81E2-2B4DADD57905}"/>
              </a:ext>
            </a:extLst>
          </p:cNvPr>
          <p:cNvSpPr/>
          <p:nvPr/>
        </p:nvSpPr>
        <p:spPr>
          <a:xfrm>
            <a:off x="1236743" y="14174761"/>
            <a:ext cx="2942090" cy="350469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defTabSz="457200"/>
            <a:r>
              <a:rPr lang="en-US" sz="1800" dirty="0">
                <a:solidFill>
                  <a:srgbClr val="5A6A7D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ANC, ×10⁹/L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752" name="Text 6">
            <a:extLst>
              <a:ext uri="{FF2B5EF4-FFF2-40B4-BE49-F238E27FC236}">
                <a16:creationId xmlns:a16="http://schemas.microsoft.com/office/drawing/2014/main" id="{5349BBAA-3D32-314D-5D2A-913AF5677021}"/>
              </a:ext>
            </a:extLst>
          </p:cNvPr>
          <p:cNvSpPr/>
          <p:nvPr/>
        </p:nvSpPr>
        <p:spPr>
          <a:xfrm>
            <a:off x="735345" y="15047392"/>
            <a:ext cx="1503735" cy="490655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r" defTabSz="457200"/>
            <a:r>
              <a:rPr lang="en-US" sz="1800" b="1" dirty="0">
                <a:solidFill>
                  <a:srgbClr val="12325B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v4.03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753" name="Shape 7">
            <a:extLst>
              <a:ext uri="{FF2B5EF4-FFF2-40B4-BE49-F238E27FC236}">
                <a16:creationId xmlns:a16="http://schemas.microsoft.com/office/drawing/2014/main" id="{2FFC8B0B-F56E-539B-BB36-72428FB54C70}"/>
              </a:ext>
            </a:extLst>
          </p:cNvPr>
          <p:cNvSpPr/>
          <p:nvPr/>
        </p:nvSpPr>
        <p:spPr>
          <a:xfrm>
            <a:off x="2336252" y="14977299"/>
            <a:ext cx="2683186" cy="911219"/>
          </a:xfrm>
          <a:prstGeom prst="rect">
            <a:avLst/>
          </a:prstGeom>
          <a:solidFill>
            <a:srgbClr val="00B5C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754" name="Text 8">
            <a:extLst>
              <a:ext uri="{FF2B5EF4-FFF2-40B4-BE49-F238E27FC236}">
                <a16:creationId xmlns:a16="http://schemas.microsoft.com/office/drawing/2014/main" id="{C88151BF-EAA1-04A6-A192-3100501B7D50}"/>
              </a:ext>
            </a:extLst>
          </p:cNvPr>
          <p:cNvSpPr/>
          <p:nvPr/>
        </p:nvSpPr>
        <p:spPr>
          <a:xfrm>
            <a:off x="2336252" y="15072792"/>
            <a:ext cx="2683186" cy="385516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G1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755" name="Text 9">
            <a:extLst>
              <a:ext uri="{FF2B5EF4-FFF2-40B4-BE49-F238E27FC236}">
                <a16:creationId xmlns:a16="http://schemas.microsoft.com/office/drawing/2014/main" id="{6523513E-54A3-D139-00B3-57881DE82F67}"/>
              </a:ext>
            </a:extLst>
          </p:cNvPr>
          <p:cNvSpPr/>
          <p:nvPr/>
        </p:nvSpPr>
        <p:spPr>
          <a:xfrm>
            <a:off x="2336252" y="15407508"/>
            <a:ext cx="2683186" cy="315421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&lt;LLN–1.5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756" name="Shape 10">
            <a:extLst>
              <a:ext uri="{FF2B5EF4-FFF2-40B4-BE49-F238E27FC236}">
                <a16:creationId xmlns:a16="http://schemas.microsoft.com/office/drawing/2014/main" id="{62CB9F04-E378-0899-6FE9-CEDF432F6F90}"/>
              </a:ext>
            </a:extLst>
          </p:cNvPr>
          <p:cNvSpPr/>
          <p:nvPr/>
        </p:nvSpPr>
        <p:spPr>
          <a:xfrm>
            <a:off x="5019437" y="14977299"/>
            <a:ext cx="2571387" cy="911219"/>
          </a:xfrm>
          <a:prstGeom prst="rect">
            <a:avLst/>
          </a:prstGeom>
          <a:solidFill>
            <a:srgbClr val="A6A6A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757" name="Text 11">
            <a:extLst>
              <a:ext uri="{FF2B5EF4-FFF2-40B4-BE49-F238E27FC236}">
                <a16:creationId xmlns:a16="http://schemas.microsoft.com/office/drawing/2014/main" id="{1202DD30-031B-9034-6137-BB58C6F20170}"/>
              </a:ext>
            </a:extLst>
          </p:cNvPr>
          <p:cNvSpPr/>
          <p:nvPr/>
        </p:nvSpPr>
        <p:spPr>
          <a:xfrm>
            <a:off x="5019437" y="15072792"/>
            <a:ext cx="2571387" cy="385516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G2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758" name="Text 12">
            <a:extLst>
              <a:ext uri="{FF2B5EF4-FFF2-40B4-BE49-F238E27FC236}">
                <a16:creationId xmlns:a16="http://schemas.microsoft.com/office/drawing/2014/main" id="{DE20EF4E-5103-1CA3-2D90-AB3516BAA872}"/>
              </a:ext>
            </a:extLst>
          </p:cNvPr>
          <p:cNvSpPr/>
          <p:nvPr/>
        </p:nvSpPr>
        <p:spPr>
          <a:xfrm>
            <a:off x="5019437" y="15407508"/>
            <a:ext cx="2571387" cy="315421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&lt;1.5–1.0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759" name="Shape 13">
            <a:extLst>
              <a:ext uri="{FF2B5EF4-FFF2-40B4-BE49-F238E27FC236}">
                <a16:creationId xmlns:a16="http://schemas.microsoft.com/office/drawing/2014/main" id="{4E1C65BA-7FAC-60A6-4120-DB87221CA37C}"/>
              </a:ext>
            </a:extLst>
          </p:cNvPr>
          <p:cNvSpPr/>
          <p:nvPr/>
        </p:nvSpPr>
        <p:spPr>
          <a:xfrm>
            <a:off x="7590823" y="14977299"/>
            <a:ext cx="2571387" cy="911219"/>
          </a:xfrm>
          <a:prstGeom prst="rect">
            <a:avLst/>
          </a:prstGeom>
          <a:solidFill>
            <a:srgbClr val="8793C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760" name="Text 14">
            <a:extLst>
              <a:ext uri="{FF2B5EF4-FFF2-40B4-BE49-F238E27FC236}">
                <a16:creationId xmlns:a16="http://schemas.microsoft.com/office/drawing/2014/main" id="{26486C4A-01B9-19E3-6D85-954C46518D07}"/>
              </a:ext>
            </a:extLst>
          </p:cNvPr>
          <p:cNvSpPr/>
          <p:nvPr/>
        </p:nvSpPr>
        <p:spPr>
          <a:xfrm>
            <a:off x="7590823" y="15072792"/>
            <a:ext cx="2571387" cy="385516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G3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761" name="Text 15">
            <a:extLst>
              <a:ext uri="{FF2B5EF4-FFF2-40B4-BE49-F238E27FC236}">
                <a16:creationId xmlns:a16="http://schemas.microsoft.com/office/drawing/2014/main" id="{026ED4E7-AA6D-FA74-947C-5636285E7852}"/>
              </a:ext>
            </a:extLst>
          </p:cNvPr>
          <p:cNvSpPr/>
          <p:nvPr/>
        </p:nvSpPr>
        <p:spPr>
          <a:xfrm>
            <a:off x="7590823" y="15407508"/>
            <a:ext cx="2571387" cy="315421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&lt;1.0–0.5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762" name="Shape 16">
            <a:extLst>
              <a:ext uri="{FF2B5EF4-FFF2-40B4-BE49-F238E27FC236}">
                <a16:creationId xmlns:a16="http://schemas.microsoft.com/office/drawing/2014/main" id="{0CF6432D-D7EC-7528-B654-B06242F1DA36}"/>
              </a:ext>
            </a:extLst>
          </p:cNvPr>
          <p:cNvSpPr/>
          <p:nvPr/>
        </p:nvSpPr>
        <p:spPr>
          <a:xfrm>
            <a:off x="10162210" y="14977299"/>
            <a:ext cx="3353982" cy="911219"/>
          </a:xfrm>
          <a:prstGeom prst="rect">
            <a:avLst/>
          </a:prstGeom>
          <a:solidFill>
            <a:srgbClr val="FF8700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763" name="Text 17">
            <a:extLst>
              <a:ext uri="{FF2B5EF4-FFF2-40B4-BE49-F238E27FC236}">
                <a16:creationId xmlns:a16="http://schemas.microsoft.com/office/drawing/2014/main" id="{1C0FEF9B-675B-2A94-47A3-73496A31B54F}"/>
              </a:ext>
            </a:extLst>
          </p:cNvPr>
          <p:cNvSpPr/>
          <p:nvPr/>
        </p:nvSpPr>
        <p:spPr>
          <a:xfrm>
            <a:off x="10162210" y="15072792"/>
            <a:ext cx="3353982" cy="385516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G4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764" name="Text 18">
            <a:extLst>
              <a:ext uri="{FF2B5EF4-FFF2-40B4-BE49-F238E27FC236}">
                <a16:creationId xmlns:a16="http://schemas.microsoft.com/office/drawing/2014/main" id="{EBC05810-53EF-EC25-1FB9-EFCEA635DDFF}"/>
              </a:ext>
            </a:extLst>
          </p:cNvPr>
          <p:cNvSpPr/>
          <p:nvPr/>
        </p:nvSpPr>
        <p:spPr>
          <a:xfrm>
            <a:off x="10162210" y="15407508"/>
            <a:ext cx="3353982" cy="315421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&lt;0.5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768" name="Text 21">
            <a:extLst>
              <a:ext uri="{FF2B5EF4-FFF2-40B4-BE49-F238E27FC236}">
                <a16:creationId xmlns:a16="http://schemas.microsoft.com/office/drawing/2014/main" id="{7F12CD75-1FBA-EDB9-780D-8685599F3380}"/>
              </a:ext>
            </a:extLst>
          </p:cNvPr>
          <p:cNvSpPr/>
          <p:nvPr/>
        </p:nvSpPr>
        <p:spPr>
          <a:xfrm>
            <a:off x="735345" y="16582370"/>
            <a:ext cx="1503735" cy="490655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r" defTabSz="457200"/>
            <a:r>
              <a:rPr lang="en-US" sz="1800" b="1" dirty="0">
                <a:solidFill>
                  <a:srgbClr val="12325B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v6.0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900" name="Shape 22">
            <a:extLst>
              <a:ext uri="{FF2B5EF4-FFF2-40B4-BE49-F238E27FC236}">
                <a16:creationId xmlns:a16="http://schemas.microsoft.com/office/drawing/2014/main" id="{2EF57E88-316F-8C23-7D17-8C496A2B86D3}"/>
              </a:ext>
            </a:extLst>
          </p:cNvPr>
          <p:cNvSpPr/>
          <p:nvPr/>
        </p:nvSpPr>
        <p:spPr>
          <a:xfrm>
            <a:off x="5019437" y="16512275"/>
            <a:ext cx="2558769" cy="911219"/>
          </a:xfrm>
          <a:prstGeom prst="rect">
            <a:avLst/>
          </a:prstGeom>
          <a:solidFill>
            <a:srgbClr val="00B5C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901" name="Text 23">
            <a:extLst>
              <a:ext uri="{FF2B5EF4-FFF2-40B4-BE49-F238E27FC236}">
                <a16:creationId xmlns:a16="http://schemas.microsoft.com/office/drawing/2014/main" id="{4426B8B6-057A-BBD5-BE6A-7EB3C3A33177}"/>
              </a:ext>
            </a:extLst>
          </p:cNvPr>
          <p:cNvSpPr/>
          <p:nvPr/>
        </p:nvSpPr>
        <p:spPr>
          <a:xfrm>
            <a:off x="5019437" y="16607770"/>
            <a:ext cx="2558769" cy="385516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G1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902" name="Text 24">
            <a:extLst>
              <a:ext uri="{FF2B5EF4-FFF2-40B4-BE49-F238E27FC236}">
                <a16:creationId xmlns:a16="http://schemas.microsoft.com/office/drawing/2014/main" id="{C7A99389-2EFE-02F0-F74A-4699ABB2DC85}"/>
              </a:ext>
            </a:extLst>
          </p:cNvPr>
          <p:cNvSpPr/>
          <p:nvPr/>
        </p:nvSpPr>
        <p:spPr>
          <a:xfrm>
            <a:off x="5019437" y="16942486"/>
            <a:ext cx="2558769" cy="315421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&lt;1.5–1.0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97" name="Shape 25">
            <a:extLst>
              <a:ext uri="{FF2B5EF4-FFF2-40B4-BE49-F238E27FC236}">
                <a16:creationId xmlns:a16="http://schemas.microsoft.com/office/drawing/2014/main" id="{18231F68-6C7B-0892-437C-D136F09BBB20}"/>
              </a:ext>
            </a:extLst>
          </p:cNvPr>
          <p:cNvSpPr/>
          <p:nvPr/>
        </p:nvSpPr>
        <p:spPr>
          <a:xfrm>
            <a:off x="7581143" y="16512275"/>
            <a:ext cx="2571387" cy="911219"/>
          </a:xfrm>
          <a:prstGeom prst="rect">
            <a:avLst/>
          </a:prstGeom>
          <a:solidFill>
            <a:srgbClr val="A6A6A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98" name="Text 26">
            <a:extLst>
              <a:ext uri="{FF2B5EF4-FFF2-40B4-BE49-F238E27FC236}">
                <a16:creationId xmlns:a16="http://schemas.microsoft.com/office/drawing/2014/main" id="{1B73A28F-606B-18A6-95E2-D086B95A1D44}"/>
              </a:ext>
            </a:extLst>
          </p:cNvPr>
          <p:cNvSpPr/>
          <p:nvPr/>
        </p:nvSpPr>
        <p:spPr>
          <a:xfrm>
            <a:off x="7682738" y="16607770"/>
            <a:ext cx="2377440" cy="385516"/>
          </a:xfrm>
          <a:prstGeom prst="rect">
            <a:avLst/>
          </a:prstGeom>
          <a:solidFill>
            <a:srgbClr val="A6A6A6"/>
          </a:solidFill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G2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99" name="Text 27">
            <a:extLst>
              <a:ext uri="{FF2B5EF4-FFF2-40B4-BE49-F238E27FC236}">
                <a16:creationId xmlns:a16="http://schemas.microsoft.com/office/drawing/2014/main" id="{EF98B80C-F61D-D63B-46C9-FE819845F549}"/>
              </a:ext>
            </a:extLst>
          </p:cNvPr>
          <p:cNvSpPr/>
          <p:nvPr/>
        </p:nvSpPr>
        <p:spPr>
          <a:xfrm>
            <a:off x="7682738" y="16942486"/>
            <a:ext cx="2377440" cy="315421"/>
          </a:xfrm>
          <a:prstGeom prst="rect">
            <a:avLst/>
          </a:prstGeom>
          <a:solidFill>
            <a:srgbClr val="A6A6A6"/>
          </a:solidFill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&lt;1.0–0.5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94" name="Shape 28">
            <a:extLst>
              <a:ext uri="{FF2B5EF4-FFF2-40B4-BE49-F238E27FC236}">
                <a16:creationId xmlns:a16="http://schemas.microsoft.com/office/drawing/2014/main" id="{EB19B648-11E3-9FCD-76F6-0DEEBA4B0260}"/>
              </a:ext>
            </a:extLst>
          </p:cNvPr>
          <p:cNvSpPr/>
          <p:nvPr/>
        </p:nvSpPr>
        <p:spPr>
          <a:xfrm>
            <a:off x="10162210" y="16512275"/>
            <a:ext cx="2499915" cy="911219"/>
          </a:xfrm>
          <a:prstGeom prst="rect">
            <a:avLst/>
          </a:prstGeom>
          <a:solidFill>
            <a:srgbClr val="8793C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95" name="Text 29">
            <a:extLst>
              <a:ext uri="{FF2B5EF4-FFF2-40B4-BE49-F238E27FC236}">
                <a16:creationId xmlns:a16="http://schemas.microsoft.com/office/drawing/2014/main" id="{DABB5F1E-D9F1-551F-C8B3-617385B40D00}"/>
              </a:ext>
            </a:extLst>
          </p:cNvPr>
          <p:cNvSpPr/>
          <p:nvPr/>
        </p:nvSpPr>
        <p:spPr>
          <a:xfrm>
            <a:off x="10225710" y="16607770"/>
            <a:ext cx="2377440" cy="385516"/>
          </a:xfrm>
          <a:prstGeom prst="rect">
            <a:avLst/>
          </a:prstGeom>
          <a:solidFill>
            <a:srgbClr val="8793C3"/>
          </a:solidFill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G3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96" name="Text 30">
            <a:extLst>
              <a:ext uri="{FF2B5EF4-FFF2-40B4-BE49-F238E27FC236}">
                <a16:creationId xmlns:a16="http://schemas.microsoft.com/office/drawing/2014/main" id="{0BC8E4B8-9CE7-16E0-A805-CF6F91552A08}"/>
              </a:ext>
            </a:extLst>
          </p:cNvPr>
          <p:cNvSpPr/>
          <p:nvPr/>
        </p:nvSpPr>
        <p:spPr>
          <a:xfrm>
            <a:off x="10225710" y="16942486"/>
            <a:ext cx="2377440" cy="315421"/>
          </a:xfrm>
          <a:prstGeom prst="rect">
            <a:avLst/>
          </a:prstGeom>
          <a:solidFill>
            <a:srgbClr val="8793C3"/>
          </a:solidFill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&lt;0.5–0.1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91" name="Shape 31">
            <a:extLst>
              <a:ext uri="{FF2B5EF4-FFF2-40B4-BE49-F238E27FC236}">
                <a16:creationId xmlns:a16="http://schemas.microsoft.com/office/drawing/2014/main" id="{52ED224A-AC54-E6ED-C5EA-BE1D9F316372}"/>
              </a:ext>
            </a:extLst>
          </p:cNvPr>
          <p:cNvSpPr/>
          <p:nvPr/>
        </p:nvSpPr>
        <p:spPr>
          <a:xfrm>
            <a:off x="12664859" y="16512275"/>
            <a:ext cx="851335" cy="911219"/>
          </a:xfrm>
          <a:prstGeom prst="rect">
            <a:avLst/>
          </a:prstGeom>
          <a:solidFill>
            <a:srgbClr val="FF8700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92" name="Text 32">
            <a:extLst>
              <a:ext uri="{FF2B5EF4-FFF2-40B4-BE49-F238E27FC236}">
                <a16:creationId xmlns:a16="http://schemas.microsoft.com/office/drawing/2014/main" id="{CE9D83B0-EA25-9A78-793B-7AD4D0E605DC}"/>
              </a:ext>
            </a:extLst>
          </p:cNvPr>
          <p:cNvSpPr/>
          <p:nvPr/>
        </p:nvSpPr>
        <p:spPr>
          <a:xfrm>
            <a:off x="12722009" y="16607770"/>
            <a:ext cx="731520" cy="385516"/>
          </a:xfrm>
          <a:prstGeom prst="rect">
            <a:avLst/>
          </a:prstGeom>
          <a:solidFill>
            <a:srgbClr val="FF8700"/>
          </a:solidFill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G4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93" name="Text 33">
            <a:extLst>
              <a:ext uri="{FF2B5EF4-FFF2-40B4-BE49-F238E27FC236}">
                <a16:creationId xmlns:a16="http://schemas.microsoft.com/office/drawing/2014/main" id="{391FAAAE-ED64-D928-44D2-A9779CFE6258}"/>
              </a:ext>
            </a:extLst>
          </p:cNvPr>
          <p:cNvSpPr/>
          <p:nvPr/>
        </p:nvSpPr>
        <p:spPr>
          <a:xfrm>
            <a:off x="12722009" y="16942486"/>
            <a:ext cx="731520" cy="315421"/>
          </a:xfrm>
          <a:prstGeom prst="rect">
            <a:avLst/>
          </a:prstGeom>
          <a:solidFill>
            <a:srgbClr val="FF8700"/>
          </a:solidFill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&lt;0.1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773" name="Shape 34">
            <a:extLst>
              <a:ext uri="{FF2B5EF4-FFF2-40B4-BE49-F238E27FC236}">
                <a16:creationId xmlns:a16="http://schemas.microsoft.com/office/drawing/2014/main" id="{3F5D8ECF-C036-5BB4-CF7A-650AB81230CC}"/>
              </a:ext>
            </a:extLst>
          </p:cNvPr>
          <p:cNvSpPr/>
          <p:nvPr/>
        </p:nvSpPr>
        <p:spPr>
          <a:xfrm>
            <a:off x="7554754" y="16326655"/>
            <a:ext cx="0" cy="219073"/>
          </a:xfrm>
          <a:prstGeom prst="line">
            <a:avLst/>
          </a:prstGeom>
          <a:noFill/>
          <a:ln w="25400">
            <a:solidFill>
              <a:srgbClr val="00B5CE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srgbClr val="00B5CE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774" name="Text 35">
            <a:extLst>
              <a:ext uri="{FF2B5EF4-FFF2-40B4-BE49-F238E27FC236}">
                <a16:creationId xmlns:a16="http://schemas.microsoft.com/office/drawing/2014/main" id="{3F544BF6-4C39-E266-1792-66E0CAC7E348}"/>
              </a:ext>
            </a:extLst>
          </p:cNvPr>
          <p:cNvSpPr/>
          <p:nvPr/>
        </p:nvSpPr>
        <p:spPr>
          <a:xfrm>
            <a:off x="6505978" y="16015652"/>
            <a:ext cx="2144456" cy="385516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rgbClr val="00B5C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G1 boundary shifted</a:t>
            </a:r>
            <a:endParaRPr lang="en-US" sz="1800" dirty="0">
              <a:solidFill>
                <a:srgbClr val="00B5CE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775" name="Shape 36">
            <a:extLst>
              <a:ext uri="{FF2B5EF4-FFF2-40B4-BE49-F238E27FC236}">
                <a16:creationId xmlns:a16="http://schemas.microsoft.com/office/drawing/2014/main" id="{3645C59F-6393-0988-D4B4-F3D450CBAB36}"/>
              </a:ext>
            </a:extLst>
          </p:cNvPr>
          <p:cNvSpPr/>
          <p:nvPr/>
        </p:nvSpPr>
        <p:spPr>
          <a:xfrm>
            <a:off x="10129173" y="16326655"/>
            <a:ext cx="0" cy="219073"/>
          </a:xfrm>
          <a:prstGeom prst="line">
            <a:avLst/>
          </a:prstGeom>
          <a:noFill/>
          <a:ln w="25400">
            <a:solidFill>
              <a:srgbClr val="A6A6A6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40" name="Text 37">
            <a:extLst>
              <a:ext uri="{FF2B5EF4-FFF2-40B4-BE49-F238E27FC236}">
                <a16:creationId xmlns:a16="http://schemas.microsoft.com/office/drawing/2014/main" id="{21AF25B2-C774-0E68-7103-EA5DD1537890}"/>
              </a:ext>
            </a:extLst>
          </p:cNvPr>
          <p:cNvSpPr/>
          <p:nvPr/>
        </p:nvSpPr>
        <p:spPr>
          <a:xfrm>
            <a:off x="9080302" y="16015652"/>
            <a:ext cx="2144456" cy="385516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rgbClr val="A6A6A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G2 boundary shifted</a:t>
            </a:r>
            <a:endParaRPr lang="en-US" sz="1800" dirty="0">
              <a:solidFill>
                <a:srgbClr val="A6A6A6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41" name="Shape 38">
            <a:extLst>
              <a:ext uri="{FF2B5EF4-FFF2-40B4-BE49-F238E27FC236}">
                <a16:creationId xmlns:a16="http://schemas.microsoft.com/office/drawing/2014/main" id="{F05AB11F-153B-29CF-0C04-149137AC85AF}"/>
              </a:ext>
            </a:extLst>
          </p:cNvPr>
          <p:cNvSpPr/>
          <p:nvPr/>
        </p:nvSpPr>
        <p:spPr>
          <a:xfrm>
            <a:off x="12634490" y="16319834"/>
            <a:ext cx="3347" cy="202597"/>
          </a:xfrm>
          <a:prstGeom prst="line">
            <a:avLst/>
          </a:prstGeom>
          <a:noFill/>
          <a:ln w="25400">
            <a:solidFill>
              <a:srgbClr val="8793C3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42" name="Text 39">
            <a:extLst>
              <a:ext uri="{FF2B5EF4-FFF2-40B4-BE49-F238E27FC236}">
                <a16:creationId xmlns:a16="http://schemas.microsoft.com/office/drawing/2014/main" id="{57FDE6FF-3D03-3FEC-88D3-82D66939DC02}"/>
              </a:ext>
            </a:extLst>
          </p:cNvPr>
          <p:cNvSpPr/>
          <p:nvPr/>
        </p:nvSpPr>
        <p:spPr>
          <a:xfrm>
            <a:off x="11597063" y="16015652"/>
            <a:ext cx="2144456" cy="385516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rgbClr val="8793C3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G3 boundary shifted</a:t>
            </a:r>
            <a:endParaRPr lang="en-US" sz="1800" dirty="0">
              <a:solidFill>
                <a:srgbClr val="8793C3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43" name="Shape 40">
            <a:extLst>
              <a:ext uri="{FF2B5EF4-FFF2-40B4-BE49-F238E27FC236}">
                <a16:creationId xmlns:a16="http://schemas.microsoft.com/office/drawing/2014/main" id="{99681982-3CB1-BCF5-F164-D66178FEDD97}"/>
              </a:ext>
            </a:extLst>
          </p:cNvPr>
          <p:cNvSpPr/>
          <p:nvPr/>
        </p:nvSpPr>
        <p:spPr>
          <a:xfrm>
            <a:off x="2338984" y="14484694"/>
            <a:ext cx="11179941" cy="444857"/>
          </a:xfrm>
          <a:prstGeom prst="roundRect">
            <a:avLst>
              <a:gd name="adj" fmla="val 14706"/>
            </a:avLst>
          </a:prstGeom>
          <a:solidFill>
            <a:srgbClr val="003B5C">
              <a:alpha val="20000"/>
            </a:srgbClr>
          </a:solidFill>
          <a:ln w="12700">
            <a:solidFill>
              <a:srgbClr val="1B7F3A"/>
            </a:solidFill>
            <a:prstDash val="solid"/>
          </a:ln>
        </p:spPr>
        <p:txBody>
          <a:bodyPr/>
          <a:lstStyle/>
          <a:p>
            <a:pPr defTabSz="457200"/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44" name="Text 41">
            <a:extLst>
              <a:ext uri="{FF2B5EF4-FFF2-40B4-BE49-F238E27FC236}">
                <a16:creationId xmlns:a16="http://schemas.microsoft.com/office/drawing/2014/main" id="{95FAFD98-2D14-76E0-AC8E-B2ADA959315C}"/>
              </a:ext>
            </a:extLst>
          </p:cNvPr>
          <p:cNvSpPr/>
          <p:nvPr/>
        </p:nvSpPr>
        <p:spPr>
          <a:xfrm>
            <a:off x="5991392" y="14593271"/>
            <a:ext cx="3726648" cy="287849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ALL BOUNDARIES SHIFTED</a:t>
            </a:r>
            <a:endParaRPr lang="en-US" sz="1800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45" name="Shape 42">
            <a:extLst>
              <a:ext uri="{FF2B5EF4-FFF2-40B4-BE49-F238E27FC236}">
                <a16:creationId xmlns:a16="http://schemas.microsoft.com/office/drawing/2014/main" id="{229FFE28-8FB2-FC43-E586-A16D85D48AD9}"/>
              </a:ext>
            </a:extLst>
          </p:cNvPr>
          <p:cNvSpPr/>
          <p:nvPr/>
        </p:nvSpPr>
        <p:spPr>
          <a:xfrm>
            <a:off x="1141284" y="18234077"/>
            <a:ext cx="13011596" cy="3469638"/>
          </a:xfrm>
          <a:prstGeom prst="roundRect">
            <a:avLst>
              <a:gd name="adj" fmla="val 4040"/>
            </a:avLst>
          </a:prstGeom>
          <a:solidFill>
            <a:srgbClr val="FFFFFF"/>
          </a:solidFill>
          <a:ln w="12700">
            <a:solidFill>
              <a:srgbClr val="D6DEE8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46" name="Text 43">
            <a:extLst>
              <a:ext uri="{FF2B5EF4-FFF2-40B4-BE49-F238E27FC236}">
                <a16:creationId xmlns:a16="http://schemas.microsoft.com/office/drawing/2014/main" id="{C314EBD1-AD3C-4E15-C867-C895F2E62069}"/>
              </a:ext>
            </a:extLst>
          </p:cNvPr>
          <p:cNvSpPr/>
          <p:nvPr/>
        </p:nvSpPr>
        <p:spPr>
          <a:xfrm>
            <a:off x="1236742" y="17756352"/>
            <a:ext cx="3119719" cy="490655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Autofit/>
          </a:bodyPr>
          <a:lstStyle/>
          <a:p>
            <a:pPr defTabSz="457200"/>
            <a:r>
              <a:rPr lang="en-US" sz="18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B. THROMBOCYTOPENIA</a:t>
            </a:r>
            <a:endParaRPr lang="en-US" sz="1800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47" name="Text 44">
            <a:extLst>
              <a:ext uri="{FF2B5EF4-FFF2-40B4-BE49-F238E27FC236}">
                <a16:creationId xmlns:a16="http://schemas.microsoft.com/office/drawing/2014/main" id="{973BEB4C-9436-DE2B-6256-C374747EE05A}"/>
              </a:ext>
            </a:extLst>
          </p:cNvPr>
          <p:cNvSpPr/>
          <p:nvPr/>
        </p:nvSpPr>
        <p:spPr>
          <a:xfrm>
            <a:off x="1236743" y="18374421"/>
            <a:ext cx="2942090" cy="350469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defTabSz="457200"/>
            <a:r>
              <a:rPr lang="en-US" sz="1800" dirty="0">
                <a:solidFill>
                  <a:srgbClr val="5A6A7D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Platelet count, ×10⁹/L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48" name="Text 45">
            <a:extLst>
              <a:ext uri="{FF2B5EF4-FFF2-40B4-BE49-F238E27FC236}">
                <a16:creationId xmlns:a16="http://schemas.microsoft.com/office/drawing/2014/main" id="{F590C4B3-E16C-3C15-6D8D-5253E318A5BA}"/>
              </a:ext>
            </a:extLst>
          </p:cNvPr>
          <p:cNvSpPr/>
          <p:nvPr/>
        </p:nvSpPr>
        <p:spPr>
          <a:xfrm>
            <a:off x="738079" y="19177028"/>
            <a:ext cx="1503735" cy="490655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r" defTabSz="457200"/>
            <a:r>
              <a:rPr lang="en-US" sz="1800" b="1" dirty="0">
                <a:solidFill>
                  <a:srgbClr val="12325B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v4.03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49" name="Shape 46">
            <a:extLst>
              <a:ext uri="{FF2B5EF4-FFF2-40B4-BE49-F238E27FC236}">
                <a16:creationId xmlns:a16="http://schemas.microsoft.com/office/drawing/2014/main" id="{A16912F9-0158-E1CF-7C22-E90A8CB8CEF2}"/>
              </a:ext>
            </a:extLst>
          </p:cNvPr>
          <p:cNvSpPr/>
          <p:nvPr/>
        </p:nvSpPr>
        <p:spPr>
          <a:xfrm>
            <a:off x="2338985" y="19106933"/>
            <a:ext cx="2794986" cy="911219"/>
          </a:xfrm>
          <a:prstGeom prst="rect">
            <a:avLst/>
          </a:prstGeom>
          <a:solidFill>
            <a:srgbClr val="00B5C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50" name="Text 47">
            <a:extLst>
              <a:ext uri="{FF2B5EF4-FFF2-40B4-BE49-F238E27FC236}">
                <a16:creationId xmlns:a16="http://schemas.microsoft.com/office/drawing/2014/main" id="{F417DF19-BBD5-9C89-3510-936B68E599E5}"/>
              </a:ext>
            </a:extLst>
          </p:cNvPr>
          <p:cNvSpPr/>
          <p:nvPr/>
        </p:nvSpPr>
        <p:spPr>
          <a:xfrm>
            <a:off x="2338985" y="19215126"/>
            <a:ext cx="2794986" cy="385516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G1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51" name="Text 48">
            <a:extLst>
              <a:ext uri="{FF2B5EF4-FFF2-40B4-BE49-F238E27FC236}">
                <a16:creationId xmlns:a16="http://schemas.microsoft.com/office/drawing/2014/main" id="{C8F5560A-077E-26E9-0FB2-8CB5CCFEB676}"/>
              </a:ext>
            </a:extLst>
          </p:cNvPr>
          <p:cNvSpPr/>
          <p:nvPr/>
        </p:nvSpPr>
        <p:spPr>
          <a:xfrm>
            <a:off x="2338985" y="19524442"/>
            <a:ext cx="2794986" cy="315421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&lt;LLN–75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52" name="Shape 49">
            <a:extLst>
              <a:ext uri="{FF2B5EF4-FFF2-40B4-BE49-F238E27FC236}">
                <a16:creationId xmlns:a16="http://schemas.microsoft.com/office/drawing/2014/main" id="{ABE19A12-CE55-C83F-7DC3-7D5FAFE7C774}"/>
              </a:ext>
            </a:extLst>
          </p:cNvPr>
          <p:cNvSpPr/>
          <p:nvPr/>
        </p:nvSpPr>
        <p:spPr>
          <a:xfrm>
            <a:off x="5133970" y="19106933"/>
            <a:ext cx="2571387" cy="911219"/>
          </a:xfrm>
          <a:prstGeom prst="rect">
            <a:avLst/>
          </a:prstGeom>
          <a:solidFill>
            <a:srgbClr val="A6A6A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53" name="Text 50">
            <a:extLst>
              <a:ext uri="{FF2B5EF4-FFF2-40B4-BE49-F238E27FC236}">
                <a16:creationId xmlns:a16="http://schemas.microsoft.com/office/drawing/2014/main" id="{BD862A11-BEF9-E42A-0FE8-1AB56FAFEEEB}"/>
              </a:ext>
            </a:extLst>
          </p:cNvPr>
          <p:cNvSpPr/>
          <p:nvPr/>
        </p:nvSpPr>
        <p:spPr>
          <a:xfrm>
            <a:off x="5133970" y="19215126"/>
            <a:ext cx="2571387" cy="385516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G2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54" name="Text 51">
            <a:extLst>
              <a:ext uri="{FF2B5EF4-FFF2-40B4-BE49-F238E27FC236}">
                <a16:creationId xmlns:a16="http://schemas.microsoft.com/office/drawing/2014/main" id="{666C47B7-E05B-840E-E5AD-514126242584}"/>
              </a:ext>
            </a:extLst>
          </p:cNvPr>
          <p:cNvSpPr/>
          <p:nvPr/>
        </p:nvSpPr>
        <p:spPr>
          <a:xfrm>
            <a:off x="5133970" y="19524442"/>
            <a:ext cx="2571387" cy="315421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&lt;75–50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55" name="Shape 52">
            <a:extLst>
              <a:ext uri="{FF2B5EF4-FFF2-40B4-BE49-F238E27FC236}">
                <a16:creationId xmlns:a16="http://schemas.microsoft.com/office/drawing/2014/main" id="{E5A2BAFF-5FB4-D132-62FF-F361F0A5B2C6}"/>
              </a:ext>
            </a:extLst>
          </p:cNvPr>
          <p:cNvSpPr/>
          <p:nvPr/>
        </p:nvSpPr>
        <p:spPr>
          <a:xfrm>
            <a:off x="7705357" y="19106933"/>
            <a:ext cx="2459587" cy="911219"/>
          </a:xfrm>
          <a:prstGeom prst="rect">
            <a:avLst/>
          </a:prstGeom>
          <a:solidFill>
            <a:srgbClr val="8793C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56" name="Text 53">
            <a:extLst>
              <a:ext uri="{FF2B5EF4-FFF2-40B4-BE49-F238E27FC236}">
                <a16:creationId xmlns:a16="http://schemas.microsoft.com/office/drawing/2014/main" id="{DAF2FFE5-3C99-9D27-A41B-3B3214B98EF1}"/>
              </a:ext>
            </a:extLst>
          </p:cNvPr>
          <p:cNvSpPr/>
          <p:nvPr/>
        </p:nvSpPr>
        <p:spPr>
          <a:xfrm>
            <a:off x="7705357" y="19215126"/>
            <a:ext cx="2459587" cy="385516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G3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57" name="Text 54">
            <a:extLst>
              <a:ext uri="{FF2B5EF4-FFF2-40B4-BE49-F238E27FC236}">
                <a16:creationId xmlns:a16="http://schemas.microsoft.com/office/drawing/2014/main" id="{B00AC410-1B3A-9F98-D700-B64E1044302E}"/>
              </a:ext>
            </a:extLst>
          </p:cNvPr>
          <p:cNvSpPr/>
          <p:nvPr/>
        </p:nvSpPr>
        <p:spPr>
          <a:xfrm>
            <a:off x="7705357" y="19524442"/>
            <a:ext cx="2459587" cy="315421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&lt;50–25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58" name="Shape 55">
            <a:extLst>
              <a:ext uri="{FF2B5EF4-FFF2-40B4-BE49-F238E27FC236}">
                <a16:creationId xmlns:a16="http://schemas.microsoft.com/office/drawing/2014/main" id="{D861EC9A-E3C0-3F62-C511-04719837EDE3}"/>
              </a:ext>
            </a:extLst>
          </p:cNvPr>
          <p:cNvSpPr/>
          <p:nvPr/>
        </p:nvSpPr>
        <p:spPr>
          <a:xfrm>
            <a:off x="10164944" y="19106933"/>
            <a:ext cx="3353982" cy="911219"/>
          </a:xfrm>
          <a:prstGeom prst="rect">
            <a:avLst/>
          </a:prstGeom>
          <a:solidFill>
            <a:srgbClr val="FF8700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59" name="Text 56">
            <a:extLst>
              <a:ext uri="{FF2B5EF4-FFF2-40B4-BE49-F238E27FC236}">
                <a16:creationId xmlns:a16="http://schemas.microsoft.com/office/drawing/2014/main" id="{0B98EBC6-1164-B1DE-C590-223FFB38606A}"/>
              </a:ext>
            </a:extLst>
          </p:cNvPr>
          <p:cNvSpPr/>
          <p:nvPr/>
        </p:nvSpPr>
        <p:spPr>
          <a:xfrm>
            <a:off x="10164944" y="19215126"/>
            <a:ext cx="3353982" cy="385516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G4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60" name="Text 57">
            <a:extLst>
              <a:ext uri="{FF2B5EF4-FFF2-40B4-BE49-F238E27FC236}">
                <a16:creationId xmlns:a16="http://schemas.microsoft.com/office/drawing/2014/main" id="{103AEBAF-7613-80E7-6D7B-D560AC3C1BA6}"/>
              </a:ext>
            </a:extLst>
          </p:cNvPr>
          <p:cNvSpPr/>
          <p:nvPr/>
        </p:nvSpPr>
        <p:spPr>
          <a:xfrm>
            <a:off x="10164944" y="19524442"/>
            <a:ext cx="3353982" cy="315421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&lt;25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61" name="Text 60">
            <a:extLst>
              <a:ext uri="{FF2B5EF4-FFF2-40B4-BE49-F238E27FC236}">
                <a16:creationId xmlns:a16="http://schemas.microsoft.com/office/drawing/2014/main" id="{F5F73259-EF3E-8A69-1270-F1E2C76904C6}"/>
              </a:ext>
            </a:extLst>
          </p:cNvPr>
          <p:cNvSpPr/>
          <p:nvPr/>
        </p:nvSpPr>
        <p:spPr>
          <a:xfrm>
            <a:off x="738079" y="20703509"/>
            <a:ext cx="1503735" cy="490655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r" defTabSz="457200"/>
            <a:r>
              <a:rPr lang="en-US" sz="1800" b="1" dirty="0">
                <a:solidFill>
                  <a:srgbClr val="12325B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v6.0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62" name="Shape 61">
            <a:extLst>
              <a:ext uri="{FF2B5EF4-FFF2-40B4-BE49-F238E27FC236}">
                <a16:creationId xmlns:a16="http://schemas.microsoft.com/office/drawing/2014/main" id="{4D34BB44-3B58-011D-316A-82CD6164A2F6}"/>
              </a:ext>
            </a:extLst>
          </p:cNvPr>
          <p:cNvSpPr/>
          <p:nvPr/>
        </p:nvSpPr>
        <p:spPr>
          <a:xfrm>
            <a:off x="2338985" y="20633413"/>
            <a:ext cx="2794986" cy="911219"/>
          </a:xfrm>
          <a:prstGeom prst="rect">
            <a:avLst/>
          </a:prstGeom>
          <a:solidFill>
            <a:srgbClr val="00B5CE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65" name="Text 62">
            <a:extLst>
              <a:ext uri="{FF2B5EF4-FFF2-40B4-BE49-F238E27FC236}">
                <a16:creationId xmlns:a16="http://schemas.microsoft.com/office/drawing/2014/main" id="{BC303C5A-B21F-6B2E-11CD-7203B9E40F5F}"/>
              </a:ext>
            </a:extLst>
          </p:cNvPr>
          <p:cNvSpPr/>
          <p:nvPr/>
        </p:nvSpPr>
        <p:spPr>
          <a:xfrm>
            <a:off x="2338985" y="20741609"/>
            <a:ext cx="2794986" cy="385516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G1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66" name="Text 63">
            <a:extLst>
              <a:ext uri="{FF2B5EF4-FFF2-40B4-BE49-F238E27FC236}">
                <a16:creationId xmlns:a16="http://schemas.microsoft.com/office/drawing/2014/main" id="{75F62E66-08E7-F993-8183-26CF11C05924}"/>
              </a:ext>
            </a:extLst>
          </p:cNvPr>
          <p:cNvSpPr/>
          <p:nvPr/>
        </p:nvSpPr>
        <p:spPr>
          <a:xfrm>
            <a:off x="2338985" y="21050925"/>
            <a:ext cx="2794986" cy="315421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&lt;LLN–75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70" name="Shape 64">
            <a:extLst>
              <a:ext uri="{FF2B5EF4-FFF2-40B4-BE49-F238E27FC236}">
                <a16:creationId xmlns:a16="http://schemas.microsoft.com/office/drawing/2014/main" id="{A20615B2-6883-E327-9249-F1D9B6E734B4}"/>
              </a:ext>
            </a:extLst>
          </p:cNvPr>
          <p:cNvSpPr/>
          <p:nvPr/>
        </p:nvSpPr>
        <p:spPr>
          <a:xfrm>
            <a:off x="5133970" y="20633413"/>
            <a:ext cx="2571387" cy="911219"/>
          </a:xfrm>
          <a:prstGeom prst="rect">
            <a:avLst/>
          </a:prstGeom>
          <a:solidFill>
            <a:srgbClr val="A6A6A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71" name="Text 65">
            <a:extLst>
              <a:ext uri="{FF2B5EF4-FFF2-40B4-BE49-F238E27FC236}">
                <a16:creationId xmlns:a16="http://schemas.microsoft.com/office/drawing/2014/main" id="{A17C5FCD-74E5-1F6B-CE67-8CAA7AC40D03}"/>
              </a:ext>
            </a:extLst>
          </p:cNvPr>
          <p:cNvSpPr/>
          <p:nvPr/>
        </p:nvSpPr>
        <p:spPr>
          <a:xfrm>
            <a:off x="5133970" y="20741609"/>
            <a:ext cx="2571387" cy="385516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G2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72" name="Text 66">
            <a:extLst>
              <a:ext uri="{FF2B5EF4-FFF2-40B4-BE49-F238E27FC236}">
                <a16:creationId xmlns:a16="http://schemas.microsoft.com/office/drawing/2014/main" id="{E693F1CF-8D23-8E60-1C51-186197DA49D6}"/>
              </a:ext>
            </a:extLst>
          </p:cNvPr>
          <p:cNvSpPr/>
          <p:nvPr/>
        </p:nvSpPr>
        <p:spPr>
          <a:xfrm>
            <a:off x="5133970" y="21050925"/>
            <a:ext cx="2571387" cy="315421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&lt;75–50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73" name="Shape 67">
            <a:extLst>
              <a:ext uri="{FF2B5EF4-FFF2-40B4-BE49-F238E27FC236}">
                <a16:creationId xmlns:a16="http://schemas.microsoft.com/office/drawing/2014/main" id="{534292A7-7876-FF42-4FF7-C9B11F8DD60A}"/>
              </a:ext>
            </a:extLst>
          </p:cNvPr>
          <p:cNvSpPr/>
          <p:nvPr/>
        </p:nvSpPr>
        <p:spPr>
          <a:xfrm>
            <a:off x="7705358" y="20633413"/>
            <a:ext cx="3714703" cy="911219"/>
          </a:xfrm>
          <a:prstGeom prst="rect">
            <a:avLst/>
          </a:prstGeom>
          <a:solidFill>
            <a:srgbClr val="8793C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76" name="Text 68">
            <a:extLst>
              <a:ext uri="{FF2B5EF4-FFF2-40B4-BE49-F238E27FC236}">
                <a16:creationId xmlns:a16="http://schemas.microsoft.com/office/drawing/2014/main" id="{0F0FA272-742D-8073-3CCA-C54E4B3EDBE3}"/>
              </a:ext>
            </a:extLst>
          </p:cNvPr>
          <p:cNvSpPr/>
          <p:nvPr/>
        </p:nvSpPr>
        <p:spPr>
          <a:xfrm>
            <a:off x="7705358" y="20741609"/>
            <a:ext cx="3801180" cy="385516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G3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77" name="Text 69">
            <a:extLst>
              <a:ext uri="{FF2B5EF4-FFF2-40B4-BE49-F238E27FC236}">
                <a16:creationId xmlns:a16="http://schemas.microsoft.com/office/drawing/2014/main" id="{9FCD0DA2-EDEB-8D8C-C74B-8F78FBDCA680}"/>
              </a:ext>
            </a:extLst>
          </p:cNvPr>
          <p:cNvSpPr/>
          <p:nvPr/>
        </p:nvSpPr>
        <p:spPr>
          <a:xfrm>
            <a:off x="7705358" y="21050925"/>
            <a:ext cx="3801180" cy="315421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&lt;50–10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78" name="Shape 70">
            <a:extLst>
              <a:ext uri="{FF2B5EF4-FFF2-40B4-BE49-F238E27FC236}">
                <a16:creationId xmlns:a16="http://schemas.microsoft.com/office/drawing/2014/main" id="{CC00E724-2AD0-CC61-201E-D266A1295CE0}"/>
              </a:ext>
            </a:extLst>
          </p:cNvPr>
          <p:cNvSpPr/>
          <p:nvPr/>
        </p:nvSpPr>
        <p:spPr>
          <a:xfrm>
            <a:off x="11420061" y="20633413"/>
            <a:ext cx="2098865" cy="911219"/>
          </a:xfrm>
          <a:prstGeom prst="rect">
            <a:avLst/>
          </a:prstGeom>
          <a:solidFill>
            <a:srgbClr val="FF8700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79" name="Text 71">
            <a:extLst>
              <a:ext uri="{FF2B5EF4-FFF2-40B4-BE49-F238E27FC236}">
                <a16:creationId xmlns:a16="http://schemas.microsoft.com/office/drawing/2014/main" id="{99202E32-6330-1F98-D6E1-9EE4AF733BDB}"/>
              </a:ext>
            </a:extLst>
          </p:cNvPr>
          <p:cNvSpPr/>
          <p:nvPr/>
        </p:nvSpPr>
        <p:spPr>
          <a:xfrm>
            <a:off x="11506536" y="20741609"/>
            <a:ext cx="2012390" cy="385516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G4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82" name="Text 72">
            <a:extLst>
              <a:ext uri="{FF2B5EF4-FFF2-40B4-BE49-F238E27FC236}">
                <a16:creationId xmlns:a16="http://schemas.microsoft.com/office/drawing/2014/main" id="{D6994A72-8099-7A54-FFC7-553442EB52C1}"/>
              </a:ext>
            </a:extLst>
          </p:cNvPr>
          <p:cNvSpPr/>
          <p:nvPr/>
        </p:nvSpPr>
        <p:spPr>
          <a:xfrm>
            <a:off x="11420061" y="21050925"/>
            <a:ext cx="2098865" cy="493707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 fontScale="70000" lnSpcReduction="20000"/>
          </a:bodyPr>
          <a:lstStyle/>
          <a:p>
            <a:pPr algn="ctr" defTabSz="457200"/>
            <a:r>
              <a:rPr lang="en-US" sz="26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&lt;10 </a:t>
            </a:r>
          </a:p>
          <a:p>
            <a:pPr algn="ctr" defTabSz="457200"/>
            <a:r>
              <a:rPr lang="en-US" sz="180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Urgent intervention indicated</a:t>
            </a:r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83" name="Shape 73">
            <a:extLst>
              <a:ext uri="{FF2B5EF4-FFF2-40B4-BE49-F238E27FC236}">
                <a16:creationId xmlns:a16="http://schemas.microsoft.com/office/drawing/2014/main" id="{ACC1E99B-D77C-F831-30A6-7C503E7F3031}"/>
              </a:ext>
            </a:extLst>
          </p:cNvPr>
          <p:cNvSpPr/>
          <p:nvPr/>
        </p:nvSpPr>
        <p:spPr>
          <a:xfrm>
            <a:off x="7682738" y="20516255"/>
            <a:ext cx="0" cy="173071"/>
          </a:xfrm>
          <a:prstGeom prst="line">
            <a:avLst/>
          </a:prstGeom>
          <a:noFill/>
          <a:ln w="25400">
            <a:solidFill>
              <a:srgbClr val="A6A6A6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84" name="Text 74">
            <a:extLst>
              <a:ext uri="{FF2B5EF4-FFF2-40B4-BE49-F238E27FC236}">
                <a16:creationId xmlns:a16="http://schemas.microsoft.com/office/drawing/2014/main" id="{A65D88DD-8442-69F1-A93A-A3445C61FE68}"/>
              </a:ext>
            </a:extLst>
          </p:cNvPr>
          <p:cNvSpPr/>
          <p:nvPr/>
        </p:nvSpPr>
        <p:spPr>
          <a:xfrm>
            <a:off x="6823633" y="20209920"/>
            <a:ext cx="2468880" cy="385516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Autofit/>
          </a:bodyPr>
          <a:lstStyle/>
          <a:p>
            <a:pPr algn="ctr" defTabSz="457200"/>
            <a:r>
              <a:rPr lang="en-US" sz="1800" b="1" dirty="0">
                <a:solidFill>
                  <a:srgbClr val="A6A6A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G2 boundary unchanged</a:t>
            </a:r>
            <a:endParaRPr lang="en-US" sz="1800" dirty="0">
              <a:solidFill>
                <a:srgbClr val="A6A6A6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85" name="Shape 75">
            <a:extLst>
              <a:ext uri="{FF2B5EF4-FFF2-40B4-BE49-F238E27FC236}">
                <a16:creationId xmlns:a16="http://schemas.microsoft.com/office/drawing/2014/main" id="{B383F7D2-6D4B-2001-7D61-D23A3E7270F9}"/>
              </a:ext>
            </a:extLst>
          </p:cNvPr>
          <p:cNvSpPr/>
          <p:nvPr/>
        </p:nvSpPr>
        <p:spPr>
          <a:xfrm>
            <a:off x="11393127" y="20520325"/>
            <a:ext cx="1" cy="129875"/>
          </a:xfrm>
          <a:prstGeom prst="line">
            <a:avLst/>
          </a:prstGeom>
          <a:noFill/>
          <a:ln w="25400">
            <a:solidFill>
              <a:srgbClr val="8793C3"/>
            </a:solidFill>
            <a:prstDash val="solid"/>
          </a:ln>
        </p:spPr>
        <p:txBody>
          <a:bodyPr/>
          <a:lstStyle/>
          <a:p>
            <a:pPr defTabSz="457200"/>
            <a:endParaRPr lang="en-US" sz="18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86" name="Text 76">
            <a:extLst>
              <a:ext uri="{FF2B5EF4-FFF2-40B4-BE49-F238E27FC236}">
                <a16:creationId xmlns:a16="http://schemas.microsoft.com/office/drawing/2014/main" id="{F2244999-66D0-87BC-1B09-EFCE4A3C7C8D}"/>
              </a:ext>
            </a:extLst>
          </p:cNvPr>
          <p:cNvSpPr/>
          <p:nvPr/>
        </p:nvSpPr>
        <p:spPr>
          <a:xfrm>
            <a:off x="10540992" y="20209920"/>
            <a:ext cx="2468880" cy="385516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Autofit/>
          </a:bodyPr>
          <a:lstStyle/>
          <a:p>
            <a:pPr algn="ctr" defTabSz="457200"/>
            <a:r>
              <a:rPr lang="en-US" sz="1800" b="1" dirty="0">
                <a:solidFill>
                  <a:srgbClr val="8793C3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G3 boundary expanded</a:t>
            </a:r>
            <a:endParaRPr lang="en-US" sz="1800" dirty="0">
              <a:solidFill>
                <a:srgbClr val="8793C3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87" name="Shape 77">
            <a:extLst>
              <a:ext uri="{FF2B5EF4-FFF2-40B4-BE49-F238E27FC236}">
                <a16:creationId xmlns:a16="http://schemas.microsoft.com/office/drawing/2014/main" id="{03B3B4F4-359B-5035-DA7C-BAC1F14933A4}"/>
              </a:ext>
            </a:extLst>
          </p:cNvPr>
          <p:cNvSpPr/>
          <p:nvPr/>
        </p:nvSpPr>
        <p:spPr>
          <a:xfrm>
            <a:off x="7676693" y="18619510"/>
            <a:ext cx="5852795" cy="444857"/>
          </a:xfrm>
          <a:prstGeom prst="roundRect">
            <a:avLst>
              <a:gd name="adj" fmla="val 14706"/>
            </a:avLst>
          </a:prstGeom>
          <a:solidFill>
            <a:srgbClr val="003B5C">
              <a:alpha val="20000"/>
            </a:srgbClr>
          </a:solidFill>
          <a:ln w="12700">
            <a:solidFill>
              <a:srgbClr val="1666A8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88" name="Text 78">
            <a:extLst>
              <a:ext uri="{FF2B5EF4-FFF2-40B4-BE49-F238E27FC236}">
                <a16:creationId xmlns:a16="http://schemas.microsoft.com/office/drawing/2014/main" id="{3EEDCDCA-8C0B-E8F3-719B-2BB5A718A672}"/>
              </a:ext>
            </a:extLst>
          </p:cNvPr>
          <p:cNvSpPr/>
          <p:nvPr/>
        </p:nvSpPr>
        <p:spPr>
          <a:xfrm>
            <a:off x="8488916" y="18724890"/>
            <a:ext cx="4236609" cy="287849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rmAutofit/>
          </a:bodyPr>
          <a:lstStyle/>
          <a:p>
            <a:pPr algn="ctr" defTabSz="457200"/>
            <a:r>
              <a:rPr lang="en-US" sz="18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CHANGE LIMITED TO GRADES 3–4</a:t>
            </a:r>
            <a:endParaRPr lang="en-US" sz="1800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89" name="Shape 34">
            <a:extLst>
              <a:ext uri="{FF2B5EF4-FFF2-40B4-BE49-F238E27FC236}">
                <a16:creationId xmlns:a16="http://schemas.microsoft.com/office/drawing/2014/main" id="{7407545E-A353-9891-4A93-3E36E7E32152}"/>
              </a:ext>
            </a:extLst>
          </p:cNvPr>
          <p:cNvSpPr/>
          <p:nvPr/>
        </p:nvSpPr>
        <p:spPr>
          <a:xfrm>
            <a:off x="5107496" y="20516256"/>
            <a:ext cx="0" cy="174262"/>
          </a:xfrm>
          <a:prstGeom prst="line">
            <a:avLst/>
          </a:prstGeom>
          <a:noFill/>
          <a:ln w="25400">
            <a:solidFill>
              <a:srgbClr val="00B5CE"/>
            </a:solidFill>
            <a:prstDash val="solid"/>
          </a:ln>
        </p:spPr>
        <p:txBody>
          <a:bodyPr/>
          <a:lstStyle/>
          <a:p>
            <a:pPr defTabSz="457200"/>
            <a:endParaRPr lang="en-US" sz="1800">
              <a:solidFill>
                <a:srgbClr val="00B5CE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90" name="Text 35">
            <a:extLst>
              <a:ext uri="{FF2B5EF4-FFF2-40B4-BE49-F238E27FC236}">
                <a16:creationId xmlns:a16="http://schemas.microsoft.com/office/drawing/2014/main" id="{F0AD861D-695B-CEDF-2264-CD1AAA36D073}"/>
              </a:ext>
            </a:extLst>
          </p:cNvPr>
          <p:cNvSpPr/>
          <p:nvPr/>
        </p:nvSpPr>
        <p:spPr>
          <a:xfrm>
            <a:off x="3785396" y="20177806"/>
            <a:ext cx="2468880" cy="385516"/>
          </a:xfrm>
          <a:prstGeom prst="rect">
            <a:avLst/>
          </a:prstGeom>
          <a:noFill/>
          <a:ln/>
        </p:spPr>
        <p:txBody>
          <a:bodyPr wrap="square" lIns="514" tIns="514" rIns="514" bIns="514" rtlCol="0" anchor="ctr">
            <a:noAutofit/>
          </a:bodyPr>
          <a:lstStyle/>
          <a:p>
            <a:pPr algn="ctr" defTabSz="457200"/>
            <a:r>
              <a:rPr lang="en-US" sz="1800" b="1" dirty="0">
                <a:solidFill>
                  <a:srgbClr val="00B5C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ptos" pitchFamily="34" charset="-120"/>
              </a:rPr>
              <a:t>G1 boundary unchanged</a:t>
            </a:r>
            <a:endParaRPr lang="en-US" sz="1800" dirty="0">
              <a:solidFill>
                <a:srgbClr val="00B5CE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025268"/>
      </p:ext>
    </p:extLst>
  </p:cSld>
  <p:clrMapOvr>
    <a:masterClrMapping/>
  </p:clrMapOvr>
</p:sld>
</file>

<file path=ppt/theme/theme1.xml><?xml version="1.0" encoding="utf-8"?>
<a:theme xmlns:a="http://schemas.openxmlformats.org/drawingml/2006/main" name="HOPA">
  <a:themeElements>
    <a:clrScheme name="LG FLASCO">
      <a:dk1>
        <a:srgbClr val="000000"/>
      </a:dk1>
      <a:lt1>
        <a:srgbClr val="FFFFFF"/>
      </a:lt1>
      <a:dk2>
        <a:srgbClr val="D0D0CE"/>
      </a:dk2>
      <a:lt2>
        <a:srgbClr val="6CACE3"/>
      </a:lt2>
      <a:accent1>
        <a:srgbClr val="005EB8"/>
      </a:accent1>
      <a:accent2>
        <a:srgbClr val="05C3DD"/>
      </a:accent2>
      <a:accent3>
        <a:srgbClr val="FFA300"/>
      </a:accent3>
      <a:accent4>
        <a:srgbClr val="003B5C"/>
      </a:accent4>
      <a:accent5>
        <a:srgbClr val="8F1A95"/>
      </a:accent5>
      <a:accent6>
        <a:srgbClr val="F9413A"/>
      </a:accent6>
      <a:hlink>
        <a:srgbClr val="0B4C9F"/>
      </a:hlink>
      <a:folHlink>
        <a:srgbClr val="7D7F7D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OPA" id="{A32C3BAF-59A5-4C87-AD93-95B7E7ECA3A3}" vid="{9FB3E4DF-F8E0-48E0-B420-7A021B4E19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a797b37-a916-455a-b9e4-288c7de17e56" xsi:nil="true"/>
    <lcf76f155ced4ddcb4097134ff3c332f xmlns="cdc25466-aa44-429e-9af9-931b62178eb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F3026F2324EF408BEBDAB21316E0E5" ma:contentTypeVersion="15" ma:contentTypeDescription="Create a new document." ma:contentTypeScope="" ma:versionID="9817e29001eee2da4213f399455f02ad">
  <xsd:schema xmlns:xsd="http://www.w3.org/2001/XMLSchema" xmlns:xs="http://www.w3.org/2001/XMLSchema" xmlns:p="http://schemas.microsoft.com/office/2006/metadata/properties" xmlns:ns2="cdc25466-aa44-429e-9af9-931b62178eb9" xmlns:ns3="5a797b37-a916-455a-b9e4-288c7de17e56" targetNamespace="http://schemas.microsoft.com/office/2006/metadata/properties" ma:root="true" ma:fieldsID="b5db06335814199efc8db87cab2dda2d" ns2:_="" ns3:_="">
    <xsd:import namespace="cdc25466-aa44-429e-9af9-931b62178eb9"/>
    <xsd:import namespace="5a797b37-a916-455a-b9e4-288c7de17e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c25466-aa44-429e-9af9-931b62178e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a9922f0-7a2e-45f4-8caa-22c5d3065b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797b37-a916-455a-b9e4-288c7de17e5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53f4634-e306-4935-b7ef-3193073079eb}" ma:internalName="TaxCatchAll" ma:showField="CatchAllData" ma:web="5a797b37-a916-455a-b9e4-288c7de17e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200F53-E8EB-4EBD-BE01-5BCB3EA962C9}">
  <ds:schemaRefs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cdc25466-aa44-429e-9af9-931b62178eb9"/>
    <ds:schemaRef ds:uri="5a797b37-a916-455a-b9e4-288c7de17e56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B498A25-3E15-4C4C-B022-CC0F63DDB8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B05DBE-53B5-45D0-A61F-2BD4D14EB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c25466-aa44-429e-9af9-931b62178eb9"/>
    <ds:schemaRef ds:uri="5a797b37-a916-455a-b9e4-288c7de17e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HOPA</Template>
  <TotalTime>26683</TotalTime>
  <Words>2132</Words>
  <Application>Microsoft Office PowerPoint</Application>
  <PresentationFormat>Custom</PresentationFormat>
  <Paragraphs>278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Courier New</vt:lpstr>
      <vt:lpstr>Source Sans Pro</vt:lpstr>
      <vt:lpstr>Wingdings</vt:lpstr>
      <vt:lpstr>HOPA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Nunes, Andreina</dc:creator>
  <cp:lastModifiedBy>Casandra M Monzon, PhD, CMPP™</cp:lastModifiedBy>
  <cp:revision>465</cp:revision>
  <dcterms:created xsi:type="dcterms:W3CDTF">2023-03-29T14:27:47Z</dcterms:created>
  <dcterms:modified xsi:type="dcterms:W3CDTF">2026-10-02T17:04:14Z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0x01010086F3026F2324EF408BEBDAB21316E0E5</vt:lpwstr>
  </property>
</Properties>
</file>