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</p:sldMasterIdLst>
  <p:notesMasterIdLst>
    <p:notesMasterId r:id="rId6"/>
  </p:notesMasterIdLst>
  <p:sldIdLst>
    <p:sldId id="31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 Templates" id="{45FC9448-2708-4D24-9A21-E749807F733B}">
          <p14:sldIdLst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B1840E-33B7-6B4A-4A9D-96135D089782}" name="Xia, Qi" initials="QX" userId="S::qxia@geron.com::a8d6deae-09c1-4aca-9c73-91264dda92bd" providerId="AD"/>
  <p188:author id="{D8E2FB37-C603-DC44-92E7-576E9F96F86F}" name="Casandra M Monzon, PhD, CMPP™" initials="CM" userId="S::cmonzon@thelockwoodgrp.com::5c796989-3330-4275-a753-fb34be1f1fd5" providerId="AD"/>
  <p188:author id="{10F83050-E554-5799-34BF-7B9F16673C6D}" name="Meredith Rogers, MS, CMPP™" initials="MR" userId="S::mrogers@thelockwoodgrp.com::af6b849c-5c64-4d88-8a50-1e0818df8240" providerId="AD"/>
  <p188:author id="{DDA57951-7C6F-71BB-85AB-94C06968C7E1}" name="Colton, Heidi" initials="HC" userId="S::HColton@geron.com::8d3e0b57-cdd7-44d9-ade5-1232e0ced6fa" providerId="AD"/>
  <p188:author id="{5626F270-6905-8CE4-D0C6-A9B30FF6FC58}" name="Neilson, Lynn" initials="LN" userId="S::lneilson@geron.com::db2265cd-32eb-4904-90a7-97a7de140ee2" providerId="AD"/>
  <p188:author id="{2B64C282-4523-1375-1948-5782967B6E41}" name="Sun, Libo" initials="LS" userId="S::lsun@geron.com::1ec37f48-60e0-4eda-abd8-e01e2b737204" providerId="AD"/>
  <p188:author id="{50BBA6E1-2D4B-738F-ECFF-2C8155CEDC40}" name="Mohamed Abdelmegeed, MD, PhD, CMPP™" initials="MA" userId="S::mabdelmegeed@thelockwoodgrp.com::18dcb3fe-56dc-4186-84be-98bb8c374ce8" providerId="AD"/>
  <p188:author id="{9C6D5FE6-6BD9-B25B-2B45-C6BA4AA2AF20}" name="Lauren Connor, ELS" initials="LC" userId="S::lconnor@thelockwoodgrp.com::41fa464b-9e18-49e0-a0b5-e3c46315c2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5C"/>
    <a:srgbClr val="FFA300"/>
    <a:srgbClr val="F9413A"/>
    <a:srgbClr val="E7E7E7"/>
    <a:srgbClr val="FFFFFF"/>
    <a:srgbClr val="005EB8"/>
    <a:srgbClr val="003057"/>
    <a:srgbClr val="EC5636"/>
    <a:srgbClr val="003866"/>
    <a:srgbClr val="1FA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3582" autoAdjust="0"/>
  </p:normalViewPr>
  <p:slideViewPr>
    <p:cSldViewPr snapToGrid="0">
      <p:cViewPr varScale="1">
        <p:scale>
          <a:sx n="102" d="100"/>
          <a:sy n="102" d="100"/>
        </p:scale>
        <p:origin x="15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25495524644273"/>
          <c:y val="8.1850604856977732E-2"/>
          <c:w val="0.88700959605710938"/>
          <c:h val="0.485146948685829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5EB8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≥8-week</c:v>
                </c:pt>
                <c:pt idx="1">
                  <c:v>≥24-week</c:v>
                </c:pt>
                <c:pt idx="2">
                  <c:v>≥1-year</c:v>
                </c:pt>
                <c:pt idx="3">
                  <c:v>HI-E</c:v>
                </c:pt>
                <c:pt idx="4">
                  <c:v>≥4 RBC U/
8 weeks
transfusion reduction</c:v>
                </c:pt>
                <c:pt idx="5">
                  <c:v>Hb rise 
≥1.5 g/dL/
8 weeks</c:v>
                </c:pt>
                <c:pt idx="6">
                  <c:v>HI-E</c:v>
                </c:pt>
                <c:pt idx="7">
                  <c:v>LTB</c:v>
                </c:pt>
                <c:pt idx="8">
                  <c:v>HTB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62.5</c:v>
                </c:pt>
                <c:pt idx="1">
                  <c:v>25</c:v>
                </c:pt>
                <c:pt idx="2">
                  <c:v>25</c:v>
                </c:pt>
                <c:pt idx="3">
                  <c:v>87.5</c:v>
                </c:pt>
                <c:pt idx="4">
                  <c:v>87.5</c:v>
                </c:pt>
                <c:pt idx="5">
                  <c:v>25</c:v>
                </c:pt>
                <c:pt idx="6">
                  <c:v>75</c:v>
                </c:pt>
                <c:pt idx="7">
                  <c:v>100</c:v>
                </c:pt>
                <c:pt idx="8">
                  <c:v>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E-4C81-B20E-E1DFE036E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8"/>
        <c:axId val="927460944"/>
        <c:axId val="927462864"/>
      </c:barChart>
      <c:catAx>
        <c:axId val="92746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alpha val="98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ts val="600"/>
              </a:lnSpc>
              <a:defRPr sz="550" b="0" i="0" u="none" strike="noStrike" kern="1200" baseline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927462864"/>
        <c:crosses val="autoZero"/>
        <c:auto val="1"/>
        <c:lblAlgn val="ctr"/>
        <c:lblOffset val="100"/>
        <c:noMultiLvlLbl val="0"/>
      </c:catAx>
      <c:valAx>
        <c:axId val="927462864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927460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08CE4-B1CE-42D2-B8BA-D54346353D64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CBF64-3A2C-4B69-B34F-2C22FFFC7F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3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38D009-F4AF-0908-518D-581B0B96A8E2}"/>
              </a:ext>
            </a:extLst>
          </p:cNvPr>
          <p:cNvSpPr/>
          <p:nvPr/>
        </p:nvSpPr>
        <p:spPr>
          <a:xfrm>
            <a:off x="3098492" y="1142546"/>
            <a:ext cx="8999913" cy="5409127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7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0ECD5A-5E07-C115-81DF-707FFB1DA88B}"/>
              </a:ext>
            </a:extLst>
          </p:cNvPr>
          <p:cNvSpPr/>
          <p:nvPr/>
        </p:nvSpPr>
        <p:spPr>
          <a:xfrm>
            <a:off x="0" y="1"/>
            <a:ext cx="12192000" cy="1077213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A8CD09-7B12-D555-84A9-AA9A65665EFF}"/>
              </a:ext>
            </a:extLst>
          </p:cNvPr>
          <p:cNvSpPr/>
          <p:nvPr/>
        </p:nvSpPr>
        <p:spPr>
          <a:xfrm>
            <a:off x="0" y="6625726"/>
            <a:ext cx="12192000" cy="23227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A7C93A-E4C1-ECF0-E01E-883962BEDC40}"/>
              </a:ext>
            </a:extLst>
          </p:cNvPr>
          <p:cNvSpPr/>
          <p:nvPr/>
        </p:nvSpPr>
        <p:spPr>
          <a:xfrm>
            <a:off x="0" y="0"/>
            <a:ext cx="12192000" cy="1062507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F396AB-968E-782A-3F8D-229C78C80EC9}"/>
              </a:ext>
            </a:extLst>
          </p:cNvPr>
          <p:cNvSpPr/>
          <p:nvPr/>
        </p:nvSpPr>
        <p:spPr>
          <a:xfrm>
            <a:off x="0" y="6625726"/>
            <a:ext cx="12192000" cy="23227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0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">
          <p15:clr>
            <a:srgbClr val="FBAE40"/>
          </p15:clr>
        </p15:guide>
        <p15:guide id="2" pos="7776">
          <p15:clr>
            <a:srgbClr val="FBAE40"/>
          </p15:clr>
        </p15:guide>
        <p15:guide id="3" pos="8256">
          <p15:clr>
            <a:srgbClr val="FBAE40"/>
          </p15:clr>
        </p15:guide>
        <p15:guide id="4" pos="15624">
          <p15:clr>
            <a:srgbClr val="FBAE40"/>
          </p15:clr>
        </p15:guide>
        <p15:guide id="5" pos="16056">
          <p15:clr>
            <a:srgbClr val="FBAE40"/>
          </p15:clr>
        </p15:guide>
        <p15:guide id="6" pos="23424">
          <p15:clr>
            <a:srgbClr val="FBAE40"/>
          </p15:clr>
        </p15:guide>
        <p15:guide id="7" pos="23880">
          <p15:clr>
            <a:srgbClr val="FBAE40"/>
          </p15:clr>
        </p15:guide>
        <p15:guide id="8" pos="31224">
          <p15:clr>
            <a:srgbClr val="FBAE40"/>
          </p15:clr>
        </p15:guide>
        <p15:guide id="9" orient="horz" pos="3384">
          <p15:clr>
            <a:srgbClr val="FBAE40"/>
          </p15:clr>
        </p15:guide>
        <p15:guide id="10" orient="horz" pos="3192">
          <p15:clr>
            <a:srgbClr val="FBAE40"/>
          </p15:clr>
        </p15:guide>
        <p15:guide id="11" orient="horz" pos="19752">
          <p15:clr>
            <a:srgbClr val="FBAE40"/>
          </p15:clr>
        </p15:guide>
        <p15:guide id="12" orient="horz" pos="19320">
          <p15:clr>
            <a:srgbClr val="FBAE40"/>
          </p15:clr>
        </p15:guide>
        <p15:guide id="13" orient="horz" pos="3624">
          <p15:clr>
            <a:srgbClr val="FBAE40"/>
          </p15:clr>
        </p15:guide>
        <p15:guide id="14" orient="horz" pos="1951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0ECD5A-5E07-C115-81DF-707FFB1DA88B}"/>
              </a:ext>
            </a:extLst>
          </p:cNvPr>
          <p:cNvSpPr/>
          <p:nvPr/>
        </p:nvSpPr>
        <p:spPr>
          <a:xfrm>
            <a:off x="0" y="1"/>
            <a:ext cx="12192000" cy="1077213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A8CD09-7B12-D555-84A9-AA9A65665EFF}"/>
              </a:ext>
            </a:extLst>
          </p:cNvPr>
          <p:cNvSpPr/>
          <p:nvPr/>
        </p:nvSpPr>
        <p:spPr>
          <a:xfrm>
            <a:off x="0" y="6625726"/>
            <a:ext cx="12192000" cy="23227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2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29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6">
          <p15:clr>
            <a:srgbClr val="FBAE40"/>
          </p15:clr>
        </p15:guide>
        <p15:guide id="2" pos="7770">
          <p15:clr>
            <a:srgbClr val="FBAE40"/>
          </p15:clr>
        </p15:guide>
        <p15:guide id="3" pos="8345">
          <p15:clr>
            <a:srgbClr val="FBAE40"/>
          </p15:clr>
        </p15:guide>
        <p15:guide id="4" pos="15553">
          <p15:clr>
            <a:srgbClr val="FBAE40"/>
          </p15:clr>
        </p15:guide>
        <p15:guide id="5" pos="16128">
          <p15:clr>
            <a:srgbClr val="FBAE40"/>
          </p15:clr>
        </p15:guide>
        <p15:guide id="6" pos="23336">
          <p15:clr>
            <a:srgbClr val="FBAE40"/>
          </p15:clr>
        </p15:guide>
        <p15:guide id="7" pos="23911">
          <p15:clr>
            <a:srgbClr val="FBAE40"/>
          </p15:clr>
        </p15:guide>
        <p15:guide id="8" pos="31095">
          <p15:clr>
            <a:srgbClr val="FBAE40"/>
          </p15:clr>
        </p15:guide>
        <p15:guide id="9" orient="horz" pos="4044">
          <p15:clr>
            <a:srgbClr val="FBAE40"/>
          </p15:clr>
        </p15:guide>
        <p15:guide id="10" orient="horz" pos="3467">
          <p15:clr>
            <a:srgbClr val="FBAE40"/>
          </p15:clr>
        </p15:guide>
        <p15:guide id="11" orient="horz" pos="19747">
          <p15:clr>
            <a:srgbClr val="FBAE40"/>
          </p15:clr>
        </p15:guide>
        <p15:guide id="12" orient="horz" pos="1916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6F4BC6-E165-3C82-5359-E0F7A7C647FF}"/>
              </a:ext>
            </a:extLst>
          </p:cNvPr>
          <p:cNvSpPr/>
          <p:nvPr userDrawn="1"/>
        </p:nvSpPr>
        <p:spPr>
          <a:xfrm>
            <a:off x="0" y="0"/>
            <a:ext cx="12192000" cy="109728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EEA81-A30F-B599-E2D5-EF1C512CAA62}"/>
              </a:ext>
            </a:extLst>
          </p:cNvPr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64C377-362B-0EED-2297-A946AE37D1B6}"/>
              </a:ext>
            </a:extLst>
          </p:cNvPr>
          <p:cNvSpPr/>
          <p:nvPr userDrawn="1"/>
        </p:nvSpPr>
        <p:spPr>
          <a:xfrm>
            <a:off x="4093081" y="1165897"/>
            <a:ext cx="8007478" cy="5332437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7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606F44-FD86-F1B5-625C-18B8F930BBAB}"/>
              </a:ext>
            </a:extLst>
          </p:cNvPr>
          <p:cNvSpPr/>
          <p:nvPr userDrawn="1"/>
        </p:nvSpPr>
        <p:spPr>
          <a:xfrm>
            <a:off x="91441" y="4596882"/>
            <a:ext cx="4003740" cy="1901451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7" dirty="0"/>
          </a:p>
        </p:txBody>
      </p:sp>
    </p:spTree>
    <p:extLst>
      <p:ext uri="{BB962C8B-B14F-4D97-AF65-F5344CB8AC3E}">
        <p14:creationId xmlns:p14="http://schemas.microsoft.com/office/powerpoint/2010/main" val="3796284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120" userDrawn="1">
          <p15:clr>
            <a:srgbClr val="FBAE40"/>
          </p15:clr>
        </p15:guide>
        <p15:guide id="3" orient="horz" pos="792" userDrawn="1">
          <p15:clr>
            <a:srgbClr val="FBAE40"/>
          </p15:clr>
        </p15:guide>
        <p15:guide id="4" orient="horz" pos="4032" userDrawn="1">
          <p15:clr>
            <a:srgbClr val="FBAE40"/>
          </p15:clr>
        </p15:guide>
        <p15:guide id="5" orient="horz" pos="4152" userDrawn="1">
          <p15:clr>
            <a:srgbClr val="FBAE40"/>
          </p15:clr>
        </p15:guide>
        <p15:guide id="6" pos="7560" userDrawn="1">
          <p15:clr>
            <a:srgbClr val="FBAE40"/>
          </p15:clr>
        </p15:guide>
        <p15:guide id="7" pos="5160" userDrawn="1">
          <p15:clr>
            <a:srgbClr val="FBAE40"/>
          </p15:clr>
        </p15:guide>
        <p15:guide id="8" pos="5040" userDrawn="1">
          <p15:clr>
            <a:srgbClr val="FBAE40"/>
          </p15:clr>
        </p15:guide>
        <p15:guide id="9" pos="2520" userDrawn="1">
          <p15:clr>
            <a:srgbClr val="FBAE40"/>
          </p15:clr>
        </p15:guide>
        <p15:guide id="10" pos="26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4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txStyles>
    <p:titleStyle>
      <a:lvl1pPr algn="l" defTabSz="796980" rtl="0" eaLnBrk="1" latinLnBrk="0" hangingPunct="1">
        <a:lnSpc>
          <a:spcPct val="90000"/>
        </a:lnSpc>
        <a:spcBef>
          <a:spcPct val="0"/>
        </a:spcBef>
        <a:buNone/>
        <a:defRPr sz="38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245" indent="-199245" algn="l" defTabSz="796980" rtl="0" eaLnBrk="1" latinLnBrk="0" hangingPunct="1">
        <a:lnSpc>
          <a:spcPct val="90000"/>
        </a:lnSpc>
        <a:spcBef>
          <a:spcPts val="872"/>
        </a:spcBef>
        <a:buFont typeface="Arial" panose="020B0604020202020204" pitchFamily="34" charset="0"/>
        <a:buChar char="•"/>
        <a:defRPr sz="2441" kern="1200">
          <a:solidFill>
            <a:schemeClr val="tx1"/>
          </a:solidFill>
          <a:latin typeface="+mn-lt"/>
          <a:ea typeface="+mn-ea"/>
          <a:cs typeface="+mn-cs"/>
        </a:defRPr>
      </a:lvl1pPr>
      <a:lvl2pPr marL="597735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2092" kern="1200">
          <a:solidFill>
            <a:schemeClr val="tx1"/>
          </a:solidFill>
          <a:latin typeface="+mn-lt"/>
          <a:ea typeface="+mn-ea"/>
          <a:cs typeface="+mn-cs"/>
        </a:defRPr>
      </a:lvl2pPr>
      <a:lvl3pPr marL="996225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743" kern="1200">
          <a:solidFill>
            <a:schemeClr val="tx1"/>
          </a:solidFill>
          <a:latin typeface="+mn-lt"/>
          <a:ea typeface="+mn-ea"/>
          <a:cs typeface="+mn-cs"/>
        </a:defRPr>
      </a:lvl3pPr>
      <a:lvl4pPr marL="139471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4pPr>
      <a:lvl5pPr marL="1793205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5pPr>
      <a:lvl6pPr marL="219169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6pPr>
      <a:lvl7pPr marL="259018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7pPr>
      <a:lvl8pPr marL="298867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8pPr>
      <a:lvl9pPr marL="3387166" indent="-199245" algn="l" defTabSz="796980" rtl="0" eaLnBrk="1" latinLnBrk="0" hangingPunct="1">
        <a:lnSpc>
          <a:spcPct val="90000"/>
        </a:lnSpc>
        <a:spcBef>
          <a:spcPts val="436"/>
        </a:spcBef>
        <a:buFont typeface="Arial" panose="020B0604020202020204" pitchFamily="34" charset="0"/>
        <a:buChar char="•"/>
        <a:defRPr sz="15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1pPr>
      <a:lvl2pPr marL="398490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2pPr>
      <a:lvl3pPr marL="796980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3pPr>
      <a:lvl4pPr marL="119547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4pPr>
      <a:lvl5pPr marL="159396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5pPr>
      <a:lvl6pPr marL="199245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6pPr>
      <a:lvl7pPr marL="239094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7pPr>
      <a:lvl8pPr marL="278943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8pPr>
      <a:lvl9pPr marL="3187921" algn="l" defTabSz="796980" rtl="0" eaLnBrk="1" latinLnBrk="0" hangingPunct="1">
        <a:defRPr sz="15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8D61-2ED8-7085-54CB-C80596999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5C2217-3FA3-1289-FFE2-4720DA1F56AA}"/>
              </a:ext>
            </a:extLst>
          </p:cNvPr>
          <p:cNvSpPr/>
          <p:nvPr/>
        </p:nvSpPr>
        <p:spPr>
          <a:xfrm>
            <a:off x="8188603" y="5899415"/>
            <a:ext cx="3794760" cy="577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Disclosure</a:t>
            </a:r>
          </a:p>
          <a:p>
            <a:r>
              <a:rPr lang="en-US" sz="8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This research was funded by Geron Corporation. Writing and editorial support were provided by Meredith Rogers, MS, CMPP, of The Lockwood Group (Stamford, CT, USA), funded by Geron Corporation.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066314-D7EA-8056-2AA6-6C49C9A46035}"/>
              </a:ext>
            </a:extLst>
          </p:cNvPr>
          <p:cNvSpPr/>
          <p:nvPr/>
        </p:nvSpPr>
        <p:spPr>
          <a:xfrm>
            <a:off x="194438" y="125447"/>
            <a:ext cx="11036410" cy="846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Imetelstat in Patients With del(5q) Lower-Risk Myelodysplastic Syndromes: </a:t>
            </a:r>
            <a:b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Results From the IMerge Clinical Trial</a:t>
            </a:r>
            <a:endParaRPr lang="en-US" sz="1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  <a:p>
            <a:pPr>
              <a:spcAft>
                <a:spcPts val="300"/>
              </a:spcAft>
            </a:pP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Katja Sockel, MD,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Michelle Mudge-Riley, DO, MHA, RDN,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Qi Xia, PhD,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Libo Sun, PhD,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Jessy Thomas, PharmD,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Heidi Colton, MS,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1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Rami S. Komrokji, MD</a:t>
            </a:r>
            <a:r>
              <a:rPr lang="en-US" sz="10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</a:t>
            </a:r>
            <a:endParaRPr lang="en-US" sz="1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sz="8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US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Medical Clinic and Policlinic I, University Hospital Dresden, TU Dresden, Dresden, Germany; </a:t>
            </a:r>
            <a:r>
              <a:rPr lang="en-US" sz="8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Geron Corporation, Foster City, CA, USA; </a:t>
            </a:r>
            <a:r>
              <a:rPr lang="en-US" sz="8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</a:t>
            </a:r>
            <a:r>
              <a:rPr lang="en-US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Moffitt Cancer Center, Tampa, FL, USA</a:t>
            </a:r>
            <a:endParaRPr lang="en-US" sz="8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D9390-7C1E-871F-FA2C-2CDBFDF47F5F}"/>
              </a:ext>
            </a:extLst>
          </p:cNvPr>
          <p:cNvSpPr/>
          <p:nvPr/>
        </p:nvSpPr>
        <p:spPr>
          <a:xfrm>
            <a:off x="8188603" y="3394551"/>
            <a:ext cx="3794760" cy="1349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t">
            <a:spAutoFit/>
          </a:bodyPr>
          <a:lstStyle/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115888" algn="l"/>
              </a:tabLst>
            </a:pPr>
            <a:r>
              <a:rPr lang="en-US" sz="1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this post hoc analysis, imetelstat showed activity in patients with del(5q) LR-MDS, including those without prior lenalidomide (current standard of care in first-line del(5q) LR-MDS), although the number of patients was small 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115888" algn="l"/>
              </a:tabLst>
            </a:pPr>
            <a:r>
              <a:rPr lang="en-US" sz="1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Results are biologically consistent with the mechanism of action of imetelstat and provides preliminary evidence supporting further evaluation of imetelstat in patients with del(5q) LR-MDS with and without prior lenalidomide</a:t>
            </a:r>
          </a:p>
        </p:txBody>
      </p:sp>
      <p:sp>
        <p:nvSpPr>
          <p:cNvPr id="14" name="Rectangle: Single Corner Rounded 14">
            <a:extLst>
              <a:ext uri="{FF2B5EF4-FFF2-40B4-BE49-F238E27FC236}">
                <a16:creationId xmlns:a16="http://schemas.microsoft.com/office/drawing/2014/main" id="{F3ED809D-0F9A-E964-6BA6-C861150C63BE}"/>
              </a:ext>
            </a:extLst>
          </p:cNvPr>
          <p:cNvSpPr/>
          <p:nvPr/>
        </p:nvSpPr>
        <p:spPr>
          <a:xfrm>
            <a:off x="8194338" y="3168501"/>
            <a:ext cx="3794760" cy="274320"/>
          </a:xfrm>
          <a:prstGeom prst="round1Rect">
            <a:avLst/>
          </a:prstGeom>
          <a:solidFill>
            <a:srgbClr val="F94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Discussion</a:t>
            </a:r>
          </a:p>
        </p:txBody>
      </p:sp>
      <p:sp>
        <p:nvSpPr>
          <p:cNvPr id="16" name="Rectangle: Single Corner Rounded 7">
            <a:extLst>
              <a:ext uri="{FF2B5EF4-FFF2-40B4-BE49-F238E27FC236}">
                <a16:creationId xmlns:a16="http://schemas.microsoft.com/office/drawing/2014/main" id="{11F3A603-7FF1-AA4E-A7A7-D3397FB0E428}"/>
              </a:ext>
            </a:extLst>
          </p:cNvPr>
          <p:cNvSpPr/>
          <p:nvPr/>
        </p:nvSpPr>
        <p:spPr>
          <a:xfrm>
            <a:off x="194438" y="1157846"/>
            <a:ext cx="3794760" cy="27432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A65E46-2EB4-D7C3-CD67-3B6092B62EFB}"/>
              </a:ext>
            </a:extLst>
          </p:cNvPr>
          <p:cNvSpPr/>
          <p:nvPr/>
        </p:nvSpPr>
        <p:spPr>
          <a:xfrm>
            <a:off x="220877" y="1380804"/>
            <a:ext cx="3794760" cy="17389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>
            <a:spAutoFit/>
          </a:bodyPr>
          <a:lstStyle/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 telomerase inhibitor imetelstat is approved for treating select patients with lower-risk myelodysplastic syndromes (LR-MDS) and red blood cell (RBC) transfusion-dependent anemia based on the IMerge trial (NCT02598661)</a:t>
            </a:r>
            <a:r>
              <a:rPr lang="en-US" sz="85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1,2</a:t>
            </a:r>
          </a:p>
          <a:p>
            <a:pPr marL="274320" lvl="1" indent="-137160">
              <a:spcAft>
                <a:spcPts val="200"/>
              </a:spcAft>
              <a:buFont typeface="Arial" panose="020B0604020202020204" pitchFamily="34" charset="0"/>
              <a:buChar char="–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 IMerge Phase 3, imetelstat resulted in durable RBC transfusion independence (TI) versus placebo in patients with non-del(5q) LR-MDS, which correlated with reductions in cytogenetic and molecular clonal burden, suggesting disease-modifying potential</a:t>
            </a:r>
            <a:r>
              <a:rPr lang="en-US" sz="85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3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Although patients with del(5q) MDS were excluded from IMerge Phase 3, they could enroll in the IMerge Phase 2/QTc substudy</a:t>
            </a:r>
            <a:r>
              <a:rPr lang="en-US" sz="85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3-5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Telomerase activity supports survival of malignant hematopoietic progenitor cells regardless of cytogenetic subtype, suggesting the mechanistic applicability of telomerase inhibition in this patient population</a:t>
            </a:r>
            <a:r>
              <a:rPr lang="en-US" sz="85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</a:t>
            </a:r>
          </a:p>
        </p:txBody>
      </p:sp>
      <p:sp>
        <p:nvSpPr>
          <p:cNvPr id="174" name="Rectangle: Single Corner Rounded 7">
            <a:extLst>
              <a:ext uri="{FF2B5EF4-FFF2-40B4-BE49-F238E27FC236}">
                <a16:creationId xmlns:a16="http://schemas.microsoft.com/office/drawing/2014/main" id="{E86C0B54-25D3-C85B-BFCF-BF165B033EAF}"/>
              </a:ext>
            </a:extLst>
          </p:cNvPr>
          <p:cNvSpPr/>
          <p:nvPr/>
        </p:nvSpPr>
        <p:spPr>
          <a:xfrm>
            <a:off x="188703" y="4652936"/>
            <a:ext cx="3826934" cy="274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3E0C68C6-A3E1-5ECA-3D10-42C3573B1CF7}"/>
              </a:ext>
            </a:extLst>
          </p:cNvPr>
          <p:cNvSpPr/>
          <p:nvPr/>
        </p:nvSpPr>
        <p:spPr>
          <a:xfrm>
            <a:off x="194438" y="4932501"/>
            <a:ext cx="3833278" cy="15850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t">
            <a:spAutoFit/>
          </a:bodyPr>
          <a:lstStyle/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Eight patients with del(5q) LR-MDS were included (Phase 2, n=7; QTc substudy, n=1); baseline characteristics are in </a:t>
            </a:r>
            <a:r>
              <a:rPr lang="en-US" sz="85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1</a:t>
            </a: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Median serum erythropoietin level: 601.2 mU/mL (107.0-750.0)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Treatment cycles: 5-66; imetelstat dose intensity: 4.3-7.1 mg/kg</a:t>
            </a:r>
          </a:p>
          <a:p>
            <a:pPr>
              <a:spcBef>
                <a:spcPts val="300"/>
              </a:spcBef>
              <a:spcAft>
                <a:spcPts val="200"/>
              </a:spcAft>
            </a:pPr>
            <a:r>
              <a:rPr lang="en-US" sz="85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Efficacy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 was efficacious across outcome measures (</a:t>
            </a:r>
            <a:r>
              <a:rPr lang="en-US" sz="85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1</a:t>
            </a: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Median hemoglobin rise in the ≥8-week RBC-TI period: 2.5 g/dL </a:t>
            </a:r>
          </a:p>
          <a:p>
            <a:pPr marL="137160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Notably, all patients who had not received prior LEN (n=4) experienced </a:t>
            </a:r>
            <a:b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≥8-week RBC-TI and hematologic improvement-erythroid per International Working Group (IWG) 2006/IWG 2018 criteria with imetelstat (data not shown)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B6F3D4-966C-5AD2-0962-B24EF8299BB5}"/>
              </a:ext>
            </a:extLst>
          </p:cNvPr>
          <p:cNvSpPr txBox="1"/>
          <p:nvPr/>
        </p:nvSpPr>
        <p:spPr>
          <a:xfrm>
            <a:off x="4198723" y="1211292"/>
            <a:ext cx="3954395" cy="200055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Table 1. Baseline Characteristics of Patients With del(5q) LR-MDS</a:t>
            </a:r>
            <a:endParaRPr lang="en-US" sz="1400" b="1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45F9BB-3A7F-A4D5-4C81-C192EA8192BE}"/>
              </a:ext>
            </a:extLst>
          </p:cNvPr>
          <p:cNvSpPr txBox="1"/>
          <p:nvPr/>
        </p:nvSpPr>
        <p:spPr>
          <a:xfrm>
            <a:off x="4198723" y="2884394"/>
            <a:ext cx="7772400" cy="30008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AZA/DEC, azacitidine/decitabine; EPO, erythropoietin; ESA, erythropoietin-stimulating agent; Hb, hemoglobin; HTB, high transfusion burden; Int-1, intermediate-1; IPSS, International Prognostic Scoring System; IPSS-R, Revised IPSS; IWG, International Working Group; LEN, lenalidomide; LR, lower risk; LTB, low transfusion burden; LUSP, luspatercept; MDS, myelodysplastic syndromes; NA, not available; RS, ring sideroblast. </a:t>
            </a:r>
          </a:p>
          <a:p>
            <a:pPr>
              <a:lnSpc>
                <a:spcPct val="90000"/>
              </a:lnSpc>
            </a:pPr>
            <a:r>
              <a:rPr lang="en-US" sz="500" baseline="30000" dirty="0" err="1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500" dirty="0" err="1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Other</a:t>
            </a:r>
            <a:r>
              <a:rPr lang="en-US" sz="500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prior therapy may </a:t>
            </a: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have been received by patients. </a:t>
            </a:r>
            <a:endParaRPr lang="en-US" sz="9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98978FD-897C-6069-E337-4193429D0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510994"/>
              </p:ext>
            </p:extLst>
          </p:nvPr>
        </p:nvGraphicFramePr>
        <p:xfrm>
          <a:off x="4198723" y="1413722"/>
          <a:ext cx="77724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080">
                  <a:extLst>
                    <a:ext uri="{9D8B030D-6E8A-4147-A177-3AD203B41FA5}">
                      <a16:colId xmlns:a16="http://schemas.microsoft.com/office/drawing/2014/main" val="1987234969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8318236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38295821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74069706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306357317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18611502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40293609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667077253"/>
                    </a:ext>
                  </a:extLst>
                </a:gridCol>
                <a:gridCol w="767015">
                  <a:extLst>
                    <a:ext uri="{9D8B030D-6E8A-4147-A177-3AD203B41FA5}">
                      <a16:colId xmlns:a16="http://schemas.microsoft.com/office/drawing/2014/main" val="684844154"/>
                    </a:ext>
                  </a:extLst>
                </a:gridCol>
                <a:gridCol w="878905">
                  <a:extLst>
                    <a:ext uri="{9D8B030D-6E8A-4147-A177-3AD203B41FA5}">
                      <a16:colId xmlns:a16="http://schemas.microsoft.com/office/drawing/2014/main" val="31667116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Patient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IPSS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IPSS-R prognostic risk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RS status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EPO, mU/mL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Transfusion burden/</a:t>
                      </a:r>
                      <a:br>
                        <a:rPr lang="en-US" sz="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</a:br>
                      <a:r>
                        <a:rPr lang="en-US" sz="800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 weeks per IWG 2018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Hb, g/dL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Platelets, ×10</a:t>
                      </a:r>
                      <a:r>
                        <a:rPr lang="en-US" sz="800" baseline="30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/L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Neutrophils, ×10</a:t>
                      </a:r>
                      <a:r>
                        <a:rPr lang="en-US" sz="800" baseline="30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</a:t>
                      </a: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/L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Prior therapy</a:t>
                      </a:r>
                      <a:r>
                        <a:rPr lang="en-US" sz="800" baseline="30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20927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Negative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107.0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LTB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7.4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800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2.52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ESA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74671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Int-1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Intermediate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NA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8.4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210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2.03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ESA, LEN, AZA/DEC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01426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518.8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7.7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97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3.50</a:t>
                      </a:r>
                      <a:endParaRPr lang="en-US" sz="800" b="0" i="0" u="none" strike="noStrike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ESA, LEN, AZA/DEC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42246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601.2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7.5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295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3.64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91133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Int-1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750.0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8.1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333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1.77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ESA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96633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Very low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750.0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7.8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101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1.60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800" b="0" i="0" u="none" strike="noStrike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53585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Int-1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Intermediate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4"/>
                        </a:solidFill>
                        <a:effectLst/>
                        <a:uLnTx/>
                        <a:uFillTx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749.9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LTB</a:t>
                      </a:r>
                    </a:p>
                  </a:txBody>
                  <a:tcPr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8.1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569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1.63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ESA, LEN</a:t>
                      </a:r>
                    </a:p>
                  </a:txBody>
                  <a:tcPr marL="4763" marR="4763" marT="0" marB="0" anchor="ctr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36603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Low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Negative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311.0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</a:p>
                  </a:txBody>
                  <a:tcPr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7.0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139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2.77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ESA, LEN, LUSP</a:t>
                      </a:r>
                    </a:p>
                  </a:txBody>
                  <a:tcPr marL="4763" marR="47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939901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07ED0FBC-5758-7FA0-5319-966E97FC1260}"/>
              </a:ext>
            </a:extLst>
          </p:cNvPr>
          <p:cNvSpPr/>
          <p:nvPr/>
        </p:nvSpPr>
        <p:spPr>
          <a:xfrm>
            <a:off x="2486026" y="4133857"/>
            <a:ext cx="1427700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t">
            <a:spAutoFit/>
          </a:bodyPr>
          <a:lstStyle/>
          <a:p>
            <a:r>
              <a:rPr lang="en-US" sz="800" b="1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Data cutoff: </a:t>
            </a:r>
          </a:p>
          <a:p>
            <a:r>
              <a:rPr lang="en-US" sz="800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October 13, 2023 (Phase 2)</a:t>
            </a:r>
          </a:p>
          <a:p>
            <a:r>
              <a:rPr lang="en-US" sz="800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October 13, 2024 (QTc </a:t>
            </a:r>
            <a:r>
              <a:rPr lang="en-US" sz="800" dirty="0" err="1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substudy</a:t>
            </a:r>
            <a:r>
              <a:rPr lang="en-US" sz="800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32" name="Rectangle: Single Corner Rounded 7">
            <a:extLst>
              <a:ext uri="{FF2B5EF4-FFF2-40B4-BE49-F238E27FC236}">
                <a16:creationId xmlns:a16="http://schemas.microsoft.com/office/drawing/2014/main" id="{72570220-F836-0B71-A58A-8ED846194C3C}"/>
              </a:ext>
            </a:extLst>
          </p:cNvPr>
          <p:cNvSpPr/>
          <p:nvPr/>
        </p:nvSpPr>
        <p:spPr>
          <a:xfrm>
            <a:off x="220877" y="3091656"/>
            <a:ext cx="3794760" cy="274320"/>
          </a:xfrm>
          <a:prstGeom prst="round1Rect">
            <a:avLst>
              <a:gd name="adj" fmla="val 0"/>
            </a:avLst>
          </a:prstGeom>
          <a:solidFill>
            <a:srgbClr val="FFA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Study Design and Methods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521E41-74A9-E84D-7ABD-AA9F38F956A5}"/>
              </a:ext>
            </a:extLst>
          </p:cNvPr>
          <p:cNvSpPr/>
          <p:nvPr/>
        </p:nvSpPr>
        <p:spPr>
          <a:xfrm>
            <a:off x="4225162" y="5326967"/>
            <a:ext cx="3794760" cy="11439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85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Safety</a:t>
            </a:r>
          </a:p>
          <a:p>
            <a:pPr marL="137160" lvl="1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Seven serious treatment-emergent adverse events occurred in 4/8 (50.0%) patients (brain contusion, extradural hematoma, febrile neutropenia, thrombosis mesenteric vessel, atypical pneumonia, pneumonia, and neurodegenerative disorder); none were considered related to imetelstat</a:t>
            </a:r>
          </a:p>
          <a:p>
            <a:pPr marL="137160" lvl="1" indent="-13716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85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Six of 8 (75.0%) patients had grade 3 or 4 neutropenia; 3 of 8 (37.5%) had grade 3 or 4 thrombocytopenia. Most grade 3 and 4 neutropenia (89.7%) and thrombocytopenia (87.5%) events resolved ≤4 weeks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DB7B1CB-C166-1A4F-BB91-80A2D55DAA9C}"/>
              </a:ext>
            </a:extLst>
          </p:cNvPr>
          <p:cNvSpPr txBox="1"/>
          <p:nvPr/>
        </p:nvSpPr>
        <p:spPr>
          <a:xfrm>
            <a:off x="4198723" y="3247251"/>
            <a:ext cx="3794760" cy="200055"/>
          </a:xfrm>
          <a:prstGeom prst="rect">
            <a:avLst/>
          </a:prstGeom>
          <a:noFill/>
        </p:spPr>
        <p:txBody>
          <a:bodyPr wrap="square" lIns="0" tIns="0" rIns="0">
            <a:spAutoFit/>
          </a:bodyPr>
          <a:lstStyle/>
          <a:p>
            <a:r>
              <a:rPr lang="en-US" sz="1000" b="1" dirty="0">
                <a:solidFill>
                  <a:schemeClr val="accent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Figure 1. Efficacy Parameters</a:t>
            </a:r>
            <a:endParaRPr lang="en-US" sz="1400" b="1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759AF63-7BB1-773C-5710-38741C3A883E}"/>
              </a:ext>
            </a:extLst>
          </p:cNvPr>
          <p:cNvSpPr txBox="1"/>
          <p:nvPr/>
        </p:nvSpPr>
        <p:spPr>
          <a:xfrm>
            <a:off x="4198723" y="4960880"/>
            <a:ext cx="3794760" cy="323165"/>
          </a:xfrm>
          <a:prstGeom prst="rect">
            <a:avLst/>
          </a:prstGeom>
          <a:noFill/>
        </p:spPr>
        <p:txBody>
          <a:bodyPr wrap="square" l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Hb, hemoglobin; HI-E, hematologic improvement-erythroid; HTB, high transfusion burden; IWG, International Working Group; LTB, low transfusion burden; RBC, red blood cell; TI, transfusion independence; U, units.</a:t>
            </a:r>
          </a:p>
          <a:p>
            <a:pPr>
              <a:lnSpc>
                <a:spcPct val="90000"/>
              </a:lnSpc>
            </a:pPr>
            <a:r>
              <a:rPr lang="en-US" sz="5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LTB defined as 3-7 RBC U in 16 weeks in ≥2 transfusion episodes; HI-E defined as RBC-TI ≥16 weeks. </a:t>
            </a:r>
            <a:r>
              <a:rPr lang="en-US" sz="5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r>
              <a:rPr lang="en-US" sz="5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HTB defined as ≥8 RBC U in 16 weeks in ≥2 transfusion episodes; HI-E defined as RBC-TI ≥16 weeks or ≥50% reduction in RBC U in 16 weeks.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34BD2F1-B43C-A495-A42C-8B82476D03EC}"/>
              </a:ext>
            </a:extLst>
          </p:cNvPr>
          <p:cNvGrpSpPr/>
          <p:nvPr/>
        </p:nvGrpSpPr>
        <p:grpSpPr>
          <a:xfrm>
            <a:off x="8194338" y="4653103"/>
            <a:ext cx="3794760" cy="1261884"/>
            <a:chOff x="8194339" y="4383073"/>
            <a:chExt cx="3794760" cy="12618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68EB1E-BDBB-913F-E2D5-AEBF1037807C}"/>
                </a:ext>
              </a:extLst>
            </p:cNvPr>
            <p:cNvSpPr/>
            <p:nvPr/>
          </p:nvSpPr>
          <p:spPr>
            <a:xfrm>
              <a:off x="8194339" y="4383073"/>
              <a:ext cx="3794760" cy="12618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bIns="0" rtlCol="0" anchor="t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pt-BR" sz="800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References</a:t>
              </a:r>
            </a:p>
            <a:p>
              <a:pPr marL="137160" indent="-137160">
                <a:spcAft>
                  <a:spcPts val="300"/>
                </a:spcAft>
                <a:buFont typeface="+mj-lt"/>
                <a:buAutoNum type="arabicPeriod"/>
              </a:pP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RYTELO® (imetelstat) for injection, for intravenous use. Package insert. Geron Corporation; 2024. </a:t>
              </a:r>
            </a:p>
            <a:p>
              <a:pPr marL="137160" indent="-137160">
                <a:spcAft>
                  <a:spcPts val="300"/>
                </a:spcAft>
                <a:buFont typeface="+mj-lt"/>
                <a:buAutoNum type="arabicPeriod"/>
              </a:pP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RYTELO® (imetelstat) summary of product characteristics. Geron Corporation; 2025. </a:t>
              </a:r>
            </a:p>
            <a:p>
              <a:pPr marL="137160" indent="-137160">
                <a:spcAft>
                  <a:spcPts val="300"/>
                </a:spcAft>
                <a:buFont typeface="+mj-lt"/>
                <a:buAutoNum type="arabicPeriod"/>
              </a:pP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Platzbecker U and Santini V, et al. </a:t>
              </a:r>
              <a:r>
                <a:rPr lang="en-US" sz="800" i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Lancet</a:t>
              </a: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. 2024;403(10423):249-260.</a:t>
              </a:r>
            </a:p>
            <a:p>
              <a:pPr marL="137160" indent="-137160">
                <a:spcAft>
                  <a:spcPts val="300"/>
                </a:spcAft>
                <a:buFont typeface="+mj-lt"/>
                <a:buAutoNum type="arabicPeriod"/>
              </a:pP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Steensma DP, et al. </a:t>
              </a:r>
              <a:r>
                <a:rPr lang="en-US" sz="800" i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J Clin Oncol. </a:t>
              </a: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2021;39(1):48-56.</a:t>
              </a:r>
            </a:p>
            <a:p>
              <a:pPr marL="137160" indent="-137160">
                <a:spcAft>
                  <a:spcPts val="300"/>
                </a:spcAft>
                <a:buFont typeface="+mj-lt"/>
                <a:buAutoNum type="arabicPeriod"/>
              </a:pP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Lennox AL, et al. </a:t>
              </a:r>
              <a:r>
                <a:rPr lang="en-US" sz="800" i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Clin Transl Sci</a:t>
              </a: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. 2024;17(11):e70076.</a:t>
              </a:r>
            </a:p>
            <a:p>
              <a:pPr marL="137160" indent="-137160">
                <a:spcAft>
                  <a:spcPts val="300"/>
                </a:spcAft>
                <a:buFont typeface="+mj-lt"/>
                <a:buAutoNum type="arabicPeriod"/>
              </a:pP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Waksal JA, et al. </a:t>
              </a:r>
              <a:r>
                <a:rPr lang="en-US" sz="800" i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Blood Adv. </a:t>
              </a:r>
              <a:r>
                <a:rPr lang="en-US" sz="800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/>
                </a:rPr>
                <a:t>2023;7(16):4302-4314.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F5CC914-F44A-94ED-4964-C48971E3E256}"/>
                </a:ext>
              </a:extLst>
            </p:cNvPr>
            <p:cNvCxnSpPr>
              <a:cxnSpLocks/>
            </p:cNvCxnSpPr>
            <p:nvPr/>
          </p:nvCxnSpPr>
          <p:spPr>
            <a:xfrm>
              <a:off x="8194339" y="4564876"/>
              <a:ext cx="3794760" cy="0"/>
            </a:xfrm>
            <a:prstGeom prst="line">
              <a:avLst/>
            </a:prstGeom>
            <a:noFill/>
            <a:ln w="12700" cap="flat" cmpd="sng" algn="ctr">
              <a:solidFill>
                <a:srgbClr val="003B5C"/>
              </a:solidFill>
              <a:prstDash val="solid"/>
              <a:miter lim="800000"/>
            </a:ln>
            <a:effectLst/>
          </p:spPr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105161-1DED-89E7-62CE-BF79CCC86B56}"/>
              </a:ext>
            </a:extLst>
          </p:cNvPr>
          <p:cNvCxnSpPr>
            <a:cxnSpLocks/>
          </p:cNvCxnSpPr>
          <p:nvPr/>
        </p:nvCxnSpPr>
        <p:spPr>
          <a:xfrm>
            <a:off x="8176363" y="6083716"/>
            <a:ext cx="3794760" cy="0"/>
          </a:xfrm>
          <a:prstGeom prst="line">
            <a:avLst/>
          </a:prstGeom>
          <a:noFill/>
          <a:ln w="12700" cap="flat" cmpd="sng" algn="ctr">
            <a:solidFill>
              <a:srgbClr val="003B5C"/>
            </a:solidFill>
            <a:prstDash val="solid"/>
            <a:miter lim="800000"/>
          </a:ln>
          <a:effectLst/>
        </p:spPr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266F47F-7B5C-768D-0696-6990033E5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603" y="182880"/>
            <a:ext cx="731520" cy="73152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23D47B3-198A-5F84-2A2B-E63536C187AC}"/>
              </a:ext>
            </a:extLst>
          </p:cNvPr>
          <p:cNvSpPr txBox="1">
            <a:spLocks/>
          </p:cNvSpPr>
          <p:nvPr/>
        </p:nvSpPr>
        <p:spPr>
          <a:xfrm>
            <a:off x="199076" y="6659285"/>
            <a:ext cx="4687884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Presented at the NCODA 2026 International Fall Summit; October 28-30, 2026; Orlando, FL, USA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BC16396-FA79-0DEE-CB97-99C1C66C961E}"/>
              </a:ext>
            </a:extLst>
          </p:cNvPr>
          <p:cNvSpPr txBox="1">
            <a:spLocks/>
          </p:cNvSpPr>
          <p:nvPr/>
        </p:nvSpPr>
        <p:spPr>
          <a:xfrm>
            <a:off x="10172028" y="6659285"/>
            <a:ext cx="18288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Contact information: Medinfo@geron.com</a:t>
            </a:r>
            <a:endParaRPr lang="en-US" sz="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F55917-5FFB-2F62-6BD4-F3F1A4FB35DC}"/>
              </a:ext>
            </a:extLst>
          </p:cNvPr>
          <p:cNvSpPr/>
          <p:nvPr/>
        </p:nvSpPr>
        <p:spPr>
          <a:xfrm>
            <a:off x="4198723" y="3451662"/>
            <a:ext cx="3794760" cy="1508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7143" tIns="66857" rIns="257143" bIns="154286" rtlCol="0" anchor="b"/>
          <a:lstStyle/>
          <a:p>
            <a:pPr marR="22810"/>
            <a:endParaRPr lang="en-US" sz="1400" spc="-15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4FB4C76-E4D2-93C6-D521-952625C99594}"/>
              </a:ext>
            </a:extLst>
          </p:cNvPr>
          <p:cNvGrpSpPr/>
          <p:nvPr/>
        </p:nvGrpSpPr>
        <p:grpSpPr>
          <a:xfrm>
            <a:off x="4275746" y="3495553"/>
            <a:ext cx="3650398" cy="1554542"/>
            <a:chOff x="4275746" y="3495553"/>
            <a:chExt cx="3650398" cy="1554542"/>
          </a:xfrm>
        </p:grpSpPr>
        <p:graphicFrame>
          <p:nvGraphicFramePr>
            <p:cNvPr id="59" name="Chart 58">
              <a:extLst>
                <a:ext uri="{FF2B5EF4-FFF2-40B4-BE49-F238E27FC236}">
                  <a16:creationId xmlns:a16="http://schemas.microsoft.com/office/drawing/2014/main" id="{7ADDE50F-566C-64FE-96FB-4E251FD024B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39229538"/>
                </p:ext>
              </p:extLst>
            </p:nvPr>
          </p:nvGraphicFramePr>
          <p:xfrm>
            <a:off x="4314264" y="3495615"/>
            <a:ext cx="3611880" cy="15544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0E897A4-4003-C29E-2818-5BC3C7534F3E}"/>
                </a:ext>
              </a:extLst>
            </p:cNvPr>
            <p:cNvGrpSpPr/>
            <p:nvPr/>
          </p:nvGrpSpPr>
          <p:grpSpPr>
            <a:xfrm>
              <a:off x="4821206" y="3495553"/>
              <a:ext cx="2984454" cy="689542"/>
              <a:chOff x="4821206" y="3466978"/>
              <a:chExt cx="2984454" cy="689542"/>
            </a:xfrm>
          </p:grpSpPr>
          <p:sp>
            <p:nvSpPr>
              <p:cNvPr id="29" name="TextBox 1">
                <a:extLst>
                  <a:ext uri="{FF2B5EF4-FFF2-40B4-BE49-F238E27FC236}">
                    <a16:creationId xmlns:a16="http://schemas.microsoft.com/office/drawing/2014/main" id="{AA8E2CF5-FC82-2CAB-60CB-9E3E480C123B}"/>
                  </a:ext>
                </a:extLst>
              </p:cNvPr>
              <p:cNvSpPr txBox="1"/>
              <p:nvPr/>
            </p:nvSpPr>
            <p:spPr>
              <a:xfrm>
                <a:off x="6949348" y="3658198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6/8</a:t>
                </a:r>
              </a:p>
            </p:txBody>
          </p:sp>
          <p:sp>
            <p:nvSpPr>
              <p:cNvPr id="30" name="TextBox 1">
                <a:extLst>
                  <a:ext uri="{FF2B5EF4-FFF2-40B4-BE49-F238E27FC236}">
                    <a16:creationId xmlns:a16="http://schemas.microsoft.com/office/drawing/2014/main" id="{B540B0F2-B1CC-0D4E-84DD-3B5FF4AF7462}"/>
                  </a:ext>
                </a:extLst>
              </p:cNvPr>
              <p:cNvSpPr txBox="1"/>
              <p:nvPr/>
            </p:nvSpPr>
            <p:spPr>
              <a:xfrm>
                <a:off x="5884837" y="3561925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7/8</a:t>
                </a:r>
              </a:p>
            </p:txBody>
          </p:sp>
          <p:sp>
            <p:nvSpPr>
              <p:cNvPr id="36" name="TextBox 1">
                <a:extLst>
                  <a:ext uri="{FF2B5EF4-FFF2-40B4-BE49-F238E27FC236}">
                    <a16:creationId xmlns:a16="http://schemas.microsoft.com/office/drawing/2014/main" id="{B0C677CF-5EB4-7F78-26A4-7FAEDEE46EA4}"/>
                  </a:ext>
                </a:extLst>
              </p:cNvPr>
              <p:cNvSpPr txBox="1"/>
              <p:nvPr/>
            </p:nvSpPr>
            <p:spPr>
              <a:xfrm>
                <a:off x="7313041" y="3466978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2/2</a:t>
                </a:r>
              </a:p>
            </p:txBody>
          </p:sp>
          <p:sp>
            <p:nvSpPr>
              <p:cNvPr id="37" name="TextBox 1">
                <a:extLst>
                  <a:ext uri="{FF2B5EF4-FFF2-40B4-BE49-F238E27FC236}">
                    <a16:creationId xmlns:a16="http://schemas.microsoft.com/office/drawing/2014/main" id="{DC282CDF-0E3E-F558-8145-9038E09C5224}"/>
                  </a:ext>
                </a:extLst>
              </p:cNvPr>
              <p:cNvSpPr txBox="1"/>
              <p:nvPr/>
            </p:nvSpPr>
            <p:spPr>
              <a:xfrm>
                <a:off x="6596649" y="4033402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2/8</a:t>
                </a:r>
              </a:p>
            </p:txBody>
          </p:sp>
          <p:sp>
            <p:nvSpPr>
              <p:cNvPr id="38" name="TextBox 1">
                <a:extLst>
                  <a:ext uri="{FF2B5EF4-FFF2-40B4-BE49-F238E27FC236}">
                    <a16:creationId xmlns:a16="http://schemas.microsoft.com/office/drawing/2014/main" id="{5D60A1CB-B071-EB5F-1848-93877983511F}"/>
                  </a:ext>
                </a:extLst>
              </p:cNvPr>
              <p:cNvSpPr txBox="1"/>
              <p:nvPr/>
            </p:nvSpPr>
            <p:spPr>
              <a:xfrm>
                <a:off x="5175768" y="4033409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2/8</a:t>
                </a:r>
              </a:p>
            </p:txBody>
          </p:sp>
          <p:sp>
            <p:nvSpPr>
              <p:cNvPr id="40" name="TextBox 1">
                <a:extLst>
                  <a:ext uri="{FF2B5EF4-FFF2-40B4-BE49-F238E27FC236}">
                    <a16:creationId xmlns:a16="http://schemas.microsoft.com/office/drawing/2014/main" id="{82A636B2-02C0-3B30-8A8E-A1385F605C9B}"/>
                  </a:ext>
                </a:extLst>
              </p:cNvPr>
              <p:cNvSpPr txBox="1"/>
              <p:nvPr/>
            </p:nvSpPr>
            <p:spPr>
              <a:xfrm>
                <a:off x="5522935" y="4033402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2/8</a:t>
                </a:r>
              </a:p>
            </p:txBody>
          </p:sp>
          <p:sp>
            <p:nvSpPr>
              <p:cNvPr id="41" name="TextBox 1">
                <a:extLst>
                  <a:ext uri="{FF2B5EF4-FFF2-40B4-BE49-F238E27FC236}">
                    <a16:creationId xmlns:a16="http://schemas.microsoft.com/office/drawing/2014/main" id="{99D9E12A-3696-A8ED-1F26-B6F2072C649F}"/>
                  </a:ext>
                </a:extLst>
              </p:cNvPr>
              <p:cNvSpPr txBox="1"/>
              <p:nvPr/>
            </p:nvSpPr>
            <p:spPr>
              <a:xfrm>
                <a:off x="4821206" y="3750158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5/8</a:t>
                </a:r>
              </a:p>
            </p:txBody>
          </p:sp>
          <p:sp>
            <p:nvSpPr>
              <p:cNvPr id="42" name="TextBox 1">
                <a:extLst>
                  <a:ext uri="{FF2B5EF4-FFF2-40B4-BE49-F238E27FC236}">
                    <a16:creationId xmlns:a16="http://schemas.microsoft.com/office/drawing/2014/main" id="{B94BECFF-F564-941E-4B25-F8F14A18181D}"/>
                  </a:ext>
                </a:extLst>
              </p:cNvPr>
              <p:cNvSpPr txBox="1"/>
              <p:nvPr/>
            </p:nvSpPr>
            <p:spPr>
              <a:xfrm>
                <a:off x="6244503" y="3563915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7/8</a:t>
                </a:r>
              </a:p>
            </p:txBody>
          </p:sp>
          <p:sp>
            <p:nvSpPr>
              <p:cNvPr id="43" name="TextBox 1">
                <a:extLst>
                  <a:ext uri="{FF2B5EF4-FFF2-40B4-BE49-F238E27FC236}">
                    <a16:creationId xmlns:a16="http://schemas.microsoft.com/office/drawing/2014/main" id="{697FE225-335F-F031-14C7-5CB08AFB98A6}"/>
                  </a:ext>
                </a:extLst>
              </p:cNvPr>
              <p:cNvSpPr txBox="1"/>
              <p:nvPr/>
            </p:nvSpPr>
            <p:spPr>
              <a:xfrm>
                <a:off x="7667802" y="3714534"/>
                <a:ext cx="137858" cy="123111"/>
              </a:xfrm>
              <a:prstGeom prst="rect">
                <a:avLst/>
              </a:prstGeom>
            </p:spPr>
            <p:txBody>
              <a:bodyPr wrap="none" lIns="0" tIns="0" rIns="0" bIns="0" rtlCol="0" anchor="ctr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4/6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5575E218-2213-5E4F-11BC-616E17A88D90}"/>
                </a:ext>
              </a:extLst>
            </p:cNvPr>
            <p:cNvGrpSpPr/>
            <p:nvPr/>
          </p:nvGrpSpPr>
          <p:grpSpPr>
            <a:xfrm>
              <a:off x="7435102" y="4388767"/>
              <a:ext cx="391032" cy="61555"/>
              <a:chOff x="7457846" y="4226391"/>
              <a:chExt cx="391032" cy="61555"/>
            </a:xfrm>
          </p:grpSpPr>
          <p:sp>
            <p:nvSpPr>
              <p:cNvPr id="50" name="TextBox 1">
                <a:extLst>
                  <a:ext uri="{FF2B5EF4-FFF2-40B4-BE49-F238E27FC236}">
                    <a16:creationId xmlns:a16="http://schemas.microsoft.com/office/drawing/2014/main" id="{14773EF1-CA1C-B49D-246B-A85826313C3B}"/>
                  </a:ext>
                </a:extLst>
              </p:cNvPr>
              <p:cNvSpPr txBox="1"/>
              <p:nvPr/>
            </p:nvSpPr>
            <p:spPr>
              <a:xfrm>
                <a:off x="7820024" y="4226391"/>
                <a:ext cx="28854" cy="61555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4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b</a:t>
                </a:r>
              </a:p>
            </p:txBody>
          </p:sp>
          <p:sp>
            <p:nvSpPr>
              <p:cNvPr id="51" name="TextBox 1">
                <a:extLst>
                  <a:ext uri="{FF2B5EF4-FFF2-40B4-BE49-F238E27FC236}">
                    <a16:creationId xmlns:a16="http://schemas.microsoft.com/office/drawing/2014/main" id="{F449671A-1644-7241-311C-11148BE04534}"/>
                  </a:ext>
                </a:extLst>
              </p:cNvPr>
              <p:cNvSpPr txBox="1"/>
              <p:nvPr/>
            </p:nvSpPr>
            <p:spPr>
              <a:xfrm>
                <a:off x="7457846" y="4226391"/>
                <a:ext cx="25648" cy="61555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400" kern="1200" dirty="0">
                    <a:solidFill>
                      <a:schemeClr val="accent4"/>
                    </a:solidFill>
                    <a:latin typeface="Source Sans Pro" panose="020B0503030403020204" pitchFamily="34" charset="0"/>
                  </a:rPr>
                  <a:t>a</a:t>
                </a:r>
              </a:p>
            </p:txBody>
          </p:sp>
        </p:grpSp>
        <p:sp>
          <p:nvSpPr>
            <p:cNvPr id="52" name="TextBox 1">
              <a:extLst>
                <a:ext uri="{FF2B5EF4-FFF2-40B4-BE49-F238E27FC236}">
                  <a16:creationId xmlns:a16="http://schemas.microsoft.com/office/drawing/2014/main" id="{87B0F99E-D634-AF66-A8CE-66E45D716B79}"/>
                </a:ext>
              </a:extLst>
            </p:cNvPr>
            <p:cNvSpPr txBox="1"/>
            <p:nvPr/>
          </p:nvSpPr>
          <p:spPr>
            <a:xfrm rot="16200000">
              <a:off x="4076012" y="3908754"/>
              <a:ext cx="522579" cy="123111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b="1" kern="1200" dirty="0">
                  <a:solidFill>
                    <a:schemeClr val="accent4"/>
                  </a:solidFill>
                  <a:latin typeface="Source Sans Pro" panose="020B0503030403020204" pitchFamily="34" charset="0"/>
                </a:rPr>
                <a:t>Patients, %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1A03460-CBE5-694F-2269-6E681472A155}"/>
                </a:ext>
              </a:extLst>
            </p:cNvPr>
            <p:cNvCxnSpPr>
              <a:cxnSpLocks/>
            </p:cNvCxnSpPr>
            <p:nvPr/>
          </p:nvCxnSpPr>
          <p:spPr>
            <a:xfrm>
              <a:off x="4734703" y="4752299"/>
              <a:ext cx="10058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6DC7F19-A0BB-99EB-0546-8468920F73A3}"/>
                </a:ext>
              </a:extLst>
            </p:cNvPr>
            <p:cNvCxnSpPr>
              <a:cxnSpLocks/>
            </p:cNvCxnSpPr>
            <p:nvPr/>
          </p:nvCxnSpPr>
          <p:spPr>
            <a:xfrm>
              <a:off x="5803957" y="4752299"/>
              <a:ext cx="10058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849318F-E068-A162-421F-A5057CBE8156}"/>
                </a:ext>
              </a:extLst>
            </p:cNvPr>
            <p:cNvCxnSpPr>
              <a:cxnSpLocks/>
            </p:cNvCxnSpPr>
            <p:nvPr/>
          </p:nvCxnSpPr>
          <p:spPr>
            <a:xfrm>
              <a:off x="6873212" y="4752299"/>
              <a:ext cx="100584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1">
              <a:extLst>
                <a:ext uri="{FF2B5EF4-FFF2-40B4-BE49-F238E27FC236}">
                  <a16:creationId xmlns:a16="http://schemas.microsoft.com/office/drawing/2014/main" id="{2B26C10D-5AD1-8DBA-C85D-47135911FE8E}"/>
                </a:ext>
              </a:extLst>
            </p:cNvPr>
            <p:cNvSpPr txBox="1"/>
            <p:nvPr/>
          </p:nvSpPr>
          <p:spPr>
            <a:xfrm>
              <a:off x="5092551" y="4791984"/>
              <a:ext cx="290144" cy="123111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kern="1200" dirty="0">
                  <a:solidFill>
                    <a:schemeClr val="accent4"/>
                  </a:solidFill>
                  <a:latin typeface="Source Sans Pro" panose="020B0503030403020204" pitchFamily="34" charset="0"/>
                </a:rPr>
                <a:t>RBC-TI</a:t>
              </a:r>
            </a:p>
          </p:txBody>
        </p:sp>
        <p:sp>
          <p:nvSpPr>
            <p:cNvPr id="62" name="TextBox 1">
              <a:extLst>
                <a:ext uri="{FF2B5EF4-FFF2-40B4-BE49-F238E27FC236}">
                  <a16:creationId xmlns:a16="http://schemas.microsoft.com/office/drawing/2014/main" id="{536D279E-702D-BD21-4D3D-0F2BD3715F13}"/>
                </a:ext>
              </a:extLst>
            </p:cNvPr>
            <p:cNvSpPr txBox="1"/>
            <p:nvPr/>
          </p:nvSpPr>
          <p:spPr>
            <a:xfrm>
              <a:off x="6108907" y="4791984"/>
              <a:ext cx="395941" cy="123111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kern="1200" dirty="0">
                  <a:solidFill>
                    <a:schemeClr val="accent4"/>
                  </a:solidFill>
                  <a:latin typeface="Source Sans Pro" panose="020B0503030403020204" pitchFamily="34" charset="0"/>
                </a:rPr>
                <a:t>IWG 2006</a:t>
              </a:r>
            </a:p>
          </p:txBody>
        </p:sp>
        <p:sp>
          <p:nvSpPr>
            <p:cNvPr id="66" name="TextBox 1">
              <a:extLst>
                <a:ext uri="{FF2B5EF4-FFF2-40B4-BE49-F238E27FC236}">
                  <a16:creationId xmlns:a16="http://schemas.microsoft.com/office/drawing/2014/main" id="{18419DD1-AC03-EB95-F1FF-3B77018DEDFE}"/>
                </a:ext>
              </a:extLst>
            </p:cNvPr>
            <p:cNvSpPr txBox="1"/>
            <p:nvPr/>
          </p:nvSpPr>
          <p:spPr>
            <a:xfrm>
              <a:off x="7178162" y="4791984"/>
              <a:ext cx="395941" cy="123111"/>
            </a:xfrm>
            <a:prstGeom prst="rect">
              <a:avLst/>
            </a:prstGeom>
          </p:spPr>
          <p:txBody>
            <a:bodyPr wrap="none" lIns="0" tIns="0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" kern="1200" dirty="0">
                  <a:solidFill>
                    <a:schemeClr val="accent4"/>
                  </a:solidFill>
                  <a:latin typeface="Source Sans Pro" panose="020B0503030403020204" pitchFamily="34" charset="0"/>
                </a:rPr>
                <a:t>IWG 2018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E3EB409-9D41-032F-AA09-1BE7ADB456CC}"/>
              </a:ext>
            </a:extLst>
          </p:cNvPr>
          <p:cNvSpPr/>
          <p:nvPr/>
        </p:nvSpPr>
        <p:spPr>
          <a:xfrm>
            <a:off x="210478" y="3351212"/>
            <a:ext cx="2212487" cy="1208450"/>
          </a:xfrm>
          <a:prstGeom prst="roundRect">
            <a:avLst>
              <a:gd name="adj" fmla="val 7694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noAutofit/>
          </a:bodyPr>
          <a:lstStyle/>
          <a:p>
            <a:pPr marL="0" lvl="1" algn="ctr">
              <a:spcAft>
                <a:spcPts val="300"/>
              </a:spcAft>
            </a:pPr>
            <a:r>
              <a:rPr lang="en-US" sz="900" b="1" dirty="0" err="1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IMerge</a:t>
            </a:r>
            <a:r>
              <a:rPr lang="en-US" sz="900" b="1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Phase 2 + QTc Pooled Patients</a:t>
            </a:r>
          </a:p>
          <a:p>
            <a:pPr marL="230188" lvl="1"/>
            <a: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</a:t>
            </a:r>
            <a:r>
              <a:rPr lang="en-US" sz="900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el(5q) MDS re</a:t>
            </a:r>
            <a: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lapsed/refractory to/</a:t>
            </a:r>
            <a:b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ineligible for </a:t>
            </a:r>
            <a:r>
              <a:rPr lang="en-US" sz="900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erythropoietin-stimulating agents </a:t>
            </a:r>
            <a:endParaRPr lang="en-US" sz="900" dirty="0">
              <a:solidFill>
                <a:srgbClr val="003B5C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230188" lvl="1"/>
            <a: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RBC transfusion dependent </a:t>
            </a:r>
            <a:b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900" dirty="0">
                <a:solidFill>
                  <a:srgbClr val="003B5C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(≥4 units/8 weeks)</a:t>
            </a:r>
          </a:p>
          <a:p>
            <a:pPr marL="230188" lvl="1"/>
            <a:r>
              <a:rPr lang="en-US" sz="900" dirty="0">
                <a:solidFill>
                  <a:srgbClr val="003B5C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Prior lenalidomide (LEN) or a hypomethylating agent allowed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120D40B-1428-DD26-C353-AE81E00BBFE5}"/>
              </a:ext>
            </a:extLst>
          </p:cNvPr>
          <p:cNvSpPr/>
          <p:nvPr/>
        </p:nvSpPr>
        <p:spPr>
          <a:xfrm>
            <a:off x="2511151" y="3580629"/>
            <a:ext cx="1425951" cy="519317"/>
          </a:xfrm>
          <a:prstGeom prst="roundRect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no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7.1 mg/kg </a:t>
            </a:r>
            <a:r>
              <a:rPr lang="en-US" sz="9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imetelstat</a:t>
            </a:r>
            <a:r>
              <a:rPr lang="en-US" sz="9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active dose </a:t>
            </a:r>
            <a:br>
              <a:rPr lang="en-US" sz="9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9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IV every 4 </a:t>
            </a:r>
            <a:r>
              <a:rPr lang="en-US" sz="9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wk</a:t>
            </a:r>
            <a:r>
              <a:rPr lang="en-US" sz="9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5390DD-63EA-A1E3-51D7-D0FF7982476B}"/>
              </a:ext>
            </a:extLst>
          </p:cNvPr>
          <p:cNvSpPr txBox="1"/>
          <p:nvPr/>
        </p:nvSpPr>
        <p:spPr>
          <a:xfrm>
            <a:off x="2809621" y="3337484"/>
            <a:ext cx="7902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1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Treatment</a:t>
            </a:r>
          </a:p>
        </p:txBody>
      </p:sp>
      <p:pic>
        <p:nvPicPr>
          <p:cNvPr id="25" name="Graphic 24" descr="Checkmark with solid fill">
            <a:extLst>
              <a:ext uri="{FF2B5EF4-FFF2-40B4-BE49-F238E27FC236}">
                <a16:creationId xmlns:a16="http://schemas.microsoft.com/office/drawing/2014/main" id="{CA149052-3695-E9FC-7BA5-8B35A7E710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415" y="3537979"/>
            <a:ext cx="228152" cy="228152"/>
          </a:xfrm>
          <a:prstGeom prst="rect">
            <a:avLst/>
          </a:prstGeom>
        </p:spPr>
      </p:pic>
      <p:pic>
        <p:nvPicPr>
          <p:cNvPr id="35" name="Graphic 34" descr="Checkmark with solid fill">
            <a:extLst>
              <a:ext uri="{FF2B5EF4-FFF2-40B4-BE49-F238E27FC236}">
                <a16:creationId xmlns:a16="http://schemas.microsoft.com/office/drawing/2014/main" id="{C7ED059F-DAEB-CFAD-3D26-DD9678C454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382" y="3895380"/>
            <a:ext cx="228152" cy="228152"/>
          </a:xfrm>
          <a:prstGeom prst="rect">
            <a:avLst/>
          </a:prstGeom>
        </p:spPr>
      </p:pic>
      <p:pic>
        <p:nvPicPr>
          <p:cNvPr id="45" name="Graphic 44" descr="Checkmark with solid fill">
            <a:extLst>
              <a:ext uri="{FF2B5EF4-FFF2-40B4-BE49-F238E27FC236}">
                <a16:creationId xmlns:a16="http://schemas.microsoft.com/office/drawing/2014/main" id="{C9B6A77D-4B01-BFF0-65CA-941E108BC3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382" y="4183812"/>
            <a:ext cx="228152" cy="22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5537"/>
      </p:ext>
    </p:extLst>
  </p:cSld>
  <p:clrMapOvr>
    <a:masterClrMapping/>
  </p:clrMapOvr>
</p:sld>
</file>

<file path=ppt/theme/theme1.xml><?xml version="1.0" encoding="utf-8"?>
<a:theme xmlns:a="http://schemas.openxmlformats.org/drawingml/2006/main" name="Geron">
  <a:themeElements>
    <a:clrScheme name="LG FLASCO">
      <a:dk1>
        <a:srgbClr val="000000"/>
      </a:dk1>
      <a:lt1>
        <a:srgbClr val="FFFFFF"/>
      </a:lt1>
      <a:dk2>
        <a:srgbClr val="D0D0CE"/>
      </a:dk2>
      <a:lt2>
        <a:srgbClr val="6CACE3"/>
      </a:lt2>
      <a:accent1>
        <a:srgbClr val="005EB8"/>
      </a:accent1>
      <a:accent2>
        <a:srgbClr val="05C3DD"/>
      </a:accent2>
      <a:accent3>
        <a:srgbClr val="FFA300"/>
      </a:accent3>
      <a:accent4>
        <a:srgbClr val="003B5C"/>
      </a:accent4>
      <a:accent5>
        <a:srgbClr val="8F1A95"/>
      </a:accent5>
      <a:accent6>
        <a:srgbClr val="F9413A"/>
      </a:accent6>
      <a:hlink>
        <a:srgbClr val="0B4C9F"/>
      </a:hlink>
      <a:folHlink>
        <a:srgbClr val="7D7F7D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ron" id="{8F3B2CC9-5943-4595-A761-8ABCE13DCABE}" vid="{F3723F79-867A-43F0-B777-7C5624BE8B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f66d91-1067-4fbd-9bab-42f567ecd8ca">
      <Terms xmlns="http://schemas.microsoft.com/office/infopath/2007/PartnerControls"/>
    </lcf76f155ced4ddcb4097134ff3c332f>
    <TaxCatchAll xmlns="d8a6871d-d886-4571-af58-e9e5103c9723" xsi:nil="true"/>
    <Complete xmlns="a5f66d91-1067-4fbd-9bab-42f567ecd8ca">true</Complete>
    <DueDate xmlns="a5f66d91-1067-4fbd-9bab-42f567ecd8ca" xsi:nil="true"/>
    <Completed xmlns="a5f66d91-1067-4fbd-9bab-42f567ecd8c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B0AAB2FD6B7C47AE7869E139927FCD" ma:contentTypeVersion="26" ma:contentTypeDescription="Create a new document." ma:contentTypeScope="" ma:versionID="b1ca528b6bcdcc5e796e362c8e0c51e3">
  <xsd:schema xmlns:xsd="http://www.w3.org/2001/XMLSchema" xmlns:xs="http://www.w3.org/2001/XMLSchema" xmlns:p="http://schemas.microsoft.com/office/2006/metadata/properties" xmlns:ns2="a5f66d91-1067-4fbd-9bab-42f567ecd8ca" xmlns:ns3="d8a6871d-d886-4571-af58-e9e5103c9723" targetNamespace="http://schemas.microsoft.com/office/2006/metadata/properties" ma:root="true" ma:fieldsID="f26174411d1fc5d89ecc15a32f14e209" ns2:_="" ns3:_="">
    <xsd:import namespace="a5f66d91-1067-4fbd-9bab-42f567ecd8ca"/>
    <xsd:import namespace="d8a6871d-d886-4571-af58-e9e5103c9723"/>
    <xsd:element name="properties">
      <xsd:complexType>
        <xsd:sequence>
          <xsd:element name="documentManagement">
            <xsd:complexType>
              <xsd:all>
                <xsd:element ref="ns2:DueDate" minOccurs="0"/>
                <xsd:element ref="ns2:Complete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  <xsd:element ref="ns2:Comple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f66d91-1067-4fbd-9bab-42f567ecd8ca" elementFormDefault="qualified">
    <xsd:import namespace="http://schemas.microsoft.com/office/2006/documentManagement/types"/>
    <xsd:import namespace="http://schemas.microsoft.com/office/infopath/2007/PartnerControls"/>
    <xsd:element name="DueDate" ma:index="1" nillable="true" ma:displayName="Due Date" ma:format="DateOnly" ma:internalName="DueDate" ma:readOnly="false">
      <xsd:simpleType>
        <xsd:restriction base="dms:DateTime"/>
      </xsd:simpleType>
    </xsd:element>
    <xsd:element name="Complete" ma:index="3" nillable="true" ma:displayName="Complete" ma:default="1" ma:format="Dropdown" ma:internalName="Complete" ma:readOnly="false">
      <xsd:simpleType>
        <xsd:restriction base="dms:Boolean"/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ddd5a2b-0a59-4d1b-bb15-68ba3d9a9e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hidden="true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pleted" ma:index="26" nillable="true" ma:displayName="Completed" ma:format="Dropdown" ma:internalName="Completed">
      <xsd:simpleType>
        <xsd:restriction base="dms:Choice">
          <xsd:enumeration value="No"/>
          <xsd:enumeration value="Ye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6871d-d886-4571-af58-e9e5103c972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486bf23-ef70-4d81-8ce8-f693848f3e24}" ma:internalName="TaxCatchAll" ma:readOnly="false" ma:showField="CatchAllData" ma:web="d8a6871d-d886-4571-af58-e9e5103c97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7647FE-DC58-4398-95DE-B610764C7C5E}">
  <ds:schemaRefs>
    <ds:schemaRef ds:uri="5c3521a3-c6dd-4409-ab6f-ec2442b1b755"/>
    <ds:schemaRef ds:uri="6cc7da29-1a20-4207-8fa8-31468131d000"/>
    <ds:schemaRef ds:uri="c90ad118-5ea3-495f-b9ea-d398727eb93c"/>
    <ds:schemaRef ds:uri="ffcbf3a7-5132-4233-8b76-c26a36bc06d9"/>
    <ds:schemaRef ds:uri="http://schemas.microsoft.com/office/2006/metadata/properties"/>
    <ds:schemaRef ds:uri="http://schemas.microsoft.com/office/infopath/2007/PartnerControls"/>
    <ds:schemaRef ds:uri="a5f66d91-1067-4fbd-9bab-42f567ecd8ca"/>
    <ds:schemaRef ds:uri="d8a6871d-d886-4571-af58-e9e5103c9723"/>
  </ds:schemaRefs>
</ds:datastoreItem>
</file>

<file path=customXml/itemProps2.xml><?xml version="1.0" encoding="utf-8"?>
<ds:datastoreItem xmlns:ds="http://schemas.openxmlformats.org/officeDocument/2006/customXml" ds:itemID="{95C0177B-750C-4A14-8DBE-11F2E1C579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f66d91-1067-4fbd-9bab-42f567ecd8ca"/>
    <ds:schemaRef ds:uri="d8a6871d-d886-4571-af58-e9e5103c97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52BFEB-F2E4-4E30-AD67-003445A24D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Geron</Template>
  <TotalTime>28471</TotalTime>
  <Words>1120</Words>
  <Application>Microsoft Office PowerPoint</Application>
  <PresentationFormat>Widescreen</PresentationFormat>
  <Paragraphs>152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Source Sans Pro</vt:lpstr>
      <vt:lpstr>Geron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Anthony Woodard</dc:creator>
  <cp:lastModifiedBy>Casandra M Monzon, PhD, CMPP™</cp:lastModifiedBy>
  <cp:revision>344</cp:revision>
  <cp:lastPrinted>2025-05-11T16:28:37Z</cp:lastPrinted>
  <dcterms:created xsi:type="dcterms:W3CDTF">2025-04-08T12:21:48Z</dcterms:created>
  <dcterms:modified xsi:type="dcterms:W3CDTF">2026-08-26T16:07:10Z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0x01010095B0AAB2FD6B7C47AE7869E139927FCD</vt:lpwstr>
  </property>
  <property fmtid="{D5CDD505-2E9C-101B-9397-08002B2CF9AE}" pid="3" name="MediaServiceImageTags">
    <vt:lpwstr/>
  </property>
</Properties>
</file>